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9" r:id="rId3"/>
    <p:sldId id="258" r:id="rId4"/>
    <p:sldId id="260" r:id="rId5"/>
    <p:sldId id="271" r:id="rId6"/>
    <p:sldId id="264" r:id="rId7"/>
    <p:sldId id="270" r:id="rId8"/>
    <p:sldId id="269" r:id="rId9"/>
    <p:sldId id="265" r:id="rId10"/>
    <p:sldId id="266" r:id="rId11"/>
    <p:sldId id="281" r:id="rId12"/>
    <p:sldId id="282" r:id="rId13"/>
    <p:sldId id="294" r:id="rId14"/>
    <p:sldId id="296" r:id="rId15"/>
    <p:sldId id="268" r:id="rId16"/>
    <p:sldId id="285" r:id="rId17"/>
    <p:sldId id="287" r:id="rId18"/>
    <p:sldId id="288" r:id="rId19"/>
    <p:sldId id="286" r:id="rId20"/>
    <p:sldId id="274" r:id="rId21"/>
    <p:sldId id="297" r:id="rId22"/>
    <p:sldId id="272" r:id="rId23"/>
    <p:sldId id="298" r:id="rId24"/>
    <p:sldId id="292" r:id="rId25"/>
    <p:sldId id="291" r:id="rId26"/>
    <p:sldId id="263" r:id="rId27"/>
    <p:sldId id="262" r:id="rId28"/>
    <p:sldId id="293"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0000"/>
    <a:srgbClr val="CC3300"/>
    <a:srgbClr val="993300"/>
    <a:srgbClr val="D3D3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8" autoAdjust="0"/>
    <p:restoredTop sz="84230" autoAdjust="0"/>
  </p:normalViewPr>
  <p:slideViewPr>
    <p:cSldViewPr showGuides="1">
      <p:cViewPr varScale="1">
        <p:scale>
          <a:sx n="97" d="100"/>
          <a:sy n="97" d="100"/>
        </p:scale>
        <p:origin x="2004" y="9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5D8D82-587C-4CC6-9608-0A0904417501}" type="datetimeFigureOut">
              <a:rPr lang="en-US" smtClean="0"/>
              <a:t>2/13/2020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93BEAE-2970-45F6-8CA3-6938F1370FC6}" type="slidenum">
              <a:rPr lang="en-US" smtClean="0"/>
              <a:t>‹#›</a:t>
            </a:fld>
            <a:endParaRPr lang="en-US"/>
          </a:p>
        </p:txBody>
      </p:sp>
    </p:spTree>
    <p:extLst>
      <p:ext uri="{BB962C8B-B14F-4D97-AF65-F5344CB8AC3E}">
        <p14:creationId xmlns:p14="http://schemas.microsoft.com/office/powerpoint/2010/main" val="2814628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Cell_cycl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a:solidFill>
                  <a:schemeClr val="tx1"/>
                </a:solidFill>
                <a:latin typeface="+mn-lt"/>
                <a:ea typeface="+mn-ea"/>
                <a:cs typeface="+mn-cs"/>
              </a:rPr>
              <a:t>2 x 3.4 x 2.5 cm homogeneous mass along the posterior superior lateral margin of the right globe centered at the lacrimal gland and upper surface of the lateral rectus muscle. </a:t>
            </a:r>
            <a:endParaRPr lang="en-US" dirty="0"/>
          </a:p>
        </p:txBody>
      </p:sp>
      <p:sp>
        <p:nvSpPr>
          <p:cNvPr id="4" name="Slide Number Placeholder 3"/>
          <p:cNvSpPr>
            <a:spLocks noGrp="1"/>
          </p:cNvSpPr>
          <p:nvPr>
            <p:ph type="sldNum" sz="quarter" idx="5"/>
          </p:nvPr>
        </p:nvSpPr>
        <p:spPr/>
        <p:txBody>
          <a:bodyPr/>
          <a:lstStyle/>
          <a:p>
            <a:fld id="{2193BEAE-2970-45F6-8CA3-6938F1370FC6}" type="slidenum">
              <a:rPr lang="en-US" smtClean="0"/>
              <a:t>10</a:t>
            </a:fld>
            <a:endParaRPr lang="en-US"/>
          </a:p>
        </p:txBody>
      </p:sp>
    </p:spTree>
    <p:extLst>
      <p:ext uri="{BB962C8B-B14F-4D97-AF65-F5344CB8AC3E}">
        <p14:creationId xmlns:p14="http://schemas.microsoft.com/office/powerpoint/2010/main" val="2325161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H&amp;E: small to medium size lymphoid cells with irregular nuclear contours, condensed chromatin, inconspicuous nucleoli and scant cytoplasm</a:t>
            </a:r>
            <a:endParaRPr lang="en-US" dirty="0"/>
          </a:p>
        </p:txBody>
      </p:sp>
      <p:sp>
        <p:nvSpPr>
          <p:cNvPr id="4" name="Slide Number Placeholder 3"/>
          <p:cNvSpPr>
            <a:spLocks noGrp="1"/>
          </p:cNvSpPr>
          <p:nvPr>
            <p:ph type="sldNum" sz="quarter" idx="5"/>
          </p:nvPr>
        </p:nvSpPr>
        <p:spPr/>
        <p:txBody>
          <a:bodyPr/>
          <a:lstStyle/>
          <a:p>
            <a:fld id="{2193BEAE-2970-45F6-8CA3-6938F1370FC6}" type="slidenum">
              <a:rPr lang="en-US" smtClean="0"/>
              <a:t>12</a:t>
            </a:fld>
            <a:endParaRPr lang="en-US"/>
          </a:p>
        </p:txBody>
      </p:sp>
    </p:spTree>
    <p:extLst>
      <p:ext uri="{BB962C8B-B14F-4D97-AF65-F5344CB8AC3E}">
        <p14:creationId xmlns:p14="http://schemas.microsoft.com/office/powerpoint/2010/main" val="3837356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Classification is an on-going and controversial process</a:t>
            </a:r>
          </a:p>
        </p:txBody>
      </p:sp>
      <p:sp>
        <p:nvSpPr>
          <p:cNvPr id="4" name="Slide Number Placeholder 3"/>
          <p:cNvSpPr>
            <a:spLocks noGrp="1"/>
          </p:cNvSpPr>
          <p:nvPr>
            <p:ph type="sldNum" sz="quarter" idx="5"/>
          </p:nvPr>
        </p:nvSpPr>
        <p:spPr/>
        <p:txBody>
          <a:bodyPr/>
          <a:lstStyle/>
          <a:p>
            <a:fld id="{2193BEAE-2970-45F6-8CA3-6938F1370FC6}" type="slidenum">
              <a:rPr lang="en-US" smtClean="0"/>
              <a:t>16</a:t>
            </a:fld>
            <a:endParaRPr lang="en-US"/>
          </a:p>
        </p:txBody>
      </p:sp>
    </p:spTree>
    <p:extLst>
      <p:ext uri="{BB962C8B-B14F-4D97-AF65-F5344CB8AC3E}">
        <p14:creationId xmlns:p14="http://schemas.microsoft.com/office/powerpoint/2010/main" val="3880063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Mass Eye and Ear… Harvard Medical School</a:t>
            </a:r>
          </a:p>
        </p:txBody>
      </p:sp>
      <p:sp>
        <p:nvSpPr>
          <p:cNvPr id="4" name="Slide Number Placeholder 3"/>
          <p:cNvSpPr>
            <a:spLocks noGrp="1"/>
          </p:cNvSpPr>
          <p:nvPr>
            <p:ph type="sldNum" sz="quarter" idx="5"/>
          </p:nvPr>
        </p:nvSpPr>
        <p:spPr/>
        <p:txBody>
          <a:bodyPr/>
          <a:lstStyle/>
          <a:p>
            <a:fld id="{2193BEAE-2970-45F6-8CA3-6938F1370FC6}" type="slidenum">
              <a:rPr lang="en-US" smtClean="0"/>
              <a:t>17</a:t>
            </a:fld>
            <a:endParaRPr lang="en-US"/>
          </a:p>
        </p:txBody>
      </p:sp>
    </p:spTree>
    <p:extLst>
      <p:ext uri="{BB962C8B-B14F-4D97-AF65-F5344CB8AC3E}">
        <p14:creationId xmlns:p14="http://schemas.microsoft.com/office/powerpoint/2010/main" val="1961701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Right upper eyelid ptosis and fullness with palpable mass beneath orbital rim.</a:t>
            </a:r>
          </a:p>
          <a:p>
            <a:r>
              <a:rPr lang="en-US" dirty="0"/>
              <a:t>B, Coronal MRI demonstrating right lacrimal gland enlargement with infiltration of anterior</a:t>
            </a:r>
          </a:p>
          <a:p>
            <a:r>
              <a:rPr lang="en-US" dirty="0"/>
              <a:t>orbital tissues. </a:t>
            </a:r>
          </a:p>
          <a:p>
            <a:r>
              <a:rPr lang="en-US" dirty="0"/>
              <a:t>C, Axial MRI showing characteristic molding of lesion to adjacent structures.</a:t>
            </a:r>
          </a:p>
          <a:p>
            <a:r>
              <a:rPr lang="en-US" dirty="0"/>
              <a:t>D, </a:t>
            </a:r>
            <a:r>
              <a:rPr lang="en-US" dirty="0" err="1"/>
              <a:t>lncisional</a:t>
            </a:r>
            <a:r>
              <a:rPr lang="en-US" dirty="0"/>
              <a:t> biopsy of the abnormal infiltration of lacrimal gland reveals orbital lymphoma.</a:t>
            </a:r>
          </a:p>
          <a:p>
            <a:endParaRPr lang="en-US" dirty="0"/>
          </a:p>
          <a:p>
            <a:r>
              <a:rPr lang="en-US" dirty="0"/>
              <a:t>Subconjunctival lymphoma. Note classic salmon-patch appearance of lesion.</a:t>
            </a:r>
          </a:p>
          <a:p>
            <a:endParaRPr lang="en-US" dirty="0"/>
          </a:p>
          <a:p>
            <a:endParaRPr lang="en-US" dirty="0"/>
          </a:p>
        </p:txBody>
      </p:sp>
      <p:sp>
        <p:nvSpPr>
          <p:cNvPr id="4" name="Slide Number Placeholder 3"/>
          <p:cNvSpPr>
            <a:spLocks noGrp="1"/>
          </p:cNvSpPr>
          <p:nvPr>
            <p:ph type="sldNum" sz="quarter" idx="5"/>
          </p:nvPr>
        </p:nvSpPr>
        <p:spPr/>
        <p:txBody>
          <a:bodyPr/>
          <a:lstStyle/>
          <a:p>
            <a:fld id="{2193BEAE-2970-45F6-8CA3-6938F1370FC6}" type="slidenum">
              <a:rPr lang="en-US" smtClean="0"/>
              <a:t>18</a:t>
            </a:fld>
            <a:endParaRPr lang="en-US"/>
          </a:p>
        </p:txBody>
      </p:sp>
    </p:spTree>
    <p:extLst>
      <p:ext uri="{BB962C8B-B14F-4D97-AF65-F5344CB8AC3E}">
        <p14:creationId xmlns:p14="http://schemas.microsoft.com/office/powerpoint/2010/main" val="586387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the various lymphoproliferative lesions show great overlap in terms of clinical behavior, all patients with hypercellular lymphoid lesions (whether monoclonal or polyclonal) should be examined by an oncologist. Depending on the histologic type of the lesion, the examination may include a general physical examination, a complete blood count, a bone marrow biopsy, a liver and spleen scan, a chest radiograph, and serum immunoprotein electrophoresis. The oncologist may also recommend CT of the thorax and abdomen to check for mediastinal and retroperitoneal lymph node involvement. The patient should be reexamined periodically because systemic lymphoma may occur many years after the presentation of an isolated orbital lymphoid neoplasm.</a:t>
            </a:r>
          </a:p>
          <a:p>
            <a:endParaRPr lang="en-US" dirty="0"/>
          </a:p>
          <a:p>
            <a:r>
              <a:rPr lang="en-US" dirty="0"/>
              <a:t>Although systemic corticosteroids are useful in nonspecific orbital inflammation, they are not recommended in the treatment of lymphoproliferative lesions. Radiotherapy is the treatment of choice for patients with localized ocular adnexal lymphoproliferative disease. A dose of 2000- 3000 </a:t>
            </a:r>
            <a:r>
              <a:rPr lang="en-US" dirty="0" err="1"/>
              <a:t>cGy</a:t>
            </a:r>
            <a:r>
              <a:rPr lang="en-US" dirty="0"/>
              <a:t> is typically administered. This regimen achieves local control in virtually all cases and, if the lesion is isolated, may prevent systemic spread. A surgical cure usually cannot be achieved because of the infiltrative nature of lymphoid tumors.</a:t>
            </a:r>
          </a:p>
          <a:p>
            <a:endParaRPr lang="en-US" dirty="0"/>
          </a:p>
          <a:p>
            <a:r>
              <a:rPr lang="en-US" dirty="0"/>
              <a:t>The treatment of low-grade lymphoid lesions that have already undergone systemic dissemination is somewhat controversial because indolent lymphomas are generally refractory to chemotherapy and are associated with long-term survival, even if untreated. Many oncologists take a watchful waiting approach and treat only symptomatic disease. Lymphomas that are more aggressive require radiation, aggressive chemotherapy, or both; up to one-third of these lesions can be cured.</a:t>
            </a:r>
          </a:p>
          <a:p>
            <a:endParaRPr lang="en-US" dirty="0"/>
          </a:p>
        </p:txBody>
      </p:sp>
      <p:sp>
        <p:nvSpPr>
          <p:cNvPr id="4" name="Slide Number Placeholder 3"/>
          <p:cNvSpPr>
            <a:spLocks noGrp="1"/>
          </p:cNvSpPr>
          <p:nvPr>
            <p:ph type="sldNum" sz="quarter" idx="5"/>
          </p:nvPr>
        </p:nvSpPr>
        <p:spPr/>
        <p:txBody>
          <a:bodyPr/>
          <a:lstStyle/>
          <a:p>
            <a:fld id="{2193BEAE-2970-45F6-8CA3-6938F1370FC6}" type="slidenum">
              <a:rPr lang="en-US" smtClean="0"/>
              <a:t>20</a:t>
            </a:fld>
            <a:endParaRPr lang="en-US"/>
          </a:p>
        </p:txBody>
      </p:sp>
    </p:spTree>
    <p:extLst>
      <p:ext uri="{BB962C8B-B14F-4D97-AF65-F5344CB8AC3E}">
        <p14:creationId xmlns:p14="http://schemas.microsoft.com/office/powerpoint/2010/main" val="642723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cyclin D1, a </a:t>
            </a:r>
            <a:r>
              <a:rPr lang="en-US" sz="1200" b="0" i="0" u="none" strike="noStrike" kern="1200" dirty="0">
                <a:solidFill>
                  <a:schemeClr val="tx1"/>
                </a:solidFill>
                <a:effectLst/>
                <a:latin typeface="+mn-lt"/>
                <a:ea typeface="+mn-ea"/>
                <a:cs typeface="+mn-cs"/>
                <a:hlinkClick r:id="rId3" tooltip="Cell cycle"/>
              </a:rPr>
              <a:t>cell cycle</a:t>
            </a:r>
            <a:r>
              <a:rPr lang="en-US" sz="1200" b="0" i="0" kern="1200" dirty="0">
                <a:solidFill>
                  <a:schemeClr val="tx1"/>
                </a:solidFill>
                <a:effectLst/>
                <a:latin typeface="+mn-lt"/>
                <a:ea typeface="+mn-ea"/>
                <a:cs typeface="+mn-cs"/>
              </a:rPr>
              <a:t> gene, that contributes to the abnormal proliferation of the malignant cells.</a:t>
            </a:r>
          </a:p>
          <a:p>
            <a:endParaRPr lang="en-US" sz="1200" b="0" i="0" kern="1200" dirty="0">
              <a:solidFill>
                <a:schemeClr val="tx1"/>
              </a:solidFill>
              <a:effectLst/>
              <a:latin typeface="+mn-lt"/>
              <a:ea typeface="+mn-ea"/>
              <a:cs typeface="+mn-cs"/>
            </a:endParaRPr>
          </a:p>
          <a:p>
            <a:r>
              <a:rPr lang="en-US" dirty="0"/>
              <a:t>Ki-67, a protein associated with cellular proliferation</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CHOP therapy (cyclophosphamide, hydroxydaunorubicin, oncovin (vincristine), prednisone. R-CHOP… R = rituximab</a:t>
            </a:r>
          </a:p>
          <a:p>
            <a:endParaRPr lang="en-US" sz="1200" b="0" i="0" kern="1200" dirty="0">
              <a:solidFill>
                <a:schemeClr val="tx1"/>
              </a:solidFill>
              <a:effectLst/>
              <a:latin typeface="+mn-lt"/>
              <a:ea typeface="+mn-ea"/>
              <a:cs typeface="+mn-cs"/>
            </a:endParaRPr>
          </a:p>
          <a:p>
            <a:r>
              <a:rPr lang="en-US" dirty="0"/>
              <a:t>antibodies known to be clinically significant in lymphoma: Bcl-2 , Bcl-6, CD3, CD5, CD10, CD20, CD23, and CD79a; cyclin D-1; and MIB-1, an antibody used to establish the presence of Ki-67, a protein associated with cellular proliferation.</a:t>
            </a:r>
          </a:p>
        </p:txBody>
      </p:sp>
      <p:sp>
        <p:nvSpPr>
          <p:cNvPr id="4" name="Slide Number Placeholder 3"/>
          <p:cNvSpPr>
            <a:spLocks noGrp="1"/>
          </p:cNvSpPr>
          <p:nvPr>
            <p:ph type="sldNum" sz="quarter" idx="5"/>
          </p:nvPr>
        </p:nvSpPr>
        <p:spPr/>
        <p:txBody>
          <a:bodyPr/>
          <a:lstStyle/>
          <a:p>
            <a:fld id="{2193BEAE-2970-45F6-8CA3-6938F1370FC6}" type="slidenum">
              <a:rPr lang="en-US" smtClean="0"/>
              <a:t>22</a:t>
            </a:fld>
            <a:endParaRPr lang="en-US"/>
          </a:p>
        </p:txBody>
      </p:sp>
    </p:spTree>
    <p:extLst>
      <p:ext uri="{BB962C8B-B14F-4D97-AF65-F5344CB8AC3E}">
        <p14:creationId xmlns:p14="http://schemas.microsoft.com/office/powerpoint/2010/main" val="261601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CHOP therapy (cyclophosphamide, hydroxydaunorubicin, oncovin (vincristine), prednisone. R-CHOP… R = rituximab</a:t>
            </a:r>
          </a:p>
          <a:p>
            <a:endParaRPr lang="en-US" dirty="0"/>
          </a:p>
        </p:txBody>
      </p:sp>
      <p:sp>
        <p:nvSpPr>
          <p:cNvPr id="4" name="Slide Number Placeholder 3"/>
          <p:cNvSpPr>
            <a:spLocks noGrp="1"/>
          </p:cNvSpPr>
          <p:nvPr>
            <p:ph type="sldNum" sz="quarter" idx="5"/>
          </p:nvPr>
        </p:nvSpPr>
        <p:spPr/>
        <p:txBody>
          <a:bodyPr/>
          <a:lstStyle/>
          <a:p>
            <a:fld id="{2193BEAE-2970-45F6-8CA3-6938F1370FC6}" type="slidenum">
              <a:rPr lang="en-US" smtClean="0"/>
              <a:t>24</a:t>
            </a:fld>
            <a:endParaRPr lang="en-US"/>
          </a:p>
        </p:txBody>
      </p:sp>
    </p:spTree>
    <p:extLst>
      <p:ext uri="{BB962C8B-B14F-4D97-AF65-F5344CB8AC3E}">
        <p14:creationId xmlns:p14="http://schemas.microsoft.com/office/powerpoint/2010/main" val="1078853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In the right orbit, superior laterally is an approximately. 2 to 2.5 cm mass causing proptosis of the right globe. This mass is hypermetabolic having an SUV of 8.7. No other definite abnormal metabolic activity is seen in the neck, chest, abdomen, pelvis. There is presumed physiologic activity seen in the GI and GU tracts.</a:t>
            </a:r>
            <a:endParaRPr lang="en-US" dirty="0"/>
          </a:p>
          <a:p>
            <a:endParaRPr lang="en-US" dirty="0"/>
          </a:p>
        </p:txBody>
      </p:sp>
      <p:sp>
        <p:nvSpPr>
          <p:cNvPr id="4" name="Slide Number Placeholder 3"/>
          <p:cNvSpPr>
            <a:spLocks noGrp="1"/>
          </p:cNvSpPr>
          <p:nvPr>
            <p:ph type="sldNum" sz="quarter" idx="5"/>
          </p:nvPr>
        </p:nvSpPr>
        <p:spPr/>
        <p:txBody>
          <a:bodyPr/>
          <a:lstStyle/>
          <a:p>
            <a:fld id="{2193BEAE-2970-45F6-8CA3-6938F1370FC6}" type="slidenum">
              <a:rPr lang="en-US" smtClean="0"/>
              <a:t>25</a:t>
            </a:fld>
            <a:endParaRPr lang="en-US"/>
          </a:p>
        </p:txBody>
      </p:sp>
    </p:spTree>
    <p:extLst>
      <p:ext uri="{BB962C8B-B14F-4D97-AF65-F5344CB8AC3E}">
        <p14:creationId xmlns:p14="http://schemas.microsoft.com/office/powerpoint/2010/main" val="28876694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32085" y="-89356"/>
            <a:ext cx="9144000" cy="6858000"/>
          </a:xfrm>
          <a:prstGeom prst="rect">
            <a:avLst/>
          </a:prstGeom>
          <a:gradFill flip="none" rotWithShape="1">
            <a:gsLst>
              <a:gs pos="0">
                <a:schemeClr val="bg1">
                  <a:lumMod val="9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Arial" panose="020B0604020202020204" pitchFamily="34" charset="0"/>
              <a:cs typeface="Arial" panose="020B0604020202020204" pitchFamily="34" charset="0"/>
            </a:endParaRPr>
          </a:p>
        </p:txBody>
      </p:sp>
      <p:sp>
        <p:nvSpPr>
          <p:cNvPr id="2" name="Title 1"/>
          <p:cNvSpPr>
            <a:spLocks noGrp="1"/>
          </p:cNvSpPr>
          <p:nvPr>
            <p:ph type="ctrTitle" hasCustomPrompt="1"/>
          </p:nvPr>
        </p:nvSpPr>
        <p:spPr>
          <a:xfrm>
            <a:off x="685800" y="304800"/>
            <a:ext cx="7772400" cy="1524000"/>
          </a:xfrm>
        </p:spPr>
        <p:txBody>
          <a:bodyPr/>
          <a:lstStyle>
            <a:lvl1pPr marL="0" marR="0" indent="0" algn="ctr" defTabSz="914400" rtl="0" eaLnBrk="1" fontAlgn="auto" latinLnBrk="0" hangingPunct="1">
              <a:lnSpc>
                <a:spcPct val="100000"/>
              </a:lnSpc>
              <a:spcBef>
                <a:spcPct val="0"/>
              </a:spcBef>
              <a:spcAft>
                <a:spcPts val="0"/>
              </a:spcAft>
              <a:buClrTx/>
              <a:buSzTx/>
              <a:buFontTx/>
              <a:buNone/>
              <a:tabLst/>
              <a:defRPr sz="4800" baseline="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Title (i.e. Grand Rounds)</a:t>
            </a:r>
            <a:br>
              <a:rPr lang="en-US" dirty="0"/>
            </a:br>
            <a:r>
              <a:rPr lang="en-US" sz="4000" dirty="0"/>
              <a:t>Subtitle (i.e.</a:t>
            </a:r>
            <a:r>
              <a:rPr lang="en-US" sz="4000" baseline="0" dirty="0"/>
              <a:t> </a:t>
            </a:r>
            <a:r>
              <a:rPr lang="en-US" sz="4000" baseline="0" dirty="0" err="1"/>
              <a:t>Chalazion</a:t>
            </a:r>
            <a:r>
              <a:rPr lang="en-US" sz="4000" dirty="0"/>
              <a:t>)</a:t>
            </a:r>
            <a:endParaRPr lang="en-US" dirty="0"/>
          </a:p>
        </p:txBody>
      </p:sp>
      <p:sp>
        <p:nvSpPr>
          <p:cNvPr id="3" name="Subtitle 2"/>
          <p:cNvSpPr>
            <a:spLocks noGrp="1"/>
          </p:cNvSpPr>
          <p:nvPr>
            <p:ph type="subTitle" idx="1" hasCustomPrompt="1"/>
          </p:nvPr>
        </p:nvSpPr>
        <p:spPr>
          <a:xfrm>
            <a:off x="1371600" y="4495800"/>
            <a:ext cx="6400800" cy="1219200"/>
          </a:xfrm>
        </p:spPr>
        <p:txBody>
          <a:bodyPr/>
          <a:lstStyle>
            <a:lvl1pPr marL="0" indent="0" algn="ctr">
              <a:buNone/>
              <a:defRPr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and Date</a:t>
            </a:r>
          </a:p>
        </p:txBody>
      </p:sp>
      <p:sp>
        <p:nvSpPr>
          <p:cNvPr id="10" name="Rectangle 9"/>
          <p:cNvSpPr/>
          <p:nvPr userDrawn="1"/>
        </p:nvSpPr>
        <p:spPr>
          <a:xfrm>
            <a:off x="-32085" y="6180221"/>
            <a:ext cx="9176085" cy="685800"/>
          </a:xfrm>
          <a:prstGeom prst="rect">
            <a:avLst/>
          </a:prstGeom>
          <a:solidFill>
            <a:srgbClr val="AD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81302" y="2286000"/>
            <a:ext cx="3148717" cy="1828800"/>
          </a:xfrm>
          <a:prstGeom prst="rect">
            <a:avLst/>
          </a:prstGeom>
        </p:spPr>
      </p:pic>
      <p:sp>
        <p:nvSpPr>
          <p:cNvPr id="12" name="TextBox 11"/>
          <p:cNvSpPr txBox="1"/>
          <p:nvPr userDrawn="1"/>
        </p:nvSpPr>
        <p:spPr>
          <a:xfrm>
            <a:off x="2507803" y="6348481"/>
            <a:ext cx="6523902" cy="400110"/>
          </a:xfrm>
          <a:prstGeom prst="rect">
            <a:avLst/>
          </a:prstGeom>
          <a:noFill/>
        </p:spPr>
        <p:txBody>
          <a:bodyPr wrap="none" rtlCol="0">
            <a:spAutoFit/>
          </a:bodyPr>
          <a:lstStyle/>
          <a:p>
            <a:r>
              <a:rPr lang="en-US" sz="2000" dirty="0">
                <a:ln w="3175">
                  <a:noFill/>
                </a:ln>
                <a:solidFill>
                  <a:schemeClr val="bg1"/>
                </a:solidFill>
                <a:effectLst/>
                <a:latin typeface="Arial Rounded MT Bold" panose="020F0704030504030204" pitchFamily="34" charset="0"/>
              </a:rPr>
              <a:t>Department of Ophthalmology and Visual Sciences</a:t>
            </a:r>
          </a:p>
        </p:txBody>
      </p:sp>
      <p:pic>
        <p:nvPicPr>
          <p:cNvPr id="1028" name="Picture 4" descr="https://cdn0.orgsync.com/images/os-school-logos/374-pyvbk56-university-of-louisville-onred-app-sm.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199" y="6112042"/>
            <a:ext cx="2286001"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318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3DA4EB-0B06-4F24-98BB-CEE041FC849F}" type="datetimeFigureOut">
              <a:rPr lang="en-US" smtClean="0"/>
              <a:t>2/13/2020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3117915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3DA4EB-0B06-4F24-98BB-CEE041FC849F}" type="datetimeFigureOut">
              <a:rPr lang="en-US" smtClean="0"/>
              <a:t>2/13/2020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3233328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0">
                <a:schemeClr val="bg1">
                  <a:lumMod val="9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066800"/>
            <a:ext cx="8229600" cy="5059363"/>
          </a:xfrm>
        </p:spPr>
        <p:txBody>
          <a:bodyPr/>
          <a:lstStyle>
            <a:lvl1pPr>
              <a:defRPr>
                <a:latin typeface="Arial" panose="020B0604020202020204" pitchFamily="34" charset="0"/>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102349"/>
            <a:ext cx="8229600" cy="1143000"/>
          </a:xfrm>
        </p:spPr>
        <p:txBody>
          <a:bodyPr/>
          <a:lstStyle>
            <a:lvl1pPr>
              <a:defRPr>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pic>
        <p:nvPicPr>
          <p:cNvPr id="10" name="Picture 2" descr="C:\Users\Juan P FdC\Desktop\DOVS white.png"/>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106257" y="6253205"/>
            <a:ext cx="1013680" cy="588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728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3DA4EB-0B06-4F24-98BB-CEE041FC849F}" type="datetimeFigureOut">
              <a:rPr lang="en-US" smtClean="0"/>
              <a:t>2/13/2020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3614033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3DA4EB-0B06-4F24-98BB-CEE041FC849F}" type="datetimeFigureOut">
              <a:rPr lang="en-US" smtClean="0"/>
              <a:t>2/13/2020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2327258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3DA4EB-0B06-4F24-98BB-CEE041FC849F}" type="datetimeFigureOut">
              <a:rPr lang="en-US" smtClean="0"/>
              <a:t>2/13/2020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1797511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3DA4EB-0B06-4F24-98BB-CEE041FC849F}" type="datetimeFigureOut">
              <a:rPr lang="en-US" smtClean="0"/>
              <a:t>2/13/2020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3711319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3DA4EB-0B06-4F24-98BB-CEE041FC849F}" type="datetimeFigureOut">
              <a:rPr lang="en-US" smtClean="0"/>
              <a:t>2/13/2020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2972094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93DA4EB-0B06-4F24-98BB-CEE041FC849F}" type="datetimeFigureOut">
              <a:rPr lang="en-US" smtClean="0"/>
              <a:t>2/13/2020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3332209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93DA4EB-0B06-4F24-98BB-CEE041FC849F}" type="datetimeFigureOut">
              <a:rPr lang="en-US" smtClean="0"/>
              <a:t>2/13/2020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783579-E7DE-4469-A140-89CEE8B0329A}" type="slidenum">
              <a:rPr lang="en-US" smtClean="0"/>
              <a:t>‹#›</a:t>
            </a:fld>
            <a:endParaRPr lang="en-US"/>
          </a:p>
        </p:txBody>
      </p:sp>
    </p:spTree>
    <p:extLst>
      <p:ext uri="{BB962C8B-B14F-4D97-AF65-F5344CB8AC3E}">
        <p14:creationId xmlns:p14="http://schemas.microsoft.com/office/powerpoint/2010/main" val="4077376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3DA4EB-0B06-4F24-98BB-CEE041FC849F}" type="datetimeFigureOut">
              <a:rPr lang="en-US" smtClean="0"/>
              <a:t>2/13/2020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783579-E7DE-4469-A140-89CEE8B0329A}" type="slidenum">
              <a:rPr lang="en-US" smtClean="0"/>
              <a:t>‹#›</a:t>
            </a:fld>
            <a:endParaRPr lang="en-US"/>
          </a:p>
        </p:txBody>
      </p:sp>
    </p:spTree>
    <p:extLst>
      <p:ext uri="{BB962C8B-B14F-4D97-AF65-F5344CB8AC3E}">
        <p14:creationId xmlns:p14="http://schemas.microsoft.com/office/powerpoint/2010/main" val="3956195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a:t>Rick </a:t>
            </a:r>
            <a:r>
              <a:rPr lang="en-US" dirty="0" err="1"/>
              <a:t>Blodi</a:t>
            </a:r>
            <a:endParaRPr lang="en-US" dirty="0"/>
          </a:p>
          <a:p>
            <a:r>
              <a:rPr lang="en-US" dirty="0"/>
              <a:t>February 14</a:t>
            </a:r>
            <a:r>
              <a:rPr lang="en-US" baseline="30000" dirty="0"/>
              <a:t>th</a:t>
            </a:r>
            <a:r>
              <a:rPr lang="en-US" dirty="0"/>
              <a:t>, 2020</a:t>
            </a:r>
          </a:p>
        </p:txBody>
      </p:sp>
      <p:sp>
        <p:nvSpPr>
          <p:cNvPr id="4" name="Title 3"/>
          <p:cNvSpPr>
            <a:spLocks noGrp="1"/>
          </p:cNvSpPr>
          <p:nvPr>
            <p:ph type="ctrTitle"/>
          </p:nvPr>
        </p:nvSpPr>
        <p:spPr>
          <a:xfrm>
            <a:off x="304800" y="304800"/>
            <a:ext cx="8153400" cy="1524000"/>
          </a:xfrm>
        </p:spPr>
        <p:txBody>
          <a:bodyPr>
            <a:normAutofit fontScale="90000"/>
          </a:bodyPr>
          <a:lstStyle/>
          <a:p>
            <a:r>
              <a:rPr lang="en-US" dirty="0">
                <a:effectLst/>
              </a:rPr>
              <a:t>“I never really saw that well after cataract surgery...”</a:t>
            </a:r>
            <a:endParaRPr lang="en-US" dirty="0"/>
          </a:p>
        </p:txBody>
      </p:sp>
    </p:spTree>
    <p:extLst>
      <p:ext uri="{BB962C8B-B14F-4D97-AF65-F5344CB8AC3E}">
        <p14:creationId xmlns:p14="http://schemas.microsoft.com/office/powerpoint/2010/main" val="12215821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0"/>
            <a:ext cx="8229600" cy="5791200"/>
          </a:xfrm>
        </p:spPr>
        <p:txBody>
          <a:bodyPr>
            <a:normAutofit/>
          </a:bodyPr>
          <a:lstStyle/>
          <a:p>
            <a:r>
              <a:rPr lang="en-US" dirty="0"/>
              <a:t>Obtain CT Orbits W Contrast</a:t>
            </a:r>
          </a:p>
          <a:p>
            <a:endParaRPr lang="en-US" dirty="0"/>
          </a:p>
          <a:p>
            <a:endParaRPr lang="en-US" dirty="0"/>
          </a:p>
          <a:p>
            <a:endParaRPr lang="en-US" dirty="0"/>
          </a:p>
          <a:p>
            <a:endParaRPr lang="en-US" dirty="0"/>
          </a:p>
          <a:p>
            <a:endParaRPr lang="en-US" dirty="0"/>
          </a:p>
          <a:p>
            <a:endParaRPr lang="en-US" dirty="0"/>
          </a:p>
          <a:p>
            <a:endParaRPr lang="en-US" dirty="0"/>
          </a:p>
          <a:p>
            <a:r>
              <a:rPr lang="en-US" dirty="0"/>
              <a:t>Right Orbitotomy with bone flap for mass biopsy and debulking</a:t>
            </a:r>
          </a:p>
        </p:txBody>
      </p:sp>
      <p:sp>
        <p:nvSpPr>
          <p:cNvPr id="3" name="Title 2"/>
          <p:cNvSpPr>
            <a:spLocks noGrp="1"/>
          </p:cNvSpPr>
          <p:nvPr>
            <p:ph type="title"/>
          </p:nvPr>
        </p:nvSpPr>
        <p:spPr/>
        <p:txBody>
          <a:bodyPr/>
          <a:lstStyle/>
          <a:p>
            <a:r>
              <a:rPr lang="en-US" dirty="0"/>
              <a:t>Plan</a:t>
            </a:r>
          </a:p>
        </p:txBody>
      </p:sp>
      <p:pic>
        <p:nvPicPr>
          <p:cNvPr id="4" name="Picture 3">
            <a:extLst>
              <a:ext uri="{FF2B5EF4-FFF2-40B4-BE49-F238E27FC236}">
                <a16:creationId xmlns:a16="http://schemas.microsoft.com/office/drawing/2014/main" id="{AA3839C2-3FBB-48C4-B52E-3622045B693C}"/>
              </a:ext>
            </a:extLst>
          </p:cNvPr>
          <p:cNvPicPr>
            <a:picLocks noChangeAspect="1"/>
          </p:cNvPicPr>
          <p:nvPr/>
        </p:nvPicPr>
        <p:blipFill rotWithShape="1">
          <a:blip r:embed="rId3"/>
          <a:srcRect l="14286" r="6493"/>
          <a:stretch/>
        </p:blipFill>
        <p:spPr>
          <a:xfrm>
            <a:off x="57150" y="1735551"/>
            <a:ext cx="4648200" cy="3914775"/>
          </a:xfrm>
          <a:prstGeom prst="rect">
            <a:avLst/>
          </a:prstGeom>
        </p:spPr>
      </p:pic>
      <p:pic>
        <p:nvPicPr>
          <p:cNvPr id="5" name="Picture 4">
            <a:extLst>
              <a:ext uri="{FF2B5EF4-FFF2-40B4-BE49-F238E27FC236}">
                <a16:creationId xmlns:a16="http://schemas.microsoft.com/office/drawing/2014/main" id="{91A6B1DB-E657-4F7B-BD29-53DB0610C5C6}"/>
              </a:ext>
            </a:extLst>
          </p:cNvPr>
          <p:cNvPicPr>
            <a:picLocks noChangeAspect="1"/>
          </p:cNvPicPr>
          <p:nvPr/>
        </p:nvPicPr>
        <p:blipFill>
          <a:blip r:embed="rId4"/>
          <a:stretch>
            <a:fillRect/>
          </a:stretch>
        </p:blipFill>
        <p:spPr>
          <a:xfrm>
            <a:off x="4876800" y="1973597"/>
            <a:ext cx="4267200" cy="2910805"/>
          </a:xfrm>
          <a:prstGeom prst="rect">
            <a:avLst/>
          </a:prstGeom>
        </p:spPr>
      </p:pic>
    </p:spTree>
    <p:extLst>
      <p:ext uri="{BB962C8B-B14F-4D97-AF65-F5344CB8AC3E}">
        <p14:creationId xmlns:p14="http://schemas.microsoft.com/office/powerpoint/2010/main" val="37046281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1A782E-F943-4F08-80D9-7B2D9B2B7FB3}"/>
              </a:ext>
            </a:extLst>
          </p:cNvPr>
          <p:cNvSpPr>
            <a:spLocks noGrp="1"/>
          </p:cNvSpPr>
          <p:nvPr>
            <p:ph type="title"/>
          </p:nvPr>
        </p:nvSpPr>
        <p:spPr/>
        <p:txBody>
          <a:bodyPr/>
          <a:lstStyle/>
          <a:p>
            <a:r>
              <a:rPr lang="en-US" dirty="0"/>
              <a:t>Surgical Photos</a:t>
            </a:r>
          </a:p>
        </p:txBody>
      </p:sp>
      <p:pic>
        <p:nvPicPr>
          <p:cNvPr id="17" name="Picture 16" descr="A picture containing sitting, table, food, paper&#10;&#10;Description automatically generated">
            <a:extLst>
              <a:ext uri="{FF2B5EF4-FFF2-40B4-BE49-F238E27FC236}">
                <a16:creationId xmlns:a16="http://schemas.microsoft.com/office/drawing/2014/main" id="{863758BB-4745-4314-B38C-D58F0A6ECB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9271" y="1230904"/>
            <a:ext cx="3149600" cy="2362200"/>
          </a:xfrm>
          <a:prstGeom prst="rect">
            <a:avLst/>
          </a:prstGeom>
        </p:spPr>
      </p:pic>
      <p:pic>
        <p:nvPicPr>
          <p:cNvPr id="23" name="Picture 22" descr="A close up of a device&#10;&#10;Description automatically generated">
            <a:extLst>
              <a:ext uri="{FF2B5EF4-FFF2-40B4-BE49-F238E27FC236}">
                <a16:creationId xmlns:a16="http://schemas.microsoft.com/office/drawing/2014/main" id="{45CDF5C0-E774-46BE-A660-910B30DD8E9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370" t="27408" r="21852" b="28148"/>
          <a:stretch/>
        </p:blipFill>
        <p:spPr>
          <a:xfrm>
            <a:off x="3028711" y="3570692"/>
            <a:ext cx="3200134" cy="1846232"/>
          </a:xfrm>
          <a:prstGeom prst="rect">
            <a:avLst/>
          </a:prstGeom>
        </p:spPr>
      </p:pic>
      <p:pic>
        <p:nvPicPr>
          <p:cNvPr id="25" name="Picture 24" descr="A picture containing indoor, person, food, table&#10;&#10;Description automatically generated">
            <a:extLst>
              <a:ext uri="{FF2B5EF4-FFF2-40B4-BE49-F238E27FC236}">
                <a16:creationId xmlns:a16="http://schemas.microsoft.com/office/drawing/2014/main" id="{E126F9B7-1A16-4D23-8407-4B9ED405E3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217457"/>
            <a:ext cx="3149600" cy="4199467"/>
          </a:xfrm>
          <a:prstGeom prst="rect">
            <a:avLst/>
          </a:prstGeom>
        </p:spPr>
      </p:pic>
      <p:pic>
        <p:nvPicPr>
          <p:cNvPr id="27" name="Picture 26" descr="A picture containing piece, food, pair, sitting&#10;&#10;Description automatically generated">
            <a:extLst>
              <a:ext uri="{FF2B5EF4-FFF2-40B4-BE49-F238E27FC236}">
                <a16:creationId xmlns:a16="http://schemas.microsoft.com/office/drawing/2014/main" id="{32F8C7D0-CA80-4D0B-890A-9F82F751A1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1200" y="1183590"/>
            <a:ext cx="3200400" cy="4267200"/>
          </a:xfrm>
          <a:prstGeom prst="rect">
            <a:avLst/>
          </a:prstGeom>
        </p:spPr>
      </p:pic>
    </p:spTree>
    <p:extLst>
      <p:ext uri="{BB962C8B-B14F-4D97-AF65-F5344CB8AC3E}">
        <p14:creationId xmlns:p14="http://schemas.microsoft.com/office/powerpoint/2010/main" val="13302902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9BF54A-162E-4C56-B9E2-BA7FAAD0E08F}"/>
              </a:ext>
            </a:extLst>
          </p:cNvPr>
          <p:cNvSpPr>
            <a:spLocks noGrp="1"/>
          </p:cNvSpPr>
          <p:nvPr>
            <p:ph type="title"/>
          </p:nvPr>
        </p:nvSpPr>
        <p:spPr/>
        <p:txBody>
          <a:bodyPr/>
          <a:lstStyle/>
          <a:p>
            <a:r>
              <a:rPr lang="en-US" dirty="0"/>
              <a:t>Pathology and Diagnosis</a:t>
            </a:r>
          </a:p>
        </p:txBody>
      </p:sp>
      <p:pic>
        <p:nvPicPr>
          <p:cNvPr id="4" name="Picture 3">
            <a:extLst>
              <a:ext uri="{FF2B5EF4-FFF2-40B4-BE49-F238E27FC236}">
                <a16:creationId xmlns:a16="http://schemas.microsoft.com/office/drawing/2014/main" id="{4946F773-2A7F-48AD-B2CB-B3E2E3E53CB9}"/>
              </a:ext>
            </a:extLst>
          </p:cNvPr>
          <p:cNvPicPr>
            <a:picLocks noChangeAspect="1"/>
          </p:cNvPicPr>
          <p:nvPr/>
        </p:nvPicPr>
        <p:blipFill>
          <a:blip r:embed="rId3"/>
          <a:stretch>
            <a:fillRect/>
          </a:stretch>
        </p:blipFill>
        <p:spPr>
          <a:xfrm>
            <a:off x="0" y="1143000"/>
            <a:ext cx="5206151" cy="4800599"/>
          </a:xfrm>
          <a:prstGeom prst="rect">
            <a:avLst/>
          </a:prstGeom>
        </p:spPr>
      </p:pic>
      <p:sp>
        <p:nvSpPr>
          <p:cNvPr id="5" name="TextBox 4">
            <a:extLst>
              <a:ext uri="{FF2B5EF4-FFF2-40B4-BE49-F238E27FC236}">
                <a16:creationId xmlns:a16="http://schemas.microsoft.com/office/drawing/2014/main" id="{7EB6E716-1CF6-4F35-B61C-4F093CD45518}"/>
              </a:ext>
            </a:extLst>
          </p:cNvPr>
          <p:cNvSpPr txBox="1"/>
          <p:nvPr/>
        </p:nvSpPr>
        <p:spPr>
          <a:xfrm>
            <a:off x="1828800" y="5943598"/>
            <a:ext cx="685800" cy="381001"/>
          </a:xfrm>
          <a:prstGeom prst="rect">
            <a:avLst/>
          </a:prstGeom>
          <a:noFill/>
        </p:spPr>
        <p:txBody>
          <a:bodyPr wrap="square" rtlCol="0">
            <a:spAutoFit/>
          </a:bodyPr>
          <a:lstStyle/>
          <a:p>
            <a:r>
              <a:rPr lang="en-US" dirty="0"/>
              <a:t>H&amp;E</a:t>
            </a:r>
          </a:p>
        </p:txBody>
      </p:sp>
      <p:pic>
        <p:nvPicPr>
          <p:cNvPr id="7" name="Picture 6" descr="A picture containing outdoor, field, snow, man&#10;&#10;Description automatically generated">
            <a:extLst>
              <a:ext uri="{FF2B5EF4-FFF2-40B4-BE49-F238E27FC236}">
                <a16:creationId xmlns:a16="http://schemas.microsoft.com/office/drawing/2014/main" id="{5E349CE3-6391-4865-B7C0-701FA6F2BB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9278" y="1143000"/>
            <a:ext cx="2023127" cy="1447800"/>
          </a:xfrm>
          <a:prstGeom prst="rect">
            <a:avLst/>
          </a:prstGeom>
        </p:spPr>
      </p:pic>
      <p:pic>
        <p:nvPicPr>
          <p:cNvPr id="9" name="Picture 8" descr="A picture containing food, sitting, snow, covered&#10;&#10;Description automatically generated">
            <a:extLst>
              <a:ext uri="{FF2B5EF4-FFF2-40B4-BE49-F238E27FC236}">
                <a16:creationId xmlns:a16="http://schemas.microsoft.com/office/drawing/2014/main" id="{A6141962-F72F-4857-9BA0-7426A5FC88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6151" y="2929869"/>
            <a:ext cx="2023127" cy="1447800"/>
          </a:xfrm>
          <a:prstGeom prst="rect">
            <a:avLst/>
          </a:prstGeom>
        </p:spPr>
      </p:pic>
      <p:pic>
        <p:nvPicPr>
          <p:cNvPr id="11" name="Picture 10" descr="A picture containing woman, riding, people, bed&#10;&#10;Description automatically generated">
            <a:extLst>
              <a:ext uri="{FF2B5EF4-FFF2-40B4-BE49-F238E27FC236}">
                <a16:creationId xmlns:a16="http://schemas.microsoft.com/office/drawing/2014/main" id="{2CA5204F-947F-47E2-B4F4-45C1AF2EB1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6173" y="4656320"/>
            <a:ext cx="1798816" cy="1287278"/>
          </a:xfrm>
          <a:prstGeom prst="rect">
            <a:avLst/>
          </a:prstGeom>
        </p:spPr>
      </p:pic>
      <p:pic>
        <p:nvPicPr>
          <p:cNvPr id="13" name="Picture 12" descr="A close up of food&#10;&#10;Description automatically generated">
            <a:extLst>
              <a:ext uri="{FF2B5EF4-FFF2-40B4-BE49-F238E27FC236}">
                <a16:creationId xmlns:a16="http://schemas.microsoft.com/office/drawing/2014/main" id="{4A87B41A-6182-4466-8B93-F50624A959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29277" y="2915670"/>
            <a:ext cx="2023128" cy="1447801"/>
          </a:xfrm>
          <a:prstGeom prst="rect">
            <a:avLst/>
          </a:prstGeom>
        </p:spPr>
      </p:pic>
      <p:pic>
        <p:nvPicPr>
          <p:cNvPr id="15" name="Picture 14" descr="A picture containing grass, sitting, cake, field&#10;&#10;Description automatically generated">
            <a:extLst>
              <a:ext uri="{FF2B5EF4-FFF2-40B4-BE49-F238E27FC236}">
                <a16:creationId xmlns:a16="http://schemas.microsoft.com/office/drawing/2014/main" id="{E8D8632F-C8AC-4D55-8D47-55938BBB92F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06151" y="1143000"/>
            <a:ext cx="2023127" cy="1447800"/>
          </a:xfrm>
          <a:prstGeom prst="rect">
            <a:avLst/>
          </a:prstGeom>
        </p:spPr>
      </p:pic>
      <p:sp>
        <p:nvSpPr>
          <p:cNvPr id="16" name="TextBox 15">
            <a:extLst>
              <a:ext uri="{FF2B5EF4-FFF2-40B4-BE49-F238E27FC236}">
                <a16:creationId xmlns:a16="http://schemas.microsoft.com/office/drawing/2014/main" id="{9C692D7B-C399-4879-B5B1-D6C7FC15DF32}"/>
              </a:ext>
            </a:extLst>
          </p:cNvPr>
          <p:cNvSpPr txBox="1"/>
          <p:nvPr/>
        </p:nvSpPr>
        <p:spPr>
          <a:xfrm>
            <a:off x="5784385" y="2502649"/>
            <a:ext cx="1143000" cy="381000"/>
          </a:xfrm>
          <a:prstGeom prst="rect">
            <a:avLst/>
          </a:prstGeom>
          <a:noFill/>
        </p:spPr>
        <p:txBody>
          <a:bodyPr wrap="square" rtlCol="0">
            <a:spAutoFit/>
          </a:bodyPr>
          <a:lstStyle/>
          <a:p>
            <a:r>
              <a:rPr lang="en-US" dirty="0"/>
              <a:t>BCL2+</a:t>
            </a:r>
          </a:p>
        </p:txBody>
      </p:sp>
      <p:sp>
        <p:nvSpPr>
          <p:cNvPr id="17" name="TextBox 16">
            <a:extLst>
              <a:ext uri="{FF2B5EF4-FFF2-40B4-BE49-F238E27FC236}">
                <a16:creationId xmlns:a16="http://schemas.microsoft.com/office/drawing/2014/main" id="{400462C1-DE82-4F85-9D2F-64323B1EC545}"/>
              </a:ext>
            </a:extLst>
          </p:cNvPr>
          <p:cNvSpPr txBox="1"/>
          <p:nvPr/>
        </p:nvSpPr>
        <p:spPr>
          <a:xfrm>
            <a:off x="7891207" y="2514317"/>
            <a:ext cx="1066800" cy="369332"/>
          </a:xfrm>
          <a:prstGeom prst="rect">
            <a:avLst/>
          </a:prstGeom>
          <a:noFill/>
        </p:spPr>
        <p:txBody>
          <a:bodyPr wrap="square" rtlCol="0">
            <a:spAutoFit/>
          </a:bodyPr>
          <a:lstStyle/>
          <a:p>
            <a:r>
              <a:rPr lang="en-US" dirty="0"/>
              <a:t>CD10-</a:t>
            </a:r>
          </a:p>
        </p:txBody>
      </p:sp>
      <p:sp>
        <p:nvSpPr>
          <p:cNvPr id="18" name="TextBox 17">
            <a:extLst>
              <a:ext uri="{FF2B5EF4-FFF2-40B4-BE49-F238E27FC236}">
                <a16:creationId xmlns:a16="http://schemas.microsoft.com/office/drawing/2014/main" id="{B57BBD68-0E67-4DCD-BA4C-8B0C9F82EC0F}"/>
              </a:ext>
            </a:extLst>
          </p:cNvPr>
          <p:cNvSpPr txBox="1"/>
          <p:nvPr/>
        </p:nvSpPr>
        <p:spPr>
          <a:xfrm>
            <a:off x="5784385" y="4317251"/>
            <a:ext cx="1066800" cy="381000"/>
          </a:xfrm>
          <a:prstGeom prst="rect">
            <a:avLst/>
          </a:prstGeom>
          <a:noFill/>
        </p:spPr>
        <p:txBody>
          <a:bodyPr wrap="square" rtlCol="0">
            <a:spAutoFit/>
          </a:bodyPr>
          <a:lstStyle/>
          <a:p>
            <a:r>
              <a:rPr lang="en-US" dirty="0"/>
              <a:t>CD5+</a:t>
            </a:r>
          </a:p>
        </p:txBody>
      </p:sp>
      <p:sp>
        <p:nvSpPr>
          <p:cNvPr id="19" name="TextBox 18">
            <a:extLst>
              <a:ext uri="{FF2B5EF4-FFF2-40B4-BE49-F238E27FC236}">
                <a16:creationId xmlns:a16="http://schemas.microsoft.com/office/drawing/2014/main" id="{5A1A7810-9054-4F93-9625-7587B7C09726}"/>
              </a:ext>
            </a:extLst>
          </p:cNvPr>
          <p:cNvSpPr txBox="1"/>
          <p:nvPr/>
        </p:nvSpPr>
        <p:spPr>
          <a:xfrm>
            <a:off x="7891207" y="4314752"/>
            <a:ext cx="1528588" cy="381000"/>
          </a:xfrm>
          <a:prstGeom prst="rect">
            <a:avLst/>
          </a:prstGeom>
          <a:noFill/>
        </p:spPr>
        <p:txBody>
          <a:bodyPr wrap="square" rtlCol="0">
            <a:spAutoFit/>
          </a:bodyPr>
          <a:lstStyle/>
          <a:p>
            <a:r>
              <a:rPr lang="en-US" dirty="0"/>
              <a:t>CD20+</a:t>
            </a:r>
          </a:p>
        </p:txBody>
      </p:sp>
      <p:sp>
        <p:nvSpPr>
          <p:cNvPr id="20" name="TextBox 19">
            <a:extLst>
              <a:ext uri="{FF2B5EF4-FFF2-40B4-BE49-F238E27FC236}">
                <a16:creationId xmlns:a16="http://schemas.microsoft.com/office/drawing/2014/main" id="{B9385703-C0B2-4EA9-8774-4B791076511D}"/>
              </a:ext>
            </a:extLst>
          </p:cNvPr>
          <p:cNvSpPr txBox="1"/>
          <p:nvPr/>
        </p:nvSpPr>
        <p:spPr>
          <a:xfrm>
            <a:off x="6848277" y="5852917"/>
            <a:ext cx="762000" cy="369332"/>
          </a:xfrm>
          <a:prstGeom prst="rect">
            <a:avLst/>
          </a:prstGeom>
          <a:noFill/>
        </p:spPr>
        <p:txBody>
          <a:bodyPr wrap="square" rtlCol="0">
            <a:spAutoFit/>
          </a:bodyPr>
          <a:lstStyle/>
          <a:p>
            <a:r>
              <a:rPr lang="en-US" dirty="0"/>
              <a:t>CD3-</a:t>
            </a:r>
          </a:p>
        </p:txBody>
      </p:sp>
      <p:sp>
        <p:nvSpPr>
          <p:cNvPr id="22" name="TextBox 21">
            <a:extLst>
              <a:ext uri="{FF2B5EF4-FFF2-40B4-BE49-F238E27FC236}">
                <a16:creationId xmlns:a16="http://schemas.microsoft.com/office/drawing/2014/main" id="{82484993-A13B-45AA-9962-B2A42B785390}"/>
              </a:ext>
            </a:extLst>
          </p:cNvPr>
          <p:cNvSpPr txBox="1"/>
          <p:nvPr/>
        </p:nvSpPr>
        <p:spPr>
          <a:xfrm>
            <a:off x="2583985" y="6412749"/>
            <a:ext cx="4343400" cy="381000"/>
          </a:xfrm>
          <a:prstGeom prst="rect">
            <a:avLst/>
          </a:prstGeom>
          <a:noFill/>
        </p:spPr>
        <p:txBody>
          <a:bodyPr wrap="square" rtlCol="0">
            <a:spAutoFit/>
          </a:bodyPr>
          <a:lstStyle/>
          <a:p>
            <a:r>
              <a:rPr lang="en-US" dirty="0"/>
              <a:t>Also Ki-67+. Flow cytometry pending</a:t>
            </a:r>
          </a:p>
        </p:txBody>
      </p:sp>
      <p:sp>
        <p:nvSpPr>
          <p:cNvPr id="23" name="TextBox 22">
            <a:extLst>
              <a:ext uri="{FF2B5EF4-FFF2-40B4-BE49-F238E27FC236}">
                <a16:creationId xmlns:a16="http://schemas.microsoft.com/office/drawing/2014/main" id="{C6A3F861-125A-4F22-8143-43323ED97CDB}"/>
              </a:ext>
            </a:extLst>
          </p:cNvPr>
          <p:cNvSpPr txBox="1"/>
          <p:nvPr/>
        </p:nvSpPr>
        <p:spPr>
          <a:xfrm>
            <a:off x="1109407" y="3173661"/>
            <a:ext cx="6119869" cy="646331"/>
          </a:xfrm>
          <a:prstGeom prst="rect">
            <a:avLst/>
          </a:prstGeom>
          <a:solidFill>
            <a:schemeClr val="bg1"/>
          </a:solidFill>
        </p:spPr>
        <p:txBody>
          <a:bodyPr wrap="square" rtlCol="0">
            <a:spAutoFit/>
          </a:bodyPr>
          <a:lstStyle/>
          <a:p>
            <a:pPr algn="ctr"/>
            <a:r>
              <a:rPr lang="en-US" sz="3600" b="1" dirty="0">
                <a:solidFill>
                  <a:srgbClr val="FF0000"/>
                </a:solidFill>
              </a:rPr>
              <a:t>Orbital Mantle Cell Lymphoma</a:t>
            </a:r>
          </a:p>
        </p:txBody>
      </p:sp>
    </p:spTree>
    <p:extLst>
      <p:ext uri="{BB962C8B-B14F-4D97-AF65-F5344CB8AC3E}">
        <p14:creationId xmlns:p14="http://schemas.microsoft.com/office/powerpoint/2010/main" val="2780587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480461-6AD2-477D-8804-900C4A4F4E62}"/>
              </a:ext>
            </a:extLst>
          </p:cNvPr>
          <p:cNvSpPr>
            <a:spLocks noGrp="1"/>
          </p:cNvSpPr>
          <p:nvPr>
            <p:ph type="title"/>
          </p:nvPr>
        </p:nvSpPr>
        <p:spPr/>
        <p:txBody>
          <a:bodyPr/>
          <a:lstStyle/>
          <a:p>
            <a:endParaRPr lang="en-US"/>
          </a:p>
        </p:txBody>
      </p:sp>
      <p:sp>
        <p:nvSpPr>
          <p:cNvPr id="4" name="Oval 3">
            <a:extLst>
              <a:ext uri="{FF2B5EF4-FFF2-40B4-BE49-F238E27FC236}">
                <a16:creationId xmlns:a16="http://schemas.microsoft.com/office/drawing/2014/main" id="{FEFC59E0-E292-42C4-A899-65E15D89C5F4}"/>
              </a:ext>
            </a:extLst>
          </p:cNvPr>
          <p:cNvSpPr/>
          <p:nvPr/>
        </p:nvSpPr>
        <p:spPr>
          <a:xfrm>
            <a:off x="914400" y="1002551"/>
            <a:ext cx="5041900" cy="4419600"/>
          </a:xfrm>
          <a:prstGeom prst="ellipse">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Oval 4">
            <a:extLst>
              <a:ext uri="{FF2B5EF4-FFF2-40B4-BE49-F238E27FC236}">
                <a16:creationId xmlns:a16="http://schemas.microsoft.com/office/drawing/2014/main" id="{3171BC8A-8C8C-4BF3-9DDE-F6512385FCEB}"/>
              </a:ext>
            </a:extLst>
          </p:cNvPr>
          <p:cNvSpPr/>
          <p:nvPr/>
        </p:nvSpPr>
        <p:spPr>
          <a:xfrm>
            <a:off x="3708400" y="1002551"/>
            <a:ext cx="5041900" cy="4419600"/>
          </a:xfrm>
          <a:prstGeom prst="ellipse">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77E25825-B04F-4A47-85F9-5257DF6FD7B0}"/>
              </a:ext>
            </a:extLst>
          </p:cNvPr>
          <p:cNvSpPr txBox="1"/>
          <p:nvPr/>
        </p:nvSpPr>
        <p:spPr>
          <a:xfrm>
            <a:off x="1219200" y="2782669"/>
            <a:ext cx="1930400" cy="830997"/>
          </a:xfrm>
          <a:prstGeom prst="rect">
            <a:avLst/>
          </a:prstGeom>
          <a:noFill/>
        </p:spPr>
        <p:txBody>
          <a:bodyPr wrap="square" rtlCol="0">
            <a:spAutoFit/>
          </a:bodyPr>
          <a:lstStyle/>
          <a:p>
            <a:pPr algn="ctr"/>
            <a:r>
              <a:rPr lang="en-US" sz="2400" dirty="0"/>
              <a:t>Orbital Lymphoma</a:t>
            </a:r>
          </a:p>
        </p:txBody>
      </p:sp>
      <p:sp>
        <p:nvSpPr>
          <p:cNvPr id="7" name="TextBox 6">
            <a:extLst>
              <a:ext uri="{FF2B5EF4-FFF2-40B4-BE49-F238E27FC236}">
                <a16:creationId xmlns:a16="http://schemas.microsoft.com/office/drawing/2014/main" id="{F532E107-13B4-4B62-8C8D-A409C6357D22}"/>
              </a:ext>
            </a:extLst>
          </p:cNvPr>
          <p:cNvSpPr txBox="1"/>
          <p:nvPr/>
        </p:nvSpPr>
        <p:spPr>
          <a:xfrm>
            <a:off x="6515100" y="2782669"/>
            <a:ext cx="1930400" cy="830997"/>
          </a:xfrm>
          <a:prstGeom prst="rect">
            <a:avLst/>
          </a:prstGeom>
          <a:noFill/>
        </p:spPr>
        <p:txBody>
          <a:bodyPr wrap="square" rtlCol="0">
            <a:spAutoFit/>
          </a:bodyPr>
          <a:lstStyle/>
          <a:p>
            <a:pPr algn="ctr"/>
            <a:r>
              <a:rPr lang="en-US" sz="2400" dirty="0"/>
              <a:t>Mantle Cell Lymphoma</a:t>
            </a:r>
          </a:p>
        </p:txBody>
      </p:sp>
      <p:sp>
        <p:nvSpPr>
          <p:cNvPr id="8" name="TextBox 7">
            <a:extLst>
              <a:ext uri="{FF2B5EF4-FFF2-40B4-BE49-F238E27FC236}">
                <a16:creationId xmlns:a16="http://schemas.microsoft.com/office/drawing/2014/main" id="{7A5C073B-5435-4311-92FE-B7BEAD1BEDA3}"/>
              </a:ext>
            </a:extLst>
          </p:cNvPr>
          <p:cNvSpPr txBox="1"/>
          <p:nvPr/>
        </p:nvSpPr>
        <p:spPr>
          <a:xfrm>
            <a:off x="3886200" y="2782669"/>
            <a:ext cx="1930400" cy="1200329"/>
          </a:xfrm>
          <a:prstGeom prst="rect">
            <a:avLst/>
          </a:prstGeom>
          <a:noFill/>
        </p:spPr>
        <p:txBody>
          <a:bodyPr wrap="square" rtlCol="0">
            <a:spAutoFit/>
          </a:bodyPr>
          <a:lstStyle/>
          <a:p>
            <a:pPr algn="ctr"/>
            <a:r>
              <a:rPr lang="en-US" sz="2400" dirty="0"/>
              <a:t>Orbital Mantle Cell Lymphoma</a:t>
            </a:r>
          </a:p>
        </p:txBody>
      </p:sp>
    </p:spTree>
    <p:extLst>
      <p:ext uri="{BB962C8B-B14F-4D97-AF65-F5344CB8AC3E}">
        <p14:creationId xmlns:p14="http://schemas.microsoft.com/office/powerpoint/2010/main" val="6723702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480461-6AD2-477D-8804-900C4A4F4E62}"/>
              </a:ext>
            </a:extLst>
          </p:cNvPr>
          <p:cNvSpPr>
            <a:spLocks noGrp="1"/>
          </p:cNvSpPr>
          <p:nvPr>
            <p:ph type="title"/>
          </p:nvPr>
        </p:nvSpPr>
        <p:spPr/>
        <p:txBody>
          <a:bodyPr/>
          <a:lstStyle/>
          <a:p>
            <a:endParaRPr lang="en-US"/>
          </a:p>
        </p:txBody>
      </p:sp>
      <p:sp>
        <p:nvSpPr>
          <p:cNvPr id="4" name="Oval 3">
            <a:extLst>
              <a:ext uri="{FF2B5EF4-FFF2-40B4-BE49-F238E27FC236}">
                <a16:creationId xmlns:a16="http://schemas.microsoft.com/office/drawing/2014/main" id="{FEFC59E0-E292-42C4-A899-65E15D89C5F4}"/>
              </a:ext>
            </a:extLst>
          </p:cNvPr>
          <p:cNvSpPr/>
          <p:nvPr/>
        </p:nvSpPr>
        <p:spPr>
          <a:xfrm>
            <a:off x="914400" y="1002551"/>
            <a:ext cx="5041900" cy="4419600"/>
          </a:xfrm>
          <a:prstGeom prst="ellipse">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Oval 4">
            <a:extLst>
              <a:ext uri="{FF2B5EF4-FFF2-40B4-BE49-F238E27FC236}">
                <a16:creationId xmlns:a16="http://schemas.microsoft.com/office/drawing/2014/main" id="{3171BC8A-8C8C-4BF3-9DDE-F6512385FCEB}"/>
              </a:ext>
            </a:extLst>
          </p:cNvPr>
          <p:cNvSpPr/>
          <p:nvPr/>
        </p:nvSpPr>
        <p:spPr>
          <a:xfrm>
            <a:off x="3708400" y="1002551"/>
            <a:ext cx="5041900" cy="4419600"/>
          </a:xfrm>
          <a:prstGeom prst="ellipse">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77E25825-B04F-4A47-85F9-5257DF6FD7B0}"/>
              </a:ext>
            </a:extLst>
          </p:cNvPr>
          <p:cNvSpPr txBox="1"/>
          <p:nvPr/>
        </p:nvSpPr>
        <p:spPr>
          <a:xfrm>
            <a:off x="1219200" y="2782669"/>
            <a:ext cx="2667000" cy="1200329"/>
          </a:xfrm>
          <a:prstGeom prst="rect">
            <a:avLst/>
          </a:prstGeom>
          <a:noFill/>
        </p:spPr>
        <p:txBody>
          <a:bodyPr wrap="square" rtlCol="0">
            <a:spAutoFit/>
          </a:bodyPr>
          <a:lstStyle/>
          <a:p>
            <a:pPr algn="ctr"/>
            <a:r>
              <a:rPr lang="en-US" sz="3600" b="1" u="sng" dirty="0">
                <a:solidFill>
                  <a:srgbClr val="FF0000"/>
                </a:solidFill>
              </a:rPr>
              <a:t>Orbital Lymphoma</a:t>
            </a:r>
          </a:p>
        </p:txBody>
      </p:sp>
      <p:sp>
        <p:nvSpPr>
          <p:cNvPr id="7" name="TextBox 6">
            <a:extLst>
              <a:ext uri="{FF2B5EF4-FFF2-40B4-BE49-F238E27FC236}">
                <a16:creationId xmlns:a16="http://schemas.microsoft.com/office/drawing/2014/main" id="{F532E107-13B4-4B62-8C8D-A409C6357D22}"/>
              </a:ext>
            </a:extLst>
          </p:cNvPr>
          <p:cNvSpPr txBox="1"/>
          <p:nvPr/>
        </p:nvSpPr>
        <p:spPr>
          <a:xfrm>
            <a:off x="6515100" y="2782669"/>
            <a:ext cx="1930400" cy="830997"/>
          </a:xfrm>
          <a:prstGeom prst="rect">
            <a:avLst/>
          </a:prstGeom>
          <a:noFill/>
        </p:spPr>
        <p:txBody>
          <a:bodyPr wrap="square" rtlCol="0">
            <a:spAutoFit/>
          </a:bodyPr>
          <a:lstStyle/>
          <a:p>
            <a:pPr algn="ctr"/>
            <a:r>
              <a:rPr lang="en-US" sz="2400" dirty="0"/>
              <a:t>Mantle Cell Lymphoma</a:t>
            </a:r>
          </a:p>
        </p:txBody>
      </p:sp>
      <p:sp>
        <p:nvSpPr>
          <p:cNvPr id="8" name="TextBox 7">
            <a:extLst>
              <a:ext uri="{FF2B5EF4-FFF2-40B4-BE49-F238E27FC236}">
                <a16:creationId xmlns:a16="http://schemas.microsoft.com/office/drawing/2014/main" id="{7A5C073B-5435-4311-92FE-B7BEAD1BEDA3}"/>
              </a:ext>
            </a:extLst>
          </p:cNvPr>
          <p:cNvSpPr txBox="1"/>
          <p:nvPr/>
        </p:nvSpPr>
        <p:spPr>
          <a:xfrm>
            <a:off x="3886200" y="2782669"/>
            <a:ext cx="1930400" cy="1200329"/>
          </a:xfrm>
          <a:prstGeom prst="rect">
            <a:avLst/>
          </a:prstGeom>
          <a:noFill/>
        </p:spPr>
        <p:txBody>
          <a:bodyPr wrap="square" rtlCol="0">
            <a:spAutoFit/>
          </a:bodyPr>
          <a:lstStyle/>
          <a:p>
            <a:pPr algn="ctr"/>
            <a:r>
              <a:rPr lang="en-US" sz="2400" dirty="0"/>
              <a:t>Orbital Mantle Cell Lymphoma</a:t>
            </a:r>
          </a:p>
        </p:txBody>
      </p:sp>
    </p:spTree>
    <p:extLst>
      <p:ext uri="{BB962C8B-B14F-4D97-AF65-F5344CB8AC3E}">
        <p14:creationId xmlns:p14="http://schemas.microsoft.com/office/powerpoint/2010/main" val="3791599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0"/>
            <a:ext cx="8229600" cy="5562600"/>
          </a:xfrm>
        </p:spPr>
        <p:txBody>
          <a:bodyPr>
            <a:normAutofit/>
          </a:bodyPr>
          <a:lstStyle/>
          <a:p>
            <a:r>
              <a:rPr lang="en-US" dirty="0"/>
              <a:t>Most are of B-cell origin, usually MALT type (Mucosa-associated lymphoid tissue)</a:t>
            </a:r>
          </a:p>
          <a:p>
            <a:pPr lvl="1"/>
            <a:r>
              <a:rPr lang="en-US" dirty="0"/>
              <a:t>Good prognosis</a:t>
            </a:r>
          </a:p>
          <a:p>
            <a:pPr lvl="1"/>
            <a:r>
              <a:rPr lang="en-US" dirty="0"/>
              <a:t>Others: follicular, large B-cell, and mantle cell</a:t>
            </a:r>
          </a:p>
          <a:p>
            <a:pPr lvl="1"/>
            <a:r>
              <a:rPr lang="en-US" dirty="0"/>
              <a:t>CD19, CD20 positive</a:t>
            </a:r>
          </a:p>
          <a:p>
            <a:r>
              <a:rPr lang="en-US" dirty="0"/>
              <a:t>T-cell lymphomas are rare, aggressive</a:t>
            </a:r>
          </a:p>
          <a:p>
            <a:pPr lvl="1"/>
            <a:r>
              <a:rPr lang="en-US" dirty="0"/>
              <a:t>CD3, CD4, CD8 positive</a:t>
            </a:r>
          </a:p>
          <a:p>
            <a:r>
              <a:rPr lang="en-US" dirty="0"/>
              <a:t>Vast majority are highly radiosensitive</a:t>
            </a:r>
          </a:p>
          <a:p>
            <a:r>
              <a:rPr lang="en-US" dirty="0"/>
              <a:t>Incidence is increasing</a:t>
            </a:r>
          </a:p>
        </p:txBody>
      </p:sp>
      <p:sp>
        <p:nvSpPr>
          <p:cNvPr id="3" name="Title 2"/>
          <p:cNvSpPr>
            <a:spLocks noGrp="1"/>
          </p:cNvSpPr>
          <p:nvPr>
            <p:ph type="title"/>
          </p:nvPr>
        </p:nvSpPr>
        <p:spPr/>
        <p:txBody>
          <a:bodyPr>
            <a:normAutofit fontScale="90000"/>
          </a:bodyPr>
          <a:lstStyle/>
          <a:p>
            <a:r>
              <a:rPr lang="en-US" dirty="0"/>
              <a:t>Orbital Lymphoproliferative Lesions</a:t>
            </a:r>
          </a:p>
        </p:txBody>
      </p:sp>
    </p:spTree>
    <p:extLst>
      <p:ext uri="{BB962C8B-B14F-4D97-AF65-F5344CB8AC3E}">
        <p14:creationId xmlns:p14="http://schemas.microsoft.com/office/powerpoint/2010/main" val="19219423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10F98D-5CAC-46F5-91F8-CD7C7B9CDBC6}"/>
              </a:ext>
            </a:extLst>
          </p:cNvPr>
          <p:cNvSpPr>
            <a:spLocks noGrp="1"/>
          </p:cNvSpPr>
          <p:nvPr>
            <p:ph idx="1"/>
          </p:nvPr>
        </p:nvSpPr>
        <p:spPr>
          <a:xfrm>
            <a:off x="457200" y="794296"/>
            <a:ext cx="8229600" cy="5059363"/>
          </a:xfrm>
        </p:spPr>
        <p:txBody>
          <a:bodyPr/>
          <a:lstStyle/>
          <a:p>
            <a:r>
              <a:rPr lang="en-US" dirty="0"/>
              <a:t>No lymph nodes in orbit </a:t>
            </a:r>
            <a:r>
              <a:rPr lang="en-US" dirty="0">
                <a:sym typeface="Wingdings" panose="05000000000000000000" pitchFamily="2" charset="2"/>
              </a:rPr>
              <a:t> difficult to classify</a:t>
            </a:r>
          </a:p>
          <a:p>
            <a:r>
              <a:rPr lang="en-US" dirty="0">
                <a:sym typeface="Wingdings" panose="05000000000000000000" pitchFamily="2" charset="2"/>
              </a:rPr>
              <a:t>Revised European-American Lymphoma (REAL) Classification – 4 most common orbital lymphomas:</a:t>
            </a:r>
          </a:p>
          <a:p>
            <a:pPr lvl="1"/>
            <a:r>
              <a:rPr lang="en-US" dirty="0">
                <a:sym typeface="Wingdings" panose="05000000000000000000" pitchFamily="2" charset="2"/>
              </a:rPr>
              <a:t>MALT lymphoma (40-60%)</a:t>
            </a:r>
          </a:p>
          <a:p>
            <a:pPr lvl="1"/>
            <a:r>
              <a:rPr lang="en-US" dirty="0">
                <a:sym typeface="Wingdings" panose="05000000000000000000" pitchFamily="2" charset="2"/>
              </a:rPr>
              <a:t>Chronic Lymphocytic Lymphoma (CLL)</a:t>
            </a:r>
          </a:p>
          <a:p>
            <a:pPr lvl="1"/>
            <a:r>
              <a:rPr lang="en-US" dirty="0">
                <a:sym typeface="Wingdings" panose="05000000000000000000" pitchFamily="2" charset="2"/>
              </a:rPr>
              <a:t>Follicular Center Lymphoma</a:t>
            </a:r>
          </a:p>
          <a:p>
            <a:pPr lvl="1"/>
            <a:r>
              <a:rPr lang="en-US" dirty="0">
                <a:sym typeface="Wingdings" panose="05000000000000000000" pitchFamily="2" charset="2"/>
              </a:rPr>
              <a:t>High-grade lymphomas</a:t>
            </a:r>
          </a:p>
          <a:p>
            <a:pPr lvl="1"/>
            <a:endParaRPr lang="en-US" dirty="0">
              <a:sym typeface="Wingdings" panose="05000000000000000000" pitchFamily="2" charset="2"/>
            </a:endParaRPr>
          </a:p>
          <a:p>
            <a:pPr lvl="1"/>
            <a:endParaRPr lang="en-US" dirty="0">
              <a:sym typeface="Wingdings" panose="05000000000000000000" pitchFamily="2" charset="2"/>
            </a:endParaRPr>
          </a:p>
        </p:txBody>
      </p:sp>
      <p:sp>
        <p:nvSpPr>
          <p:cNvPr id="3" name="Title 2">
            <a:extLst>
              <a:ext uri="{FF2B5EF4-FFF2-40B4-BE49-F238E27FC236}">
                <a16:creationId xmlns:a16="http://schemas.microsoft.com/office/drawing/2014/main" id="{C579AC9A-E661-4C66-860E-5231909BAAC3}"/>
              </a:ext>
            </a:extLst>
          </p:cNvPr>
          <p:cNvSpPr>
            <a:spLocks noGrp="1"/>
          </p:cNvSpPr>
          <p:nvPr>
            <p:ph type="title"/>
          </p:nvPr>
        </p:nvSpPr>
        <p:spPr>
          <a:xfrm>
            <a:off x="457200" y="-123823"/>
            <a:ext cx="8229600" cy="1143000"/>
          </a:xfrm>
        </p:spPr>
        <p:txBody>
          <a:bodyPr>
            <a:normAutofit fontScale="90000"/>
          </a:bodyPr>
          <a:lstStyle/>
          <a:p>
            <a:r>
              <a:rPr lang="en-US" dirty="0"/>
              <a:t>Classification of Orbital Lymphoma</a:t>
            </a:r>
          </a:p>
        </p:txBody>
      </p:sp>
      <p:pic>
        <p:nvPicPr>
          <p:cNvPr id="4" name="Picture 3">
            <a:extLst>
              <a:ext uri="{FF2B5EF4-FFF2-40B4-BE49-F238E27FC236}">
                <a16:creationId xmlns:a16="http://schemas.microsoft.com/office/drawing/2014/main" id="{7E2002E2-12FA-4953-A344-91E9E3243D53}"/>
              </a:ext>
            </a:extLst>
          </p:cNvPr>
          <p:cNvPicPr>
            <a:picLocks noChangeAspect="1"/>
          </p:cNvPicPr>
          <p:nvPr/>
        </p:nvPicPr>
        <p:blipFill>
          <a:blip r:embed="rId3"/>
          <a:stretch>
            <a:fillRect/>
          </a:stretch>
        </p:blipFill>
        <p:spPr>
          <a:xfrm>
            <a:off x="436425" y="5492204"/>
            <a:ext cx="8250375" cy="1142999"/>
          </a:xfrm>
          <a:prstGeom prst="rect">
            <a:avLst/>
          </a:prstGeom>
        </p:spPr>
      </p:pic>
    </p:spTree>
    <p:extLst>
      <p:ext uri="{BB962C8B-B14F-4D97-AF65-F5344CB8AC3E}">
        <p14:creationId xmlns:p14="http://schemas.microsoft.com/office/powerpoint/2010/main" val="23881278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612650-D010-44A0-ABD1-8A90AA2F4C4F}"/>
              </a:ext>
            </a:extLst>
          </p:cNvPr>
          <p:cNvSpPr>
            <a:spLocks noGrp="1"/>
          </p:cNvSpPr>
          <p:nvPr>
            <p:ph idx="1"/>
          </p:nvPr>
        </p:nvSpPr>
        <p:spPr/>
        <p:txBody>
          <a:bodyPr/>
          <a:lstStyle/>
          <a:p>
            <a:r>
              <a:rPr lang="en-US" dirty="0"/>
              <a:t>Knowles and </a:t>
            </a:r>
            <a:r>
              <a:rPr lang="en-US" dirty="0" err="1"/>
              <a:t>Jakobiec</a:t>
            </a:r>
            <a:r>
              <a:rPr lang="en-US" dirty="0"/>
              <a:t>: tumor location, not histopathology, is most important factor in determining systemic involvement</a:t>
            </a:r>
          </a:p>
          <a:p>
            <a:pPr lvl="1"/>
            <a:r>
              <a:rPr lang="en-US" dirty="0"/>
              <a:t>Conjunctiva: 20%</a:t>
            </a:r>
          </a:p>
          <a:p>
            <a:pPr lvl="1"/>
            <a:r>
              <a:rPr lang="en-US" dirty="0"/>
              <a:t>Orbit: 35%</a:t>
            </a:r>
          </a:p>
          <a:p>
            <a:pPr lvl="1"/>
            <a:r>
              <a:rPr lang="en-US" dirty="0"/>
              <a:t>Eyelid: 67%</a:t>
            </a:r>
          </a:p>
          <a:p>
            <a:endParaRPr lang="en-US" dirty="0"/>
          </a:p>
        </p:txBody>
      </p:sp>
      <p:sp>
        <p:nvSpPr>
          <p:cNvPr id="3" name="Title 2">
            <a:extLst>
              <a:ext uri="{FF2B5EF4-FFF2-40B4-BE49-F238E27FC236}">
                <a16:creationId xmlns:a16="http://schemas.microsoft.com/office/drawing/2014/main" id="{954783D1-6591-42F3-8268-C5721E49EDAC}"/>
              </a:ext>
            </a:extLst>
          </p:cNvPr>
          <p:cNvSpPr>
            <a:spLocks noGrp="1"/>
          </p:cNvSpPr>
          <p:nvPr>
            <p:ph type="title"/>
          </p:nvPr>
        </p:nvSpPr>
        <p:spPr>
          <a:xfrm>
            <a:off x="0" y="-102349"/>
            <a:ext cx="9144000" cy="1143000"/>
          </a:xfrm>
        </p:spPr>
        <p:txBody>
          <a:bodyPr>
            <a:normAutofit/>
          </a:bodyPr>
          <a:lstStyle/>
          <a:p>
            <a:r>
              <a:rPr lang="en-US" sz="3600" dirty="0"/>
              <a:t>Systemic Involvement of Orbital Lymphoma</a:t>
            </a:r>
          </a:p>
        </p:txBody>
      </p:sp>
      <p:pic>
        <p:nvPicPr>
          <p:cNvPr id="1026" name="Picture 2" descr="Frederick A. Jakobiec, MD, DSc practices Ophthalmology and Pathology in Boston">
            <a:extLst>
              <a:ext uri="{FF2B5EF4-FFF2-40B4-BE49-F238E27FC236}">
                <a16:creationId xmlns:a16="http://schemas.microsoft.com/office/drawing/2014/main" id="{1A9B5067-43E7-4B0B-B9E6-5111C5CCBB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590800"/>
            <a:ext cx="2738437" cy="37876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0F20B47-C0FC-4A1B-9F27-09A559BAB2D8}"/>
              </a:ext>
            </a:extLst>
          </p:cNvPr>
          <p:cNvSpPr txBox="1"/>
          <p:nvPr/>
        </p:nvSpPr>
        <p:spPr>
          <a:xfrm>
            <a:off x="4876800" y="6378421"/>
            <a:ext cx="2738437" cy="369332"/>
          </a:xfrm>
          <a:prstGeom prst="rect">
            <a:avLst/>
          </a:prstGeom>
          <a:noFill/>
        </p:spPr>
        <p:txBody>
          <a:bodyPr wrap="square" rtlCol="0">
            <a:spAutoFit/>
          </a:bodyPr>
          <a:lstStyle/>
          <a:p>
            <a:r>
              <a:rPr lang="en-US" dirty="0"/>
              <a:t>Frederick </a:t>
            </a:r>
            <a:r>
              <a:rPr lang="en-US" dirty="0" err="1"/>
              <a:t>Jakobiec</a:t>
            </a:r>
            <a:endParaRPr lang="en-US" dirty="0"/>
          </a:p>
        </p:txBody>
      </p:sp>
    </p:spTree>
    <p:extLst>
      <p:ext uri="{BB962C8B-B14F-4D97-AF65-F5344CB8AC3E}">
        <p14:creationId xmlns:p14="http://schemas.microsoft.com/office/powerpoint/2010/main" val="11008037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45B084-F8CF-4526-B7CF-4D146141D4BE}"/>
              </a:ext>
            </a:extLst>
          </p:cNvPr>
          <p:cNvSpPr>
            <a:spLocks noGrp="1"/>
          </p:cNvSpPr>
          <p:nvPr>
            <p:ph idx="1"/>
          </p:nvPr>
        </p:nvSpPr>
        <p:spPr>
          <a:xfrm>
            <a:off x="152400" y="899318"/>
            <a:ext cx="8686800" cy="5059363"/>
          </a:xfrm>
        </p:spPr>
        <p:txBody>
          <a:bodyPr/>
          <a:lstStyle/>
          <a:p>
            <a:r>
              <a:rPr lang="en-US" dirty="0">
                <a:sym typeface="Wingdings" panose="05000000000000000000" pitchFamily="2" charset="2"/>
              </a:rPr>
              <a:t>Gradual, painless proptosis</a:t>
            </a:r>
          </a:p>
          <a:p>
            <a:r>
              <a:rPr lang="en-US" dirty="0">
                <a:sym typeface="Wingdings" panose="05000000000000000000" pitchFamily="2" charset="2"/>
              </a:rPr>
              <a:t>Often anterior in orbit or beneath conjunctiva</a:t>
            </a:r>
          </a:p>
          <a:p>
            <a:r>
              <a:rPr lang="en-US" dirty="0">
                <a:sym typeface="Wingdings" panose="05000000000000000000" pitchFamily="2" charset="2"/>
              </a:rPr>
              <a:t>Mold to surrounding orbital structures </a:t>
            </a:r>
            <a:endParaRPr lang="en-US" dirty="0"/>
          </a:p>
          <a:p>
            <a:endParaRPr lang="en-US" dirty="0"/>
          </a:p>
        </p:txBody>
      </p:sp>
      <p:sp>
        <p:nvSpPr>
          <p:cNvPr id="3" name="Title 2">
            <a:extLst>
              <a:ext uri="{FF2B5EF4-FFF2-40B4-BE49-F238E27FC236}">
                <a16:creationId xmlns:a16="http://schemas.microsoft.com/office/drawing/2014/main" id="{CC85E8DD-B46E-4E4D-932A-2485B6E798C9}"/>
              </a:ext>
            </a:extLst>
          </p:cNvPr>
          <p:cNvSpPr>
            <a:spLocks noGrp="1"/>
          </p:cNvSpPr>
          <p:nvPr>
            <p:ph type="title"/>
          </p:nvPr>
        </p:nvSpPr>
        <p:spPr>
          <a:xfrm>
            <a:off x="0" y="-102349"/>
            <a:ext cx="9144000" cy="1143000"/>
          </a:xfrm>
        </p:spPr>
        <p:txBody>
          <a:bodyPr>
            <a:normAutofit/>
          </a:bodyPr>
          <a:lstStyle/>
          <a:p>
            <a:r>
              <a:rPr lang="en-US" sz="3600" dirty="0"/>
              <a:t>Clinical Presentation of Orbital Lymphoma</a:t>
            </a:r>
          </a:p>
        </p:txBody>
      </p:sp>
      <p:pic>
        <p:nvPicPr>
          <p:cNvPr id="4" name="Picture 3">
            <a:extLst>
              <a:ext uri="{FF2B5EF4-FFF2-40B4-BE49-F238E27FC236}">
                <a16:creationId xmlns:a16="http://schemas.microsoft.com/office/drawing/2014/main" id="{60B8B581-2DAD-42DF-966B-46FE75C3418C}"/>
              </a:ext>
            </a:extLst>
          </p:cNvPr>
          <p:cNvPicPr>
            <a:picLocks noChangeAspect="1"/>
          </p:cNvPicPr>
          <p:nvPr/>
        </p:nvPicPr>
        <p:blipFill>
          <a:blip r:embed="rId3"/>
          <a:stretch>
            <a:fillRect/>
          </a:stretch>
        </p:blipFill>
        <p:spPr>
          <a:xfrm>
            <a:off x="152401" y="2664006"/>
            <a:ext cx="5029200" cy="4041593"/>
          </a:xfrm>
          <a:prstGeom prst="rect">
            <a:avLst/>
          </a:prstGeom>
        </p:spPr>
      </p:pic>
      <p:pic>
        <p:nvPicPr>
          <p:cNvPr id="5" name="Picture 4">
            <a:extLst>
              <a:ext uri="{FF2B5EF4-FFF2-40B4-BE49-F238E27FC236}">
                <a16:creationId xmlns:a16="http://schemas.microsoft.com/office/drawing/2014/main" id="{E8F9958D-BB69-4545-956B-BEA4BB98F88F}"/>
              </a:ext>
            </a:extLst>
          </p:cNvPr>
          <p:cNvPicPr>
            <a:picLocks noChangeAspect="1"/>
          </p:cNvPicPr>
          <p:nvPr/>
        </p:nvPicPr>
        <p:blipFill>
          <a:blip r:embed="rId4"/>
          <a:stretch>
            <a:fillRect/>
          </a:stretch>
        </p:blipFill>
        <p:spPr>
          <a:xfrm>
            <a:off x="5204013" y="3200400"/>
            <a:ext cx="3544495" cy="2286000"/>
          </a:xfrm>
          <a:prstGeom prst="rect">
            <a:avLst/>
          </a:prstGeom>
        </p:spPr>
      </p:pic>
    </p:spTree>
    <p:extLst>
      <p:ext uri="{BB962C8B-B14F-4D97-AF65-F5344CB8AC3E}">
        <p14:creationId xmlns:p14="http://schemas.microsoft.com/office/powerpoint/2010/main" val="4997377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A5E145-4BB7-4371-B4FB-2DB6CC22BD98}"/>
              </a:ext>
            </a:extLst>
          </p:cNvPr>
          <p:cNvSpPr>
            <a:spLocks noGrp="1"/>
          </p:cNvSpPr>
          <p:nvPr>
            <p:ph idx="1"/>
          </p:nvPr>
        </p:nvSpPr>
        <p:spPr>
          <a:xfrm>
            <a:off x="152400" y="899318"/>
            <a:ext cx="8686800" cy="5059363"/>
          </a:xfrm>
        </p:spPr>
        <p:txBody>
          <a:bodyPr>
            <a:normAutofit lnSpcReduction="10000"/>
          </a:bodyPr>
          <a:lstStyle/>
          <a:p>
            <a:r>
              <a:rPr lang="en-US" dirty="0"/>
              <a:t>Discussion in advance with pathologist</a:t>
            </a:r>
          </a:p>
          <a:p>
            <a:r>
              <a:rPr lang="en-US" dirty="0"/>
              <a:t>Avoid prolonged exposure in air</a:t>
            </a:r>
          </a:p>
          <a:p>
            <a:r>
              <a:rPr lang="en-US" dirty="0"/>
              <a:t>Wrap in saline-moistened gauze and transport on ice</a:t>
            </a:r>
          </a:p>
          <a:p>
            <a:r>
              <a:rPr lang="en-US" dirty="0"/>
              <a:t>Avoid crush artifact</a:t>
            </a:r>
          </a:p>
          <a:p>
            <a:r>
              <a:rPr lang="en-US" dirty="0"/>
              <a:t>Fresh tissue </a:t>
            </a:r>
            <a:r>
              <a:rPr lang="en-US" dirty="0">
                <a:sym typeface="Wingdings" panose="05000000000000000000" pitchFamily="2" charset="2"/>
              </a:rPr>
              <a:t> </a:t>
            </a:r>
            <a:r>
              <a:rPr lang="en-US" dirty="0"/>
              <a:t>flow cytometry</a:t>
            </a:r>
          </a:p>
          <a:p>
            <a:r>
              <a:rPr lang="en-US" dirty="0"/>
              <a:t>Gene rearrangement studies </a:t>
            </a:r>
          </a:p>
          <a:p>
            <a:pPr marL="0" indent="0">
              <a:buNone/>
            </a:pPr>
            <a:r>
              <a:rPr lang="en-US" dirty="0"/>
              <a:t>   and immunohistochemistry </a:t>
            </a:r>
          </a:p>
          <a:p>
            <a:pPr marL="0" indent="0">
              <a:buNone/>
            </a:pPr>
            <a:r>
              <a:rPr lang="en-US" dirty="0"/>
              <a:t>   on fixed tissue</a:t>
            </a:r>
          </a:p>
        </p:txBody>
      </p:sp>
      <p:sp>
        <p:nvSpPr>
          <p:cNvPr id="3" name="Title 2">
            <a:extLst>
              <a:ext uri="{FF2B5EF4-FFF2-40B4-BE49-F238E27FC236}">
                <a16:creationId xmlns:a16="http://schemas.microsoft.com/office/drawing/2014/main" id="{59776C80-45A6-4F8C-AD3C-5FD54CD6538A}"/>
              </a:ext>
            </a:extLst>
          </p:cNvPr>
          <p:cNvSpPr>
            <a:spLocks noGrp="1"/>
          </p:cNvSpPr>
          <p:nvPr>
            <p:ph type="title"/>
          </p:nvPr>
        </p:nvSpPr>
        <p:spPr/>
        <p:txBody>
          <a:bodyPr/>
          <a:lstStyle/>
          <a:p>
            <a:r>
              <a:rPr lang="en-US" dirty="0"/>
              <a:t>Biopsy of Orbital Lymphoma</a:t>
            </a:r>
          </a:p>
        </p:txBody>
      </p:sp>
      <p:pic>
        <p:nvPicPr>
          <p:cNvPr id="4" name="Picture 3" descr="A picture containing sitting, table, food, paper&#10;&#10;Description automatically generated">
            <a:extLst>
              <a:ext uri="{FF2B5EF4-FFF2-40B4-BE49-F238E27FC236}">
                <a16:creationId xmlns:a16="http://schemas.microsoft.com/office/drawing/2014/main" id="{AF400CDF-BF1A-48FD-9020-04ACC9F659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5671" y="4114800"/>
            <a:ext cx="3149600" cy="2362200"/>
          </a:xfrm>
          <a:prstGeom prst="rect">
            <a:avLst/>
          </a:prstGeom>
        </p:spPr>
      </p:pic>
    </p:spTree>
    <p:extLst>
      <p:ext uri="{BB962C8B-B14F-4D97-AF65-F5344CB8AC3E}">
        <p14:creationId xmlns:p14="http://schemas.microsoft.com/office/powerpoint/2010/main" val="41770865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0"/>
            <a:ext cx="8458200" cy="5410200"/>
          </a:xfrm>
        </p:spPr>
        <p:txBody>
          <a:bodyPr>
            <a:normAutofit/>
          </a:bodyPr>
          <a:lstStyle/>
          <a:p>
            <a:pPr marL="0" indent="0">
              <a:buNone/>
            </a:pPr>
            <a:r>
              <a:rPr lang="en-US" b="1" dirty="0"/>
              <a:t>CC</a:t>
            </a:r>
          </a:p>
          <a:p>
            <a:pPr marL="457200" lvl="1" indent="0">
              <a:buNone/>
            </a:pPr>
            <a:r>
              <a:rPr lang="en-US" dirty="0"/>
              <a:t>Decreased vision in right eye</a:t>
            </a:r>
          </a:p>
          <a:p>
            <a:endParaRPr lang="en-US" dirty="0"/>
          </a:p>
          <a:p>
            <a:pPr marL="0" indent="0">
              <a:buNone/>
            </a:pPr>
            <a:r>
              <a:rPr lang="en-US" b="1" dirty="0"/>
              <a:t>HPI</a:t>
            </a:r>
          </a:p>
          <a:p>
            <a:pPr lvl="1"/>
            <a:r>
              <a:rPr lang="en-US" dirty="0"/>
              <a:t>75 </a:t>
            </a:r>
            <a:r>
              <a:rPr lang="en-US" dirty="0" err="1"/>
              <a:t>yo</a:t>
            </a:r>
            <a:r>
              <a:rPr lang="en-US" dirty="0"/>
              <a:t> M presents with decreased vision OD over past several months to years.</a:t>
            </a:r>
          </a:p>
          <a:p>
            <a:pPr lvl="1"/>
            <a:r>
              <a:rPr lang="en-US" dirty="0"/>
              <a:t>Had cataract surgery a few years ago in Florida but vision did not improve</a:t>
            </a:r>
          </a:p>
          <a:p>
            <a:pPr lvl="1"/>
            <a:r>
              <a:rPr lang="en-US" dirty="0"/>
              <a:t>Noticed that his right eye did not move much and was bulging forward</a:t>
            </a:r>
          </a:p>
          <a:p>
            <a:pPr marL="457200" lvl="1" indent="0">
              <a:buNone/>
            </a:pPr>
            <a:endParaRPr lang="en-US" dirty="0"/>
          </a:p>
        </p:txBody>
      </p:sp>
      <p:sp>
        <p:nvSpPr>
          <p:cNvPr id="3" name="Title 2"/>
          <p:cNvSpPr>
            <a:spLocks noGrp="1"/>
          </p:cNvSpPr>
          <p:nvPr>
            <p:ph type="title"/>
          </p:nvPr>
        </p:nvSpPr>
        <p:spPr/>
        <p:txBody>
          <a:bodyPr/>
          <a:lstStyle/>
          <a:p>
            <a:r>
              <a:rPr lang="en-US" dirty="0"/>
              <a:t>Patient Presentation</a:t>
            </a:r>
          </a:p>
        </p:txBody>
      </p:sp>
    </p:spTree>
    <p:extLst>
      <p:ext uri="{BB962C8B-B14F-4D97-AF65-F5344CB8AC3E}">
        <p14:creationId xmlns:p14="http://schemas.microsoft.com/office/powerpoint/2010/main" val="39029748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700" y="899318"/>
            <a:ext cx="6098118" cy="5550596"/>
          </a:xfrm>
        </p:spPr>
        <p:txBody>
          <a:bodyPr>
            <a:normAutofit lnSpcReduction="10000"/>
          </a:bodyPr>
          <a:lstStyle/>
          <a:p>
            <a:r>
              <a:rPr lang="en-US" dirty="0"/>
              <a:t>Exam by an oncologist</a:t>
            </a:r>
          </a:p>
          <a:p>
            <a:pPr lvl="1"/>
            <a:r>
              <a:rPr lang="en-US" dirty="0"/>
              <a:t>CBC</a:t>
            </a:r>
          </a:p>
          <a:p>
            <a:pPr lvl="1"/>
            <a:r>
              <a:rPr lang="en-US" dirty="0"/>
              <a:t>Serum protein electrophoresis</a:t>
            </a:r>
          </a:p>
          <a:p>
            <a:pPr lvl="1"/>
            <a:r>
              <a:rPr lang="en-US" dirty="0"/>
              <a:t>Imaging of neck, thorax, and abdomen – repeated every 6 </a:t>
            </a:r>
            <a:r>
              <a:rPr lang="en-US" dirty="0" err="1"/>
              <a:t>mos</a:t>
            </a:r>
            <a:r>
              <a:rPr lang="en-US" dirty="0"/>
              <a:t> for at least 2 years</a:t>
            </a:r>
          </a:p>
          <a:p>
            <a:pPr lvl="1"/>
            <a:r>
              <a:rPr lang="en-US" dirty="0"/>
              <a:t>Bone marrow biopsy</a:t>
            </a:r>
          </a:p>
          <a:p>
            <a:r>
              <a:rPr lang="en-US" dirty="0"/>
              <a:t>If localized: radiotherapy </a:t>
            </a:r>
          </a:p>
          <a:p>
            <a:pPr lvl="1"/>
            <a:r>
              <a:rPr lang="en-US" dirty="0"/>
              <a:t>2000-3000 </a:t>
            </a:r>
            <a:r>
              <a:rPr lang="en-US" dirty="0" err="1"/>
              <a:t>cGy</a:t>
            </a:r>
            <a:endParaRPr lang="en-US" dirty="0"/>
          </a:p>
          <a:p>
            <a:r>
              <a:rPr lang="en-US" dirty="0"/>
              <a:t>If systemic: controversial</a:t>
            </a:r>
          </a:p>
          <a:p>
            <a:pPr lvl="1"/>
            <a:r>
              <a:rPr lang="en-US" dirty="0"/>
              <a:t>Chemotherapy (R-CHOP)</a:t>
            </a:r>
          </a:p>
        </p:txBody>
      </p:sp>
      <p:sp>
        <p:nvSpPr>
          <p:cNvPr id="3" name="Title 2"/>
          <p:cNvSpPr>
            <a:spLocks noGrp="1"/>
          </p:cNvSpPr>
          <p:nvPr>
            <p:ph type="title"/>
          </p:nvPr>
        </p:nvSpPr>
        <p:spPr/>
        <p:txBody>
          <a:bodyPr>
            <a:normAutofit/>
          </a:bodyPr>
          <a:lstStyle/>
          <a:p>
            <a:r>
              <a:rPr lang="en-US" dirty="0"/>
              <a:t>Orbital Lymphoma Management</a:t>
            </a:r>
          </a:p>
        </p:txBody>
      </p:sp>
      <p:pic>
        <p:nvPicPr>
          <p:cNvPr id="2050" name="Picture 2" descr="Image result for bone marrow biopsy">
            <a:extLst>
              <a:ext uri="{FF2B5EF4-FFF2-40B4-BE49-F238E27FC236}">
                <a16:creationId xmlns:a16="http://schemas.microsoft.com/office/drawing/2014/main" id="{34503541-E88A-4D04-AE4A-8F300EC6F0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06558" y="924718"/>
            <a:ext cx="3237442" cy="24280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B37FE0E-78F8-469E-B5E1-986EE29BAAE6}"/>
              </a:ext>
            </a:extLst>
          </p:cNvPr>
          <p:cNvSpPr txBox="1"/>
          <p:nvPr/>
        </p:nvSpPr>
        <p:spPr>
          <a:xfrm>
            <a:off x="6705600" y="3244333"/>
            <a:ext cx="2209800" cy="369332"/>
          </a:xfrm>
          <a:prstGeom prst="rect">
            <a:avLst/>
          </a:prstGeom>
          <a:noFill/>
        </p:spPr>
        <p:txBody>
          <a:bodyPr wrap="square" rtlCol="0">
            <a:spAutoFit/>
          </a:bodyPr>
          <a:lstStyle/>
          <a:p>
            <a:r>
              <a:rPr lang="en-US" dirty="0"/>
              <a:t>Bone Marrow Biopsy</a:t>
            </a:r>
          </a:p>
        </p:txBody>
      </p:sp>
      <p:pic>
        <p:nvPicPr>
          <p:cNvPr id="2052" name="Picture 4" descr="Image result for serum protein electrophoresis">
            <a:extLst>
              <a:ext uri="{FF2B5EF4-FFF2-40B4-BE49-F238E27FC236}">
                <a16:creationId xmlns:a16="http://schemas.microsoft.com/office/drawing/2014/main" id="{32B7B055-47A9-448D-9DA5-1C55D16680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0818" y="3776380"/>
            <a:ext cx="2804582" cy="23261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8FA0B2F-D0E2-4D63-AE13-E3D5937DA33D}"/>
              </a:ext>
            </a:extLst>
          </p:cNvPr>
          <p:cNvSpPr txBox="1"/>
          <p:nvPr/>
        </p:nvSpPr>
        <p:spPr>
          <a:xfrm>
            <a:off x="6110818" y="6080582"/>
            <a:ext cx="3033182" cy="369332"/>
          </a:xfrm>
          <a:prstGeom prst="rect">
            <a:avLst/>
          </a:prstGeom>
          <a:noFill/>
        </p:spPr>
        <p:txBody>
          <a:bodyPr wrap="square" rtlCol="0">
            <a:spAutoFit/>
          </a:bodyPr>
          <a:lstStyle/>
          <a:p>
            <a:r>
              <a:rPr lang="en-US" dirty="0"/>
              <a:t>Serum protein electrophoresis</a:t>
            </a:r>
          </a:p>
        </p:txBody>
      </p:sp>
    </p:spTree>
    <p:extLst>
      <p:ext uri="{BB962C8B-B14F-4D97-AF65-F5344CB8AC3E}">
        <p14:creationId xmlns:p14="http://schemas.microsoft.com/office/powerpoint/2010/main" val="994104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480461-6AD2-477D-8804-900C4A4F4E62}"/>
              </a:ext>
            </a:extLst>
          </p:cNvPr>
          <p:cNvSpPr>
            <a:spLocks noGrp="1"/>
          </p:cNvSpPr>
          <p:nvPr>
            <p:ph type="title"/>
          </p:nvPr>
        </p:nvSpPr>
        <p:spPr/>
        <p:txBody>
          <a:bodyPr/>
          <a:lstStyle/>
          <a:p>
            <a:endParaRPr lang="en-US"/>
          </a:p>
        </p:txBody>
      </p:sp>
      <p:sp>
        <p:nvSpPr>
          <p:cNvPr id="4" name="Oval 3">
            <a:extLst>
              <a:ext uri="{FF2B5EF4-FFF2-40B4-BE49-F238E27FC236}">
                <a16:creationId xmlns:a16="http://schemas.microsoft.com/office/drawing/2014/main" id="{FEFC59E0-E292-42C4-A899-65E15D89C5F4}"/>
              </a:ext>
            </a:extLst>
          </p:cNvPr>
          <p:cNvSpPr/>
          <p:nvPr/>
        </p:nvSpPr>
        <p:spPr>
          <a:xfrm>
            <a:off x="914400" y="1002551"/>
            <a:ext cx="5041900" cy="4419600"/>
          </a:xfrm>
          <a:prstGeom prst="ellipse">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Oval 4">
            <a:extLst>
              <a:ext uri="{FF2B5EF4-FFF2-40B4-BE49-F238E27FC236}">
                <a16:creationId xmlns:a16="http://schemas.microsoft.com/office/drawing/2014/main" id="{3171BC8A-8C8C-4BF3-9DDE-F6512385FCEB}"/>
              </a:ext>
            </a:extLst>
          </p:cNvPr>
          <p:cNvSpPr/>
          <p:nvPr/>
        </p:nvSpPr>
        <p:spPr>
          <a:xfrm>
            <a:off x="3708400" y="1002551"/>
            <a:ext cx="5041900" cy="4419600"/>
          </a:xfrm>
          <a:prstGeom prst="ellipse">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77E25825-B04F-4A47-85F9-5257DF6FD7B0}"/>
              </a:ext>
            </a:extLst>
          </p:cNvPr>
          <p:cNvSpPr txBox="1"/>
          <p:nvPr/>
        </p:nvSpPr>
        <p:spPr>
          <a:xfrm>
            <a:off x="1219200" y="2782669"/>
            <a:ext cx="1930400" cy="830997"/>
          </a:xfrm>
          <a:prstGeom prst="rect">
            <a:avLst/>
          </a:prstGeom>
          <a:noFill/>
        </p:spPr>
        <p:txBody>
          <a:bodyPr wrap="square" rtlCol="0">
            <a:spAutoFit/>
          </a:bodyPr>
          <a:lstStyle/>
          <a:p>
            <a:pPr algn="ctr"/>
            <a:r>
              <a:rPr lang="en-US" sz="2400" dirty="0"/>
              <a:t>Orbital Lymphoma</a:t>
            </a:r>
          </a:p>
        </p:txBody>
      </p:sp>
      <p:sp>
        <p:nvSpPr>
          <p:cNvPr id="7" name="TextBox 6">
            <a:extLst>
              <a:ext uri="{FF2B5EF4-FFF2-40B4-BE49-F238E27FC236}">
                <a16:creationId xmlns:a16="http://schemas.microsoft.com/office/drawing/2014/main" id="{F532E107-13B4-4B62-8C8D-A409C6357D22}"/>
              </a:ext>
            </a:extLst>
          </p:cNvPr>
          <p:cNvSpPr txBox="1"/>
          <p:nvPr/>
        </p:nvSpPr>
        <p:spPr>
          <a:xfrm>
            <a:off x="5715000" y="2551835"/>
            <a:ext cx="3035300" cy="1200329"/>
          </a:xfrm>
          <a:prstGeom prst="rect">
            <a:avLst/>
          </a:prstGeom>
          <a:noFill/>
        </p:spPr>
        <p:txBody>
          <a:bodyPr wrap="square" rtlCol="0">
            <a:spAutoFit/>
          </a:bodyPr>
          <a:lstStyle/>
          <a:p>
            <a:pPr algn="ctr"/>
            <a:r>
              <a:rPr lang="en-US" sz="3600" b="1" u="sng" dirty="0">
                <a:solidFill>
                  <a:srgbClr val="FF0000"/>
                </a:solidFill>
              </a:rPr>
              <a:t>Mantle Cell Lymphoma</a:t>
            </a:r>
          </a:p>
        </p:txBody>
      </p:sp>
      <p:sp>
        <p:nvSpPr>
          <p:cNvPr id="8" name="TextBox 7">
            <a:extLst>
              <a:ext uri="{FF2B5EF4-FFF2-40B4-BE49-F238E27FC236}">
                <a16:creationId xmlns:a16="http://schemas.microsoft.com/office/drawing/2014/main" id="{7A5C073B-5435-4311-92FE-B7BEAD1BEDA3}"/>
              </a:ext>
            </a:extLst>
          </p:cNvPr>
          <p:cNvSpPr txBox="1"/>
          <p:nvPr/>
        </p:nvSpPr>
        <p:spPr>
          <a:xfrm>
            <a:off x="3886200" y="2782669"/>
            <a:ext cx="1930400" cy="1200329"/>
          </a:xfrm>
          <a:prstGeom prst="rect">
            <a:avLst/>
          </a:prstGeom>
          <a:noFill/>
        </p:spPr>
        <p:txBody>
          <a:bodyPr wrap="square" rtlCol="0">
            <a:spAutoFit/>
          </a:bodyPr>
          <a:lstStyle/>
          <a:p>
            <a:pPr algn="ctr"/>
            <a:r>
              <a:rPr lang="en-US" sz="2400" dirty="0"/>
              <a:t>Orbital Mantle Cell Lymphoma</a:t>
            </a:r>
          </a:p>
        </p:txBody>
      </p:sp>
    </p:spTree>
    <p:extLst>
      <p:ext uri="{BB962C8B-B14F-4D97-AF65-F5344CB8AC3E}">
        <p14:creationId xmlns:p14="http://schemas.microsoft.com/office/powerpoint/2010/main" val="7064836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745807"/>
            <a:ext cx="6051612" cy="5943600"/>
          </a:xfrm>
        </p:spPr>
        <p:txBody>
          <a:bodyPr>
            <a:normAutofit fontScale="92500"/>
          </a:bodyPr>
          <a:lstStyle/>
          <a:p>
            <a:r>
              <a:rPr lang="en-US" dirty="0"/>
              <a:t>Rare non-Hodgkin’s B-cell  originating in mantle zone</a:t>
            </a:r>
          </a:p>
          <a:p>
            <a:r>
              <a:rPr lang="en-US" dirty="0"/>
              <a:t>CD5+, CD20+, cyclin D1, Ki-67</a:t>
            </a:r>
          </a:p>
          <a:p>
            <a:r>
              <a:rPr lang="en-US" dirty="0"/>
              <a:t>Older males, B-symptoms, enlarged lymph nodes or spleen</a:t>
            </a:r>
          </a:p>
          <a:p>
            <a:r>
              <a:rPr lang="en-US" dirty="0"/>
              <a:t>Bone marrow and GI tract</a:t>
            </a:r>
          </a:p>
          <a:p>
            <a:r>
              <a:rPr lang="en-US" dirty="0"/>
              <a:t>No proven treatment standard</a:t>
            </a:r>
          </a:p>
          <a:p>
            <a:pPr lvl="1"/>
            <a:r>
              <a:rPr lang="en-US" dirty="0"/>
              <a:t>Chemotherapy, immune based therapy, radioimmunotherapy and biologic agents</a:t>
            </a:r>
          </a:p>
          <a:p>
            <a:r>
              <a:rPr lang="en-US" dirty="0"/>
              <a:t>5-year survival rate: 50%</a:t>
            </a:r>
          </a:p>
        </p:txBody>
      </p:sp>
      <p:sp>
        <p:nvSpPr>
          <p:cNvPr id="3" name="Title 2"/>
          <p:cNvSpPr>
            <a:spLocks noGrp="1"/>
          </p:cNvSpPr>
          <p:nvPr>
            <p:ph type="title"/>
          </p:nvPr>
        </p:nvSpPr>
        <p:spPr>
          <a:xfrm>
            <a:off x="228600" y="-247650"/>
            <a:ext cx="8229600" cy="1143000"/>
          </a:xfrm>
        </p:spPr>
        <p:txBody>
          <a:bodyPr>
            <a:normAutofit/>
          </a:bodyPr>
          <a:lstStyle/>
          <a:p>
            <a:r>
              <a:rPr lang="en-US" dirty="0"/>
              <a:t>Mantle Cell Lymphoma</a:t>
            </a:r>
          </a:p>
        </p:txBody>
      </p:sp>
      <p:pic>
        <p:nvPicPr>
          <p:cNvPr id="1028" name="Picture 4">
            <a:extLst>
              <a:ext uri="{FF2B5EF4-FFF2-40B4-BE49-F238E27FC236}">
                <a16:creationId xmlns:a16="http://schemas.microsoft.com/office/drawing/2014/main" id="{B5A817A0-9BB6-4C94-B7B1-99B3676130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7050" y="4191000"/>
            <a:ext cx="3124200" cy="23431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mantle zone">
            <a:extLst>
              <a:ext uri="{FF2B5EF4-FFF2-40B4-BE49-F238E27FC236}">
                <a16:creationId xmlns:a16="http://schemas.microsoft.com/office/drawing/2014/main" id="{8331EACD-FE12-43D2-B396-9BCDC575FD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4804" y="2686217"/>
            <a:ext cx="3216453" cy="14855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CA647C5-38A4-4F30-A7C7-A497A48FC7B2}"/>
              </a:ext>
            </a:extLst>
          </p:cNvPr>
          <p:cNvPicPr>
            <a:picLocks noChangeAspect="1"/>
          </p:cNvPicPr>
          <p:nvPr/>
        </p:nvPicPr>
        <p:blipFill>
          <a:blip r:embed="rId5"/>
          <a:stretch>
            <a:fillRect/>
          </a:stretch>
        </p:blipFill>
        <p:spPr>
          <a:xfrm>
            <a:off x="5616404" y="651443"/>
            <a:ext cx="3569455" cy="2034774"/>
          </a:xfrm>
          <a:prstGeom prst="rect">
            <a:avLst/>
          </a:prstGeom>
        </p:spPr>
      </p:pic>
    </p:spTree>
    <p:extLst>
      <p:ext uri="{BB962C8B-B14F-4D97-AF65-F5344CB8AC3E}">
        <p14:creationId xmlns:p14="http://schemas.microsoft.com/office/powerpoint/2010/main" val="25471036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480461-6AD2-477D-8804-900C4A4F4E62}"/>
              </a:ext>
            </a:extLst>
          </p:cNvPr>
          <p:cNvSpPr>
            <a:spLocks noGrp="1"/>
          </p:cNvSpPr>
          <p:nvPr>
            <p:ph type="title"/>
          </p:nvPr>
        </p:nvSpPr>
        <p:spPr/>
        <p:txBody>
          <a:bodyPr/>
          <a:lstStyle/>
          <a:p>
            <a:endParaRPr lang="en-US"/>
          </a:p>
        </p:txBody>
      </p:sp>
      <p:sp>
        <p:nvSpPr>
          <p:cNvPr id="4" name="Oval 3">
            <a:extLst>
              <a:ext uri="{FF2B5EF4-FFF2-40B4-BE49-F238E27FC236}">
                <a16:creationId xmlns:a16="http://schemas.microsoft.com/office/drawing/2014/main" id="{FEFC59E0-E292-42C4-A899-65E15D89C5F4}"/>
              </a:ext>
            </a:extLst>
          </p:cNvPr>
          <p:cNvSpPr/>
          <p:nvPr/>
        </p:nvSpPr>
        <p:spPr>
          <a:xfrm>
            <a:off x="914400" y="1002551"/>
            <a:ext cx="5041900" cy="4419600"/>
          </a:xfrm>
          <a:prstGeom prst="ellipse">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Oval 4">
            <a:extLst>
              <a:ext uri="{FF2B5EF4-FFF2-40B4-BE49-F238E27FC236}">
                <a16:creationId xmlns:a16="http://schemas.microsoft.com/office/drawing/2014/main" id="{3171BC8A-8C8C-4BF3-9DDE-F6512385FCEB}"/>
              </a:ext>
            </a:extLst>
          </p:cNvPr>
          <p:cNvSpPr/>
          <p:nvPr/>
        </p:nvSpPr>
        <p:spPr>
          <a:xfrm>
            <a:off x="3708400" y="1002551"/>
            <a:ext cx="5041900" cy="4419600"/>
          </a:xfrm>
          <a:prstGeom prst="ellipse">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77E25825-B04F-4A47-85F9-5257DF6FD7B0}"/>
              </a:ext>
            </a:extLst>
          </p:cNvPr>
          <p:cNvSpPr txBox="1"/>
          <p:nvPr/>
        </p:nvSpPr>
        <p:spPr>
          <a:xfrm>
            <a:off x="1219200" y="2782669"/>
            <a:ext cx="1930400" cy="830997"/>
          </a:xfrm>
          <a:prstGeom prst="rect">
            <a:avLst/>
          </a:prstGeom>
          <a:noFill/>
        </p:spPr>
        <p:txBody>
          <a:bodyPr wrap="square" rtlCol="0">
            <a:spAutoFit/>
          </a:bodyPr>
          <a:lstStyle/>
          <a:p>
            <a:pPr algn="ctr"/>
            <a:r>
              <a:rPr lang="en-US" sz="2400" dirty="0"/>
              <a:t>Orbital Lymphoma</a:t>
            </a:r>
          </a:p>
        </p:txBody>
      </p:sp>
      <p:sp>
        <p:nvSpPr>
          <p:cNvPr id="7" name="TextBox 6">
            <a:extLst>
              <a:ext uri="{FF2B5EF4-FFF2-40B4-BE49-F238E27FC236}">
                <a16:creationId xmlns:a16="http://schemas.microsoft.com/office/drawing/2014/main" id="{F532E107-13B4-4B62-8C8D-A409C6357D22}"/>
              </a:ext>
            </a:extLst>
          </p:cNvPr>
          <p:cNvSpPr txBox="1"/>
          <p:nvPr/>
        </p:nvSpPr>
        <p:spPr>
          <a:xfrm>
            <a:off x="6515100" y="2782669"/>
            <a:ext cx="1930400" cy="830997"/>
          </a:xfrm>
          <a:prstGeom prst="rect">
            <a:avLst/>
          </a:prstGeom>
          <a:noFill/>
        </p:spPr>
        <p:txBody>
          <a:bodyPr wrap="square" rtlCol="0">
            <a:spAutoFit/>
          </a:bodyPr>
          <a:lstStyle/>
          <a:p>
            <a:pPr algn="ctr"/>
            <a:r>
              <a:rPr lang="en-US" sz="2400" dirty="0"/>
              <a:t>Mantle Cell Lymphoma</a:t>
            </a:r>
          </a:p>
        </p:txBody>
      </p:sp>
      <p:sp>
        <p:nvSpPr>
          <p:cNvPr id="8" name="TextBox 7">
            <a:extLst>
              <a:ext uri="{FF2B5EF4-FFF2-40B4-BE49-F238E27FC236}">
                <a16:creationId xmlns:a16="http://schemas.microsoft.com/office/drawing/2014/main" id="{7A5C073B-5435-4311-92FE-B7BEAD1BEDA3}"/>
              </a:ext>
            </a:extLst>
          </p:cNvPr>
          <p:cNvSpPr txBox="1"/>
          <p:nvPr/>
        </p:nvSpPr>
        <p:spPr>
          <a:xfrm>
            <a:off x="3708400" y="2502172"/>
            <a:ext cx="2108200" cy="1384995"/>
          </a:xfrm>
          <a:prstGeom prst="rect">
            <a:avLst/>
          </a:prstGeom>
          <a:noFill/>
        </p:spPr>
        <p:txBody>
          <a:bodyPr wrap="square" rtlCol="0">
            <a:spAutoFit/>
          </a:bodyPr>
          <a:lstStyle/>
          <a:p>
            <a:pPr algn="ctr"/>
            <a:r>
              <a:rPr lang="en-US" sz="2800" b="1" u="sng" dirty="0">
                <a:solidFill>
                  <a:srgbClr val="FF0000"/>
                </a:solidFill>
              </a:rPr>
              <a:t>Orbital Mantle Cell Lymphoma</a:t>
            </a:r>
          </a:p>
        </p:txBody>
      </p:sp>
    </p:spTree>
    <p:extLst>
      <p:ext uri="{BB962C8B-B14F-4D97-AF65-F5344CB8AC3E}">
        <p14:creationId xmlns:p14="http://schemas.microsoft.com/office/powerpoint/2010/main" val="20231171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4C0620-C991-467B-8927-EB6A4A2E47A6}"/>
              </a:ext>
            </a:extLst>
          </p:cNvPr>
          <p:cNvSpPr>
            <a:spLocks noGrp="1"/>
          </p:cNvSpPr>
          <p:nvPr>
            <p:ph idx="1"/>
          </p:nvPr>
        </p:nvSpPr>
        <p:spPr>
          <a:xfrm>
            <a:off x="14514" y="899318"/>
            <a:ext cx="9129486" cy="5059363"/>
          </a:xfrm>
        </p:spPr>
        <p:txBody>
          <a:bodyPr/>
          <a:lstStyle/>
          <a:p>
            <a:r>
              <a:rPr lang="en-US" dirty="0"/>
              <a:t>2-7% of Non-</a:t>
            </a:r>
            <a:r>
              <a:rPr lang="en-US" dirty="0" err="1"/>
              <a:t>Hodgkins</a:t>
            </a:r>
            <a:r>
              <a:rPr lang="en-US" dirty="0"/>
              <a:t> Lymphoma</a:t>
            </a:r>
          </a:p>
          <a:p>
            <a:r>
              <a:rPr lang="en-US" dirty="0"/>
              <a:t>Older men, Bilateral (47%), disseminated (62%)</a:t>
            </a:r>
          </a:p>
          <a:p>
            <a:r>
              <a:rPr lang="en-US" dirty="0"/>
              <a:t>Aggressive: 5-yr survival rate 38%</a:t>
            </a:r>
          </a:p>
          <a:p>
            <a:r>
              <a:rPr lang="en-US" dirty="0"/>
              <a:t>Rituximab (R-CHOP) improves survival</a:t>
            </a:r>
          </a:p>
        </p:txBody>
      </p:sp>
      <p:sp>
        <p:nvSpPr>
          <p:cNvPr id="3" name="Title 2">
            <a:extLst>
              <a:ext uri="{FF2B5EF4-FFF2-40B4-BE49-F238E27FC236}">
                <a16:creationId xmlns:a16="http://schemas.microsoft.com/office/drawing/2014/main" id="{C31CDBAB-659C-4DC8-BCF4-20BDA1466849}"/>
              </a:ext>
            </a:extLst>
          </p:cNvPr>
          <p:cNvSpPr>
            <a:spLocks noGrp="1"/>
          </p:cNvSpPr>
          <p:nvPr>
            <p:ph type="title"/>
          </p:nvPr>
        </p:nvSpPr>
        <p:spPr/>
        <p:txBody>
          <a:bodyPr/>
          <a:lstStyle/>
          <a:p>
            <a:r>
              <a:rPr lang="en-US" dirty="0"/>
              <a:t>Orbital Mantle Cell Lymphoma</a:t>
            </a:r>
          </a:p>
        </p:txBody>
      </p:sp>
      <p:pic>
        <p:nvPicPr>
          <p:cNvPr id="4" name="Picture 3">
            <a:extLst>
              <a:ext uri="{FF2B5EF4-FFF2-40B4-BE49-F238E27FC236}">
                <a16:creationId xmlns:a16="http://schemas.microsoft.com/office/drawing/2014/main" id="{DEB92AB3-1FE7-43F8-9357-274938028938}"/>
              </a:ext>
            </a:extLst>
          </p:cNvPr>
          <p:cNvPicPr>
            <a:picLocks noChangeAspect="1"/>
          </p:cNvPicPr>
          <p:nvPr/>
        </p:nvPicPr>
        <p:blipFill>
          <a:blip r:embed="rId3"/>
          <a:stretch>
            <a:fillRect/>
          </a:stretch>
        </p:blipFill>
        <p:spPr>
          <a:xfrm>
            <a:off x="3756170" y="3733800"/>
            <a:ext cx="5380573" cy="3215662"/>
          </a:xfrm>
          <a:prstGeom prst="rect">
            <a:avLst/>
          </a:prstGeom>
        </p:spPr>
      </p:pic>
      <p:pic>
        <p:nvPicPr>
          <p:cNvPr id="5" name="Picture 4">
            <a:extLst>
              <a:ext uri="{FF2B5EF4-FFF2-40B4-BE49-F238E27FC236}">
                <a16:creationId xmlns:a16="http://schemas.microsoft.com/office/drawing/2014/main" id="{A7F52030-1988-4CC1-8D1E-14C89B14780D}"/>
              </a:ext>
            </a:extLst>
          </p:cNvPr>
          <p:cNvPicPr>
            <a:picLocks noChangeAspect="1"/>
          </p:cNvPicPr>
          <p:nvPr/>
        </p:nvPicPr>
        <p:blipFill>
          <a:blip r:embed="rId4"/>
          <a:stretch>
            <a:fillRect/>
          </a:stretch>
        </p:blipFill>
        <p:spPr>
          <a:xfrm>
            <a:off x="14514" y="4419600"/>
            <a:ext cx="3801558" cy="1041384"/>
          </a:xfrm>
          <a:prstGeom prst="rect">
            <a:avLst/>
          </a:prstGeom>
        </p:spPr>
      </p:pic>
    </p:spTree>
    <p:extLst>
      <p:ext uri="{BB962C8B-B14F-4D97-AF65-F5344CB8AC3E}">
        <p14:creationId xmlns:p14="http://schemas.microsoft.com/office/powerpoint/2010/main" val="21288431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0795FF-B13A-4796-893E-1297AF914286}"/>
              </a:ext>
            </a:extLst>
          </p:cNvPr>
          <p:cNvSpPr>
            <a:spLocks noGrp="1"/>
          </p:cNvSpPr>
          <p:nvPr>
            <p:ph idx="1"/>
          </p:nvPr>
        </p:nvSpPr>
        <p:spPr>
          <a:xfrm>
            <a:off x="182685" y="1066800"/>
            <a:ext cx="4625790" cy="5410200"/>
          </a:xfrm>
        </p:spPr>
        <p:txBody>
          <a:bodyPr>
            <a:normAutofit fontScale="85000" lnSpcReduction="10000"/>
          </a:bodyPr>
          <a:lstStyle/>
          <a:p>
            <a:r>
              <a:rPr lang="en-US" dirty="0"/>
              <a:t>PET scan</a:t>
            </a:r>
          </a:p>
          <a:p>
            <a:pPr lvl="1"/>
            <a:r>
              <a:rPr lang="en-US" dirty="0"/>
              <a:t>No other abnormal metabolic activity</a:t>
            </a:r>
          </a:p>
          <a:p>
            <a:r>
              <a:rPr lang="en-US" dirty="0"/>
              <a:t>Bone marrow biopsy</a:t>
            </a:r>
          </a:p>
          <a:p>
            <a:pPr lvl="1"/>
            <a:r>
              <a:rPr lang="en-US" dirty="0"/>
              <a:t>Normocellular, no evidence of malignant lymphoma</a:t>
            </a:r>
          </a:p>
          <a:p>
            <a:endParaRPr lang="en-US" dirty="0"/>
          </a:p>
          <a:p>
            <a:r>
              <a:rPr lang="en-US" dirty="0"/>
              <a:t>Bloodwork (CBC)</a:t>
            </a:r>
          </a:p>
          <a:p>
            <a:pPr lvl="1"/>
            <a:r>
              <a:rPr lang="en-US" dirty="0"/>
              <a:t>WBC 139.85 </a:t>
            </a:r>
            <a:r>
              <a:rPr lang="en-US" dirty="0">
                <a:sym typeface="Wingdings" panose="05000000000000000000" pitchFamily="2" charset="2"/>
              </a:rPr>
              <a:t> 7.1</a:t>
            </a:r>
            <a:endParaRPr lang="en-US" dirty="0"/>
          </a:p>
          <a:p>
            <a:r>
              <a:rPr lang="en-US" dirty="0"/>
              <a:t>Treatment</a:t>
            </a:r>
          </a:p>
          <a:p>
            <a:pPr lvl="1"/>
            <a:r>
              <a:rPr lang="en-US" dirty="0"/>
              <a:t>RCHOP, maintenance Rituxan</a:t>
            </a:r>
          </a:p>
          <a:p>
            <a:pPr lvl="1"/>
            <a:r>
              <a:rPr lang="en-US" dirty="0"/>
              <a:t>Radiotherapy</a:t>
            </a:r>
          </a:p>
          <a:p>
            <a:endParaRPr lang="en-US" dirty="0"/>
          </a:p>
        </p:txBody>
      </p:sp>
      <p:sp>
        <p:nvSpPr>
          <p:cNvPr id="3" name="Title 2">
            <a:extLst>
              <a:ext uri="{FF2B5EF4-FFF2-40B4-BE49-F238E27FC236}">
                <a16:creationId xmlns:a16="http://schemas.microsoft.com/office/drawing/2014/main" id="{7A447DDD-3730-4F37-8DC0-415C7E5A52AD}"/>
              </a:ext>
            </a:extLst>
          </p:cNvPr>
          <p:cNvSpPr>
            <a:spLocks noGrp="1"/>
          </p:cNvSpPr>
          <p:nvPr>
            <p:ph type="title"/>
          </p:nvPr>
        </p:nvSpPr>
        <p:spPr/>
        <p:txBody>
          <a:bodyPr/>
          <a:lstStyle/>
          <a:p>
            <a:r>
              <a:rPr lang="en-US" dirty="0"/>
              <a:t>Patient Outcome</a:t>
            </a:r>
          </a:p>
        </p:txBody>
      </p:sp>
      <p:pic>
        <p:nvPicPr>
          <p:cNvPr id="4" name="Content Placeholder 3">
            <a:extLst>
              <a:ext uri="{FF2B5EF4-FFF2-40B4-BE49-F238E27FC236}">
                <a16:creationId xmlns:a16="http://schemas.microsoft.com/office/drawing/2014/main" id="{B7166B94-D8C7-4E43-9CAC-639337FBE61C}"/>
              </a:ext>
            </a:extLst>
          </p:cNvPr>
          <p:cNvPicPr>
            <a:picLocks noChangeAspect="1"/>
          </p:cNvPicPr>
          <p:nvPr/>
        </p:nvPicPr>
        <p:blipFill>
          <a:blip r:embed="rId3"/>
          <a:stretch>
            <a:fillRect/>
          </a:stretch>
        </p:blipFill>
        <p:spPr>
          <a:xfrm>
            <a:off x="4808475" y="1298386"/>
            <a:ext cx="4245878" cy="3849596"/>
          </a:xfrm>
          <a:prstGeom prst="rect">
            <a:avLst/>
          </a:prstGeom>
        </p:spPr>
      </p:pic>
      <p:sp>
        <p:nvSpPr>
          <p:cNvPr id="5" name="TextBox 4">
            <a:extLst>
              <a:ext uri="{FF2B5EF4-FFF2-40B4-BE49-F238E27FC236}">
                <a16:creationId xmlns:a16="http://schemas.microsoft.com/office/drawing/2014/main" id="{D695EDF9-AFB4-493F-A998-0FE32158CE83}"/>
              </a:ext>
            </a:extLst>
          </p:cNvPr>
          <p:cNvSpPr txBox="1"/>
          <p:nvPr/>
        </p:nvSpPr>
        <p:spPr>
          <a:xfrm>
            <a:off x="6096000" y="5334000"/>
            <a:ext cx="2057400" cy="369332"/>
          </a:xfrm>
          <a:prstGeom prst="rect">
            <a:avLst/>
          </a:prstGeom>
          <a:noFill/>
        </p:spPr>
        <p:txBody>
          <a:bodyPr wrap="square" rtlCol="0">
            <a:spAutoFit/>
          </a:bodyPr>
          <a:lstStyle/>
          <a:p>
            <a:r>
              <a:rPr lang="en-US" dirty="0"/>
              <a:t>PET scan</a:t>
            </a:r>
          </a:p>
        </p:txBody>
      </p:sp>
    </p:spTree>
    <p:extLst>
      <p:ext uri="{BB962C8B-B14F-4D97-AF65-F5344CB8AC3E}">
        <p14:creationId xmlns:p14="http://schemas.microsoft.com/office/powerpoint/2010/main" val="26864099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899318"/>
            <a:ext cx="7199365" cy="5958682"/>
          </a:xfrm>
        </p:spPr>
        <p:txBody>
          <a:bodyPr>
            <a:normAutofit fontScale="92500"/>
          </a:bodyPr>
          <a:lstStyle/>
          <a:p>
            <a:r>
              <a:rPr lang="en-US" dirty="0"/>
              <a:t>Rare non-Hodgkin’s B-cell lymphoma originating in mantle zone</a:t>
            </a:r>
          </a:p>
          <a:p>
            <a:endParaRPr lang="en-US" dirty="0"/>
          </a:p>
          <a:p>
            <a:r>
              <a:rPr lang="en-US" dirty="0"/>
              <a:t>Presents as gradual, painless proptosis</a:t>
            </a:r>
          </a:p>
          <a:p>
            <a:endParaRPr lang="en-US" dirty="0"/>
          </a:p>
          <a:p>
            <a:r>
              <a:rPr lang="en-US" dirty="0"/>
              <a:t>Aggressive</a:t>
            </a:r>
          </a:p>
          <a:p>
            <a:endParaRPr lang="en-US" dirty="0"/>
          </a:p>
          <a:p>
            <a:r>
              <a:rPr lang="en-US" dirty="0"/>
              <a:t>Affects older men</a:t>
            </a:r>
          </a:p>
          <a:p>
            <a:endParaRPr lang="en-US" dirty="0"/>
          </a:p>
          <a:p>
            <a:r>
              <a:rPr lang="en-US" dirty="0"/>
              <a:t>Rituximab in addition to CHOP improves outcomes </a:t>
            </a:r>
          </a:p>
        </p:txBody>
      </p:sp>
      <p:sp>
        <p:nvSpPr>
          <p:cNvPr id="3" name="Title 2"/>
          <p:cNvSpPr>
            <a:spLocks noGrp="1"/>
          </p:cNvSpPr>
          <p:nvPr>
            <p:ph type="title"/>
          </p:nvPr>
        </p:nvSpPr>
        <p:spPr>
          <a:xfrm>
            <a:off x="0" y="-102349"/>
            <a:ext cx="9144000" cy="1143000"/>
          </a:xfrm>
        </p:spPr>
        <p:txBody>
          <a:bodyPr>
            <a:normAutofit/>
          </a:bodyPr>
          <a:lstStyle/>
          <a:p>
            <a:r>
              <a:rPr lang="en-US" sz="3400" dirty="0"/>
              <a:t>Conclusions – Orbital Mantle Zone Lymphoma</a:t>
            </a:r>
          </a:p>
        </p:txBody>
      </p:sp>
      <p:pic>
        <p:nvPicPr>
          <p:cNvPr id="6" name="Picture 5" descr="A picture containing food, sitting, snow, covered&#10;&#10;Description automatically generated">
            <a:extLst>
              <a:ext uri="{FF2B5EF4-FFF2-40B4-BE49-F238E27FC236}">
                <a16:creationId xmlns:a16="http://schemas.microsoft.com/office/drawing/2014/main" id="{5E66D71E-A043-40A3-AA17-4F0324CBB1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2209" y="4754034"/>
            <a:ext cx="2023127" cy="1447800"/>
          </a:xfrm>
          <a:prstGeom prst="rect">
            <a:avLst/>
          </a:prstGeom>
        </p:spPr>
      </p:pic>
      <p:pic>
        <p:nvPicPr>
          <p:cNvPr id="7" name="Picture 6" descr="A close up of food&#10;&#10;Description automatically generated">
            <a:extLst>
              <a:ext uri="{FF2B5EF4-FFF2-40B4-BE49-F238E27FC236}">
                <a16:creationId xmlns:a16="http://schemas.microsoft.com/office/drawing/2014/main" id="{CE176389-BBFF-4633-A606-7E7D111D70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0119" y="2822092"/>
            <a:ext cx="2023128" cy="1447801"/>
          </a:xfrm>
          <a:prstGeom prst="rect">
            <a:avLst/>
          </a:prstGeom>
        </p:spPr>
      </p:pic>
      <p:pic>
        <p:nvPicPr>
          <p:cNvPr id="8" name="Picture 7" descr="A picture containing grass, sitting, cake, field&#10;&#10;Description automatically generated">
            <a:extLst>
              <a:ext uri="{FF2B5EF4-FFF2-40B4-BE49-F238E27FC236}">
                <a16:creationId xmlns:a16="http://schemas.microsoft.com/office/drawing/2014/main" id="{8861FEF3-6C72-446C-88A0-CE08118AA4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0873" y="974193"/>
            <a:ext cx="2023127" cy="1447800"/>
          </a:xfrm>
          <a:prstGeom prst="rect">
            <a:avLst/>
          </a:prstGeom>
        </p:spPr>
      </p:pic>
      <p:sp>
        <p:nvSpPr>
          <p:cNvPr id="9" name="TextBox 8">
            <a:extLst>
              <a:ext uri="{FF2B5EF4-FFF2-40B4-BE49-F238E27FC236}">
                <a16:creationId xmlns:a16="http://schemas.microsoft.com/office/drawing/2014/main" id="{D08F08C2-3DD6-4F1F-8AB4-BB375489747C}"/>
              </a:ext>
            </a:extLst>
          </p:cNvPr>
          <p:cNvSpPr txBox="1"/>
          <p:nvPr/>
        </p:nvSpPr>
        <p:spPr>
          <a:xfrm>
            <a:off x="7832223" y="2305625"/>
            <a:ext cx="1143000" cy="381000"/>
          </a:xfrm>
          <a:prstGeom prst="rect">
            <a:avLst/>
          </a:prstGeom>
          <a:noFill/>
        </p:spPr>
        <p:txBody>
          <a:bodyPr wrap="square" rtlCol="0">
            <a:spAutoFit/>
          </a:bodyPr>
          <a:lstStyle/>
          <a:p>
            <a:r>
              <a:rPr lang="en-US" dirty="0"/>
              <a:t>BCL2+</a:t>
            </a:r>
          </a:p>
        </p:txBody>
      </p:sp>
      <p:sp>
        <p:nvSpPr>
          <p:cNvPr id="11" name="TextBox 10">
            <a:extLst>
              <a:ext uri="{FF2B5EF4-FFF2-40B4-BE49-F238E27FC236}">
                <a16:creationId xmlns:a16="http://schemas.microsoft.com/office/drawing/2014/main" id="{5DA028EE-C22C-493A-84EC-101D13C5BC83}"/>
              </a:ext>
            </a:extLst>
          </p:cNvPr>
          <p:cNvSpPr txBox="1"/>
          <p:nvPr/>
        </p:nvSpPr>
        <p:spPr>
          <a:xfrm>
            <a:off x="7908423" y="6148917"/>
            <a:ext cx="1066800" cy="381000"/>
          </a:xfrm>
          <a:prstGeom prst="rect">
            <a:avLst/>
          </a:prstGeom>
          <a:noFill/>
        </p:spPr>
        <p:txBody>
          <a:bodyPr wrap="square" rtlCol="0">
            <a:spAutoFit/>
          </a:bodyPr>
          <a:lstStyle/>
          <a:p>
            <a:r>
              <a:rPr lang="en-US" dirty="0"/>
              <a:t>CD5+</a:t>
            </a:r>
          </a:p>
        </p:txBody>
      </p:sp>
      <p:sp>
        <p:nvSpPr>
          <p:cNvPr id="12" name="TextBox 11">
            <a:extLst>
              <a:ext uri="{FF2B5EF4-FFF2-40B4-BE49-F238E27FC236}">
                <a16:creationId xmlns:a16="http://schemas.microsoft.com/office/drawing/2014/main" id="{AD3D300F-C092-42A4-9ED7-1538F13EA47F}"/>
              </a:ext>
            </a:extLst>
          </p:cNvPr>
          <p:cNvSpPr txBox="1"/>
          <p:nvPr/>
        </p:nvSpPr>
        <p:spPr>
          <a:xfrm>
            <a:off x="7862771" y="4214860"/>
            <a:ext cx="1528588" cy="381000"/>
          </a:xfrm>
          <a:prstGeom prst="rect">
            <a:avLst/>
          </a:prstGeom>
          <a:noFill/>
        </p:spPr>
        <p:txBody>
          <a:bodyPr wrap="square" rtlCol="0">
            <a:spAutoFit/>
          </a:bodyPr>
          <a:lstStyle/>
          <a:p>
            <a:r>
              <a:rPr lang="en-US" dirty="0"/>
              <a:t>CD20+</a:t>
            </a:r>
          </a:p>
        </p:txBody>
      </p:sp>
    </p:spTree>
    <p:extLst>
      <p:ext uri="{BB962C8B-B14F-4D97-AF65-F5344CB8AC3E}">
        <p14:creationId xmlns:p14="http://schemas.microsoft.com/office/powerpoint/2010/main" val="30666389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0"/>
            <a:ext cx="8229600" cy="5715000"/>
          </a:xfrm>
        </p:spPr>
        <p:txBody>
          <a:bodyPr>
            <a:normAutofit fontScale="62500" lnSpcReduction="20000"/>
          </a:bodyPr>
          <a:lstStyle/>
          <a:p>
            <a:r>
              <a:rPr lang="en-US" dirty="0"/>
              <a:t>Harris NL: </a:t>
            </a:r>
            <a:r>
              <a:rPr lang="en-US" dirty="0" err="1"/>
              <a:t>Extranodal</a:t>
            </a:r>
            <a:r>
              <a:rPr lang="en-US" dirty="0"/>
              <a:t> lymphoid infiltrates and mucosa-associated lymphoid tissue (MALT). A unifying concept [editorial]. Am J Surg </a:t>
            </a:r>
            <a:r>
              <a:rPr lang="en-US" dirty="0" err="1"/>
              <a:t>Pathol</a:t>
            </a:r>
            <a:r>
              <a:rPr lang="en-US" dirty="0"/>
              <a:t> 15:879–884, 1991.</a:t>
            </a:r>
          </a:p>
          <a:p>
            <a:r>
              <a:rPr lang="en-US" dirty="0"/>
              <a:t>Knowles DM, </a:t>
            </a:r>
            <a:r>
              <a:rPr lang="en-US" dirty="0" err="1"/>
              <a:t>Jakobiec</a:t>
            </a:r>
            <a:r>
              <a:rPr lang="en-US" dirty="0"/>
              <a:t> FA: Orbital lymphoid neoplasms: Clinical, pathologic and immunohistochemical characteristics. In </a:t>
            </a:r>
            <a:r>
              <a:rPr lang="en-US" dirty="0" err="1"/>
              <a:t>Jakobiec</a:t>
            </a:r>
            <a:r>
              <a:rPr lang="en-US" dirty="0"/>
              <a:t> FA (ed): Ocular and Adnexal Immunohistochemical Characteristics. Birmingham, AL, Aesculapius Publishing, 1978, pp 806–838.</a:t>
            </a:r>
          </a:p>
          <a:p>
            <a:r>
              <a:rPr lang="en-US" dirty="0"/>
              <a:t>Knowles DM, </a:t>
            </a:r>
            <a:r>
              <a:rPr lang="en-US" dirty="0" err="1"/>
              <a:t>Jakobiec</a:t>
            </a:r>
            <a:r>
              <a:rPr lang="en-US" dirty="0"/>
              <a:t> FA: Orbital lymphoid neoplasms: A clinicopathologic study of 60 cases. Cancer 46:576–589, 1980.</a:t>
            </a:r>
          </a:p>
          <a:p>
            <a:r>
              <a:rPr lang="en-US" dirty="0"/>
              <a:t>Knowles DM, </a:t>
            </a:r>
            <a:r>
              <a:rPr lang="en-US" dirty="0" err="1"/>
              <a:t>Jakobiec</a:t>
            </a:r>
            <a:r>
              <a:rPr lang="en-US" dirty="0"/>
              <a:t> FA: Ocular adnexal lymphoid neoplasms: Clinical, histopathologic, electron microscopic, and immunologic characteristics. Hum </a:t>
            </a:r>
            <a:r>
              <a:rPr lang="en-US" dirty="0" err="1"/>
              <a:t>Pathol</a:t>
            </a:r>
            <a:r>
              <a:rPr lang="en-US" dirty="0"/>
              <a:t> 13:148–162, 1982.</a:t>
            </a:r>
          </a:p>
          <a:p>
            <a:r>
              <a:rPr lang="en-US" dirty="0"/>
              <a:t>A revised European-American classification of lymphoid neoplasms: a proposal from the International Lymphoma Study Group. </a:t>
            </a:r>
            <a:r>
              <a:rPr lang="en-US" i="1" dirty="0"/>
              <a:t>Blood. </a:t>
            </a:r>
            <a:r>
              <a:rPr lang="en-US" dirty="0"/>
              <a:t>1994. Harris et al.</a:t>
            </a:r>
          </a:p>
          <a:p>
            <a:r>
              <a:rPr lang="en-US" dirty="0"/>
              <a:t>BCSC Ophthalmic Pathology and Intraocular Tumors</a:t>
            </a:r>
          </a:p>
          <a:p>
            <a:r>
              <a:rPr lang="en-US" dirty="0"/>
              <a:t>BCSC Orbit, Eyelids, and Lacrimal System</a:t>
            </a:r>
          </a:p>
          <a:p>
            <a:r>
              <a:rPr lang="en-US" dirty="0"/>
              <a:t>Knudson et al. Clinicopathological Features of Ocular Adnexal Mantle-Cell Lymphoma in an International Multicenter Cohort, JAMA </a:t>
            </a:r>
            <a:r>
              <a:rPr lang="en-US" dirty="0" err="1"/>
              <a:t>Ophthalmol</a:t>
            </a:r>
            <a:r>
              <a:rPr lang="en-US" dirty="0"/>
              <a:t>. 2017;135(12):1367-1374</a:t>
            </a:r>
          </a:p>
          <a:p>
            <a:r>
              <a:rPr lang="en-US" dirty="0" err="1"/>
              <a:t>Medicosis</a:t>
            </a:r>
            <a:r>
              <a:rPr lang="en-US" dirty="0"/>
              <a:t> lymphoma videos</a:t>
            </a:r>
          </a:p>
        </p:txBody>
      </p:sp>
      <p:sp>
        <p:nvSpPr>
          <p:cNvPr id="3" name="Title 2"/>
          <p:cNvSpPr>
            <a:spLocks noGrp="1"/>
          </p:cNvSpPr>
          <p:nvPr>
            <p:ph type="title"/>
          </p:nvPr>
        </p:nvSpPr>
        <p:spPr/>
        <p:txBody>
          <a:bodyPr/>
          <a:lstStyle/>
          <a:p>
            <a:r>
              <a:rPr lang="en-US" dirty="0"/>
              <a:t>References</a:t>
            </a:r>
          </a:p>
        </p:txBody>
      </p:sp>
    </p:spTree>
    <p:extLst>
      <p:ext uri="{BB962C8B-B14F-4D97-AF65-F5344CB8AC3E}">
        <p14:creationId xmlns:p14="http://schemas.microsoft.com/office/powerpoint/2010/main" val="27984697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5D3C8C-B5DD-4A03-963D-06E1C5B88B24}"/>
              </a:ext>
            </a:extLst>
          </p:cNvPr>
          <p:cNvSpPr>
            <a:spLocks noGrp="1"/>
          </p:cNvSpPr>
          <p:nvPr>
            <p:ph idx="1"/>
          </p:nvPr>
        </p:nvSpPr>
        <p:spPr>
          <a:xfrm>
            <a:off x="0" y="996201"/>
            <a:ext cx="5334000" cy="5059363"/>
          </a:xfrm>
        </p:spPr>
        <p:txBody>
          <a:bodyPr/>
          <a:lstStyle/>
          <a:p>
            <a:r>
              <a:rPr lang="en-US" dirty="0"/>
              <a:t>Dr. </a:t>
            </a:r>
            <a:r>
              <a:rPr lang="en-US" dirty="0" err="1"/>
              <a:t>Nunery</a:t>
            </a:r>
            <a:r>
              <a:rPr lang="en-US" dirty="0"/>
              <a:t> - clinic</a:t>
            </a:r>
          </a:p>
          <a:p>
            <a:r>
              <a:rPr lang="en-US" dirty="0"/>
              <a:t>Dr. Compton - surgery</a:t>
            </a:r>
          </a:p>
          <a:p>
            <a:r>
              <a:rPr lang="en-US" dirty="0"/>
              <a:t>Dr. </a:t>
            </a:r>
            <a:r>
              <a:rPr lang="en-US" dirty="0" err="1"/>
              <a:t>Tomasko</a:t>
            </a:r>
            <a:r>
              <a:rPr lang="en-US" dirty="0"/>
              <a:t> - surgery</a:t>
            </a:r>
          </a:p>
          <a:p>
            <a:r>
              <a:rPr lang="en-US" dirty="0"/>
              <a:t>Dr. </a:t>
            </a:r>
            <a:r>
              <a:rPr lang="en-US" dirty="0" err="1"/>
              <a:t>Elpers</a:t>
            </a:r>
            <a:r>
              <a:rPr lang="en-US" dirty="0"/>
              <a:t> – surgical photos</a:t>
            </a:r>
          </a:p>
          <a:p>
            <a:r>
              <a:rPr lang="en-US" dirty="0"/>
              <a:t>Dr. Andrea Breaux - pathology</a:t>
            </a:r>
          </a:p>
        </p:txBody>
      </p:sp>
      <p:sp>
        <p:nvSpPr>
          <p:cNvPr id="3" name="Title 2">
            <a:extLst>
              <a:ext uri="{FF2B5EF4-FFF2-40B4-BE49-F238E27FC236}">
                <a16:creationId xmlns:a16="http://schemas.microsoft.com/office/drawing/2014/main" id="{0D82AAF3-3136-4622-91B4-B6B080ABA9EB}"/>
              </a:ext>
            </a:extLst>
          </p:cNvPr>
          <p:cNvSpPr>
            <a:spLocks noGrp="1"/>
          </p:cNvSpPr>
          <p:nvPr>
            <p:ph type="title"/>
          </p:nvPr>
        </p:nvSpPr>
        <p:spPr/>
        <p:txBody>
          <a:bodyPr/>
          <a:lstStyle/>
          <a:p>
            <a:r>
              <a:rPr lang="en-US" dirty="0"/>
              <a:t>Thank you!</a:t>
            </a:r>
          </a:p>
        </p:txBody>
      </p:sp>
      <p:pic>
        <p:nvPicPr>
          <p:cNvPr id="5" name="Content Placeholder 4" descr="A person wearing glasses and smiling at the camera&#10;&#10;Description automatically generated">
            <a:extLst>
              <a:ext uri="{FF2B5EF4-FFF2-40B4-BE49-F238E27FC236}">
                <a16:creationId xmlns:a16="http://schemas.microsoft.com/office/drawing/2014/main" id="{5FD9A8BC-AE2E-49B1-8CC2-8A1A4A1A01A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795" t="31763" r="11505" b="25589"/>
          <a:stretch/>
        </p:blipFill>
        <p:spPr>
          <a:xfrm>
            <a:off x="5161538" y="940009"/>
            <a:ext cx="3939538" cy="1664593"/>
          </a:xfrm>
          <a:prstGeom prst="rect">
            <a:avLst/>
          </a:prstGeom>
        </p:spPr>
      </p:pic>
      <p:pic>
        <p:nvPicPr>
          <p:cNvPr id="6" name="Picture 5">
            <a:extLst>
              <a:ext uri="{FF2B5EF4-FFF2-40B4-BE49-F238E27FC236}">
                <a16:creationId xmlns:a16="http://schemas.microsoft.com/office/drawing/2014/main" id="{FC94C55A-1E39-4F7E-A416-BB72AB3FA2E6}"/>
              </a:ext>
            </a:extLst>
          </p:cNvPr>
          <p:cNvPicPr>
            <a:picLocks noChangeAspect="1"/>
          </p:cNvPicPr>
          <p:nvPr/>
        </p:nvPicPr>
        <p:blipFill rotWithShape="1">
          <a:blip r:embed="rId3"/>
          <a:srcRect l="14286" r="6493"/>
          <a:stretch/>
        </p:blipFill>
        <p:spPr>
          <a:xfrm>
            <a:off x="5100872" y="2737393"/>
            <a:ext cx="2133600" cy="1796946"/>
          </a:xfrm>
          <a:prstGeom prst="rect">
            <a:avLst/>
          </a:prstGeom>
        </p:spPr>
      </p:pic>
      <p:pic>
        <p:nvPicPr>
          <p:cNvPr id="7" name="Picture 6" descr="A picture containing indoor, person, food, table&#10;&#10;Description automatically generated">
            <a:extLst>
              <a:ext uri="{FF2B5EF4-FFF2-40B4-BE49-F238E27FC236}">
                <a16:creationId xmlns:a16="http://schemas.microsoft.com/office/drawing/2014/main" id="{A4222E0B-A330-4A4A-B80C-C88901E6B5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4676" y="2737393"/>
            <a:ext cx="1676400" cy="2235200"/>
          </a:xfrm>
          <a:prstGeom prst="rect">
            <a:avLst/>
          </a:prstGeom>
        </p:spPr>
      </p:pic>
      <p:pic>
        <p:nvPicPr>
          <p:cNvPr id="8" name="Picture 7" descr="A picture containing sitting, table, food, paper&#10;&#10;Description automatically generated">
            <a:extLst>
              <a:ext uri="{FF2B5EF4-FFF2-40B4-BE49-F238E27FC236}">
                <a16:creationId xmlns:a16="http://schemas.microsoft.com/office/drawing/2014/main" id="{11450430-874A-40D1-A1CF-B2D4C271D4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1512" y="4972594"/>
            <a:ext cx="2032333" cy="1524250"/>
          </a:xfrm>
          <a:prstGeom prst="rect">
            <a:avLst/>
          </a:prstGeom>
        </p:spPr>
      </p:pic>
      <p:pic>
        <p:nvPicPr>
          <p:cNvPr id="9" name="Picture 8" descr="A close up of food&#10;&#10;Description automatically generated">
            <a:extLst>
              <a:ext uri="{FF2B5EF4-FFF2-40B4-BE49-F238E27FC236}">
                <a16:creationId xmlns:a16="http://schemas.microsoft.com/office/drawing/2014/main" id="{96BF1DB2-AEA5-49BE-99F1-A24CB74359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35510" y="5138098"/>
            <a:ext cx="1940166" cy="1388431"/>
          </a:xfrm>
          <a:prstGeom prst="rect">
            <a:avLst/>
          </a:prstGeom>
        </p:spPr>
      </p:pic>
    </p:spTree>
    <p:extLst>
      <p:ext uri="{BB962C8B-B14F-4D97-AF65-F5344CB8AC3E}">
        <p14:creationId xmlns:p14="http://schemas.microsoft.com/office/powerpoint/2010/main" val="5935809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914400"/>
            <a:ext cx="8686800" cy="5715000"/>
          </a:xfrm>
        </p:spPr>
        <p:txBody>
          <a:bodyPr>
            <a:normAutofit fontScale="70000" lnSpcReduction="20000"/>
          </a:bodyPr>
          <a:lstStyle/>
          <a:p>
            <a:pPr marL="0" indent="0">
              <a:buNone/>
            </a:pPr>
            <a:r>
              <a:rPr lang="en-US" b="1" u="sng" dirty="0"/>
              <a:t>Past Ocular Hx</a:t>
            </a:r>
            <a:r>
              <a:rPr lang="en-US" dirty="0"/>
              <a:t>: Intermediate AMD OU, Pseudophakia OU, DM without ocular complications, Asteroid </a:t>
            </a:r>
            <a:r>
              <a:rPr lang="en-US" dirty="0" err="1"/>
              <a:t>Hyalosis</a:t>
            </a:r>
            <a:r>
              <a:rPr lang="en-US" dirty="0"/>
              <a:t> OD,</a:t>
            </a:r>
          </a:p>
          <a:p>
            <a:pPr marL="0" indent="0">
              <a:buNone/>
            </a:pPr>
            <a:endParaRPr lang="en-US" dirty="0"/>
          </a:p>
          <a:p>
            <a:pPr marL="0" indent="0">
              <a:buNone/>
            </a:pPr>
            <a:r>
              <a:rPr lang="en-US" b="1" u="sng" dirty="0"/>
              <a:t>Past Medical Hx</a:t>
            </a:r>
            <a:r>
              <a:rPr lang="en-US" dirty="0"/>
              <a:t>: HTN, DM, hypercholesterolemia, OSA, Asthma</a:t>
            </a:r>
          </a:p>
          <a:p>
            <a:pPr marL="0" indent="0">
              <a:buNone/>
            </a:pPr>
            <a:endParaRPr lang="en-US" dirty="0"/>
          </a:p>
          <a:p>
            <a:pPr marL="0" indent="0">
              <a:buNone/>
            </a:pPr>
            <a:r>
              <a:rPr lang="en-US" b="1" u="sng" dirty="0"/>
              <a:t>Fam Hx</a:t>
            </a:r>
            <a:r>
              <a:rPr lang="en-US" dirty="0"/>
              <a:t>: Cancer (unknown), mother</a:t>
            </a:r>
          </a:p>
          <a:p>
            <a:pPr marL="0" indent="0">
              <a:buNone/>
            </a:pPr>
            <a:endParaRPr lang="en-US" dirty="0"/>
          </a:p>
          <a:p>
            <a:pPr marL="0" indent="0">
              <a:buNone/>
            </a:pPr>
            <a:r>
              <a:rPr lang="en-US" b="1" u="sng" dirty="0"/>
              <a:t>Meds</a:t>
            </a:r>
            <a:r>
              <a:rPr lang="en-US" dirty="0"/>
              <a:t>: Janumet, Lantus, Losartan, Gemfibrozil, Sertraline, Finasteride, omeprazole, </a:t>
            </a:r>
            <a:r>
              <a:rPr lang="en-US" dirty="0" err="1"/>
              <a:t>singulair</a:t>
            </a:r>
            <a:r>
              <a:rPr lang="en-US" dirty="0"/>
              <a:t>, albuterol</a:t>
            </a:r>
          </a:p>
          <a:p>
            <a:pPr marL="0" indent="0">
              <a:buNone/>
            </a:pPr>
            <a:endParaRPr lang="en-US" dirty="0"/>
          </a:p>
          <a:p>
            <a:pPr marL="0" indent="0">
              <a:buNone/>
            </a:pPr>
            <a:r>
              <a:rPr lang="en-US" b="1" u="sng" dirty="0"/>
              <a:t>Allergies</a:t>
            </a:r>
            <a:r>
              <a:rPr lang="en-US" dirty="0"/>
              <a:t>: Ciprofloxacin</a:t>
            </a:r>
          </a:p>
          <a:p>
            <a:pPr marL="0" indent="0">
              <a:buNone/>
            </a:pPr>
            <a:endParaRPr lang="en-US" dirty="0"/>
          </a:p>
          <a:p>
            <a:pPr marL="0" indent="0">
              <a:buNone/>
            </a:pPr>
            <a:r>
              <a:rPr lang="en-US" b="1" u="sng" dirty="0"/>
              <a:t>Social Hx</a:t>
            </a:r>
            <a:r>
              <a:rPr lang="en-US" dirty="0"/>
              <a:t>: Former smoker, Denies alcohol</a:t>
            </a:r>
          </a:p>
          <a:p>
            <a:pPr marL="0" indent="0">
              <a:buNone/>
            </a:pPr>
            <a:endParaRPr lang="en-US" dirty="0"/>
          </a:p>
          <a:p>
            <a:pPr marL="0" indent="0">
              <a:buNone/>
            </a:pPr>
            <a:r>
              <a:rPr lang="en-US" b="1" u="sng" dirty="0"/>
              <a:t>ROS</a:t>
            </a:r>
            <a:r>
              <a:rPr lang="en-US" b="1" dirty="0"/>
              <a:t>: </a:t>
            </a:r>
            <a:r>
              <a:rPr lang="en-US" dirty="0"/>
              <a:t>unremarkable     </a:t>
            </a:r>
          </a:p>
        </p:txBody>
      </p:sp>
      <p:sp>
        <p:nvSpPr>
          <p:cNvPr id="3" name="Title 2"/>
          <p:cNvSpPr>
            <a:spLocks noGrp="1"/>
          </p:cNvSpPr>
          <p:nvPr>
            <p:ph type="title"/>
          </p:nvPr>
        </p:nvSpPr>
        <p:spPr/>
        <p:txBody>
          <a:bodyPr/>
          <a:lstStyle/>
          <a:p>
            <a:r>
              <a:rPr lang="en-US" dirty="0"/>
              <a:t>History (</a:t>
            </a:r>
            <a:r>
              <a:rPr lang="en-US" dirty="0" err="1"/>
              <a:t>Hx</a:t>
            </a:r>
            <a:r>
              <a:rPr lang="en-US" dirty="0"/>
              <a:t>)</a:t>
            </a:r>
          </a:p>
        </p:txBody>
      </p:sp>
    </p:spTree>
    <p:extLst>
      <p:ext uri="{BB962C8B-B14F-4D97-AF65-F5344CB8AC3E}">
        <p14:creationId xmlns:p14="http://schemas.microsoft.com/office/powerpoint/2010/main" val="33428634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872729633"/>
              </p:ext>
            </p:extLst>
          </p:nvPr>
        </p:nvGraphicFramePr>
        <p:xfrm>
          <a:off x="457200" y="1066800"/>
          <a:ext cx="7924800" cy="3078480"/>
        </p:xfrm>
        <a:graphic>
          <a:graphicData uri="http://schemas.openxmlformats.org/drawingml/2006/table">
            <a:tbl>
              <a:tblPr firstRow="1" bandRow="1">
                <a:tableStyleId>{5DA37D80-6434-44D0-A028-1B22A696006F}</a:tableStyleId>
              </a:tblPr>
              <a:tblGrid>
                <a:gridCol w="13716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2743200">
                  <a:extLst>
                    <a:ext uri="{9D8B030D-6E8A-4147-A177-3AD203B41FA5}">
                      <a16:colId xmlns:a16="http://schemas.microsoft.com/office/drawing/2014/main" val="20003"/>
                    </a:ext>
                  </a:extLst>
                </a:gridCol>
              </a:tblGrid>
              <a:tr h="370840">
                <a:tc>
                  <a:txBody>
                    <a:bodyPr/>
                    <a:lstStyle/>
                    <a:p>
                      <a:endParaRPr lang="en-US" dirty="0">
                        <a:latin typeface="Arial" panose="020B0604020202020204" pitchFamily="34" charset="0"/>
                        <a:cs typeface="Arial" panose="020B0604020202020204" pitchFamily="34" charset="0"/>
                      </a:endParaRPr>
                    </a:p>
                  </a:txBody>
                  <a:tcPr/>
                </a:tc>
                <a:tc>
                  <a:txBody>
                    <a:bodyPr/>
                    <a:lstStyle/>
                    <a:p>
                      <a:pPr algn="ctr"/>
                      <a:r>
                        <a:rPr lang="en-US" dirty="0">
                          <a:latin typeface="Arial" panose="020B0604020202020204" pitchFamily="34" charset="0"/>
                          <a:cs typeface="Arial" panose="020B0604020202020204" pitchFamily="34" charset="0"/>
                        </a:rPr>
                        <a:t>OD</a:t>
                      </a: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r>
                        <a:rPr lang="en-US" dirty="0">
                          <a:latin typeface="Arial" panose="020B0604020202020204" pitchFamily="34" charset="0"/>
                          <a:cs typeface="Arial" panose="020B0604020202020204" pitchFamily="34" charset="0"/>
                        </a:rPr>
                        <a:t>OS</a:t>
                      </a:r>
                    </a:p>
                  </a:txBody>
                  <a:tcPr/>
                </a:tc>
                <a:extLst>
                  <a:ext uri="{0D108BD9-81ED-4DB2-BD59-A6C34878D82A}">
                    <a16:rowId xmlns:a16="http://schemas.microsoft.com/office/drawing/2014/main" val="10000"/>
                  </a:ext>
                </a:extLst>
              </a:tr>
              <a:tr h="543560">
                <a:tc>
                  <a:txBody>
                    <a:bodyPr/>
                    <a:lstStyle/>
                    <a:p>
                      <a:r>
                        <a:rPr lang="en-US" dirty="0">
                          <a:latin typeface="Arial" panose="020B0604020202020204" pitchFamily="34" charset="0"/>
                          <a:cs typeface="Arial" panose="020B0604020202020204" pitchFamily="34" charset="0"/>
                        </a:rPr>
                        <a:t>BCDVA</a:t>
                      </a:r>
                    </a:p>
                  </a:txBody>
                  <a:tcPr anchor="ctr"/>
                </a:tc>
                <a:tc>
                  <a:txBody>
                    <a:bodyPr/>
                    <a:lstStyle/>
                    <a:p>
                      <a:r>
                        <a:rPr lang="en-US" b="1" dirty="0">
                          <a:solidFill>
                            <a:srgbClr val="FF0000"/>
                          </a:solidFill>
                          <a:latin typeface="Arial" panose="020B0604020202020204" pitchFamily="34" charset="0"/>
                          <a:cs typeface="Arial" panose="020B0604020202020204" pitchFamily="34" charset="0"/>
                        </a:rPr>
                        <a:t>20/400</a:t>
                      </a:r>
                    </a:p>
                  </a:txBody>
                  <a:tcPr marL="365760" anchor="ctr"/>
                </a:tc>
                <a:tc>
                  <a:txBody>
                    <a:bodyPr/>
                    <a:lstStyle/>
                    <a:p>
                      <a:endParaRPr lang="en-US" dirty="0">
                        <a:latin typeface="Arial" panose="020B0604020202020204" pitchFamily="34" charset="0"/>
                        <a:cs typeface="Arial" panose="020B0604020202020204" pitchFamily="34" charset="0"/>
                      </a:endParaRPr>
                    </a:p>
                  </a:txBody>
                  <a:tcPr marL="365760" anchor="ctr"/>
                </a:tc>
                <a:tc>
                  <a:txBody>
                    <a:bodyPr/>
                    <a:lstStyle/>
                    <a:p>
                      <a:r>
                        <a:rPr lang="en-US" dirty="0">
                          <a:latin typeface="Arial" panose="020B0604020202020204" pitchFamily="34" charset="0"/>
                          <a:cs typeface="Arial" panose="020B0604020202020204" pitchFamily="34" charset="0"/>
                        </a:rPr>
                        <a:t>20/30</a:t>
                      </a:r>
                    </a:p>
                  </a:txBody>
                  <a:tcPr marL="365760" anchor="ctr"/>
                </a:tc>
                <a:extLst>
                  <a:ext uri="{0D108BD9-81ED-4DB2-BD59-A6C34878D82A}">
                    <a16:rowId xmlns:a16="http://schemas.microsoft.com/office/drawing/2014/main" val="10001"/>
                  </a:ext>
                </a:extLst>
              </a:tr>
              <a:tr h="533400">
                <a:tc>
                  <a:txBody>
                    <a:bodyPr/>
                    <a:lstStyle/>
                    <a:p>
                      <a:r>
                        <a:rPr lang="en-US" dirty="0">
                          <a:latin typeface="Arial" panose="020B0604020202020204" pitchFamily="34" charset="0"/>
                          <a:cs typeface="Arial" panose="020B0604020202020204" pitchFamily="34" charset="0"/>
                        </a:rPr>
                        <a:t>Pupils</a:t>
                      </a:r>
                    </a:p>
                  </a:txBody>
                  <a:tcPr anchor="ctr"/>
                </a:tc>
                <a:tc>
                  <a:txBody>
                    <a:bodyPr/>
                    <a:lstStyle/>
                    <a:p>
                      <a:r>
                        <a:rPr lang="en-US" dirty="0">
                          <a:latin typeface="Arial" panose="020B0604020202020204" pitchFamily="34" charset="0"/>
                          <a:cs typeface="Arial" panose="020B0604020202020204" pitchFamily="34" charset="0"/>
                        </a:rPr>
                        <a:t>4→3mm</a:t>
                      </a:r>
                    </a:p>
                  </a:txBody>
                  <a:tcPr marL="365760" anchor="ctr"/>
                </a:tc>
                <a:tc>
                  <a:txBody>
                    <a:bodyPr/>
                    <a:lstStyle/>
                    <a:p>
                      <a:pPr algn="ctr"/>
                      <a:r>
                        <a:rPr lang="en-US" dirty="0">
                          <a:latin typeface="Arial" panose="020B0604020202020204" pitchFamily="34" charset="0"/>
                          <a:cs typeface="Arial" panose="020B0604020202020204" pitchFamily="34" charset="0"/>
                        </a:rPr>
                        <a:t>No </a:t>
                      </a:r>
                      <a:r>
                        <a:rPr lang="en-US" dirty="0" err="1">
                          <a:latin typeface="Arial" panose="020B0604020202020204" pitchFamily="34" charset="0"/>
                          <a:cs typeface="Arial" panose="020B0604020202020204" pitchFamily="34" charset="0"/>
                        </a:rPr>
                        <a:t>rAPD</a:t>
                      </a:r>
                      <a:endParaRPr lang="en-US" dirty="0">
                        <a:latin typeface="Arial" panose="020B0604020202020204" pitchFamily="34" charset="0"/>
                        <a:cs typeface="Arial" panose="020B0604020202020204" pitchFamily="34" charset="0"/>
                      </a:endParaRPr>
                    </a:p>
                  </a:txBody>
                  <a:tcPr marL="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4→3mm</a:t>
                      </a:r>
                    </a:p>
                  </a:txBody>
                  <a:tcPr marL="365760" anchor="ctr"/>
                </a:tc>
                <a:extLst>
                  <a:ext uri="{0D108BD9-81ED-4DB2-BD59-A6C34878D82A}">
                    <a16:rowId xmlns:a16="http://schemas.microsoft.com/office/drawing/2014/main" val="10003"/>
                  </a:ext>
                </a:extLst>
              </a:tr>
              <a:tr h="533400">
                <a:tc>
                  <a:txBody>
                    <a:bodyPr/>
                    <a:lstStyle/>
                    <a:p>
                      <a:r>
                        <a:rPr lang="en-US" dirty="0">
                          <a:latin typeface="Arial" panose="020B0604020202020204" pitchFamily="34" charset="0"/>
                          <a:cs typeface="Arial" panose="020B0604020202020204" pitchFamily="34" charset="0"/>
                        </a:rPr>
                        <a:t>IOP</a:t>
                      </a:r>
                    </a:p>
                  </a:txBody>
                  <a:tcPr anchor="ctr"/>
                </a:tc>
                <a:tc>
                  <a:txBody>
                    <a:bodyPr/>
                    <a:lstStyle/>
                    <a:p>
                      <a:r>
                        <a:rPr lang="en-US" dirty="0">
                          <a:latin typeface="Arial" panose="020B0604020202020204" pitchFamily="34" charset="0"/>
                          <a:cs typeface="Arial" panose="020B0604020202020204" pitchFamily="34" charset="0"/>
                        </a:rPr>
                        <a:t>13 mmHg</a:t>
                      </a:r>
                    </a:p>
                  </a:txBody>
                  <a:tcPr marL="365760" anchor="ctr"/>
                </a:tc>
                <a:tc>
                  <a:txBody>
                    <a:bodyPr/>
                    <a:lstStyle/>
                    <a:p>
                      <a:endParaRPr lang="en-US" dirty="0">
                        <a:latin typeface="Arial" panose="020B0604020202020204" pitchFamily="34" charset="0"/>
                        <a:cs typeface="Arial" panose="020B0604020202020204" pitchFamily="34" charset="0"/>
                      </a:endParaRPr>
                    </a:p>
                  </a:txBody>
                  <a:tcPr marL="3657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11 mmHg</a:t>
                      </a:r>
                    </a:p>
                  </a:txBody>
                  <a:tcPr marL="365760" anchor="ctr"/>
                </a:tc>
                <a:extLst>
                  <a:ext uri="{0D108BD9-81ED-4DB2-BD59-A6C34878D82A}">
                    <a16:rowId xmlns:a16="http://schemas.microsoft.com/office/drawing/2014/main" val="10004"/>
                  </a:ext>
                </a:extLst>
              </a:tr>
              <a:tr h="533400">
                <a:tc>
                  <a:txBody>
                    <a:bodyPr/>
                    <a:lstStyle/>
                    <a:p>
                      <a:r>
                        <a:rPr lang="en-US" dirty="0">
                          <a:latin typeface="Arial" panose="020B0604020202020204" pitchFamily="34" charset="0"/>
                          <a:cs typeface="Arial" panose="020B0604020202020204" pitchFamily="34" charset="0"/>
                        </a:rPr>
                        <a:t>EOM</a:t>
                      </a:r>
                    </a:p>
                  </a:txBody>
                  <a:tcPr anchor="ctr"/>
                </a:tc>
                <a:tc>
                  <a:txBody>
                    <a:bodyPr/>
                    <a:lstStyle/>
                    <a:p>
                      <a:r>
                        <a:rPr lang="en-US" b="1" dirty="0">
                          <a:solidFill>
                            <a:srgbClr val="FF0000"/>
                          </a:solidFill>
                          <a:latin typeface="Arial" panose="020B0604020202020204" pitchFamily="34" charset="0"/>
                          <a:cs typeface="Arial" panose="020B0604020202020204" pitchFamily="34" charset="0"/>
                        </a:rPr>
                        <a:t>-3 in all cardinal directions</a:t>
                      </a:r>
                    </a:p>
                  </a:txBody>
                  <a:tcPr marL="365760" anchor="ctr"/>
                </a:tc>
                <a:tc>
                  <a:txBody>
                    <a:bodyPr/>
                    <a:lstStyle/>
                    <a:p>
                      <a:endParaRPr lang="en-US" dirty="0">
                        <a:latin typeface="Arial" panose="020B0604020202020204" pitchFamily="34" charset="0"/>
                        <a:cs typeface="Arial" panose="020B0604020202020204" pitchFamily="34" charset="0"/>
                      </a:endParaRPr>
                    </a:p>
                  </a:txBody>
                  <a:tcPr marL="365760" anchor="ctr"/>
                </a:tc>
                <a:tc>
                  <a:txBody>
                    <a:bodyPr/>
                    <a:lstStyle/>
                    <a:p>
                      <a:r>
                        <a:rPr lang="en-US" dirty="0">
                          <a:latin typeface="Arial" panose="020B0604020202020204" pitchFamily="34" charset="0"/>
                          <a:cs typeface="Arial" panose="020B0604020202020204" pitchFamily="34" charset="0"/>
                        </a:rPr>
                        <a:t>full</a:t>
                      </a:r>
                    </a:p>
                  </a:txBody>
                  <a:tcPr marL="365760" anchor="ctr"/>
                </a:tc>
                <a:extLst>
                  <a:ext uri="{0D108BD9-81ED-4DB2-BD59-A6C34878D82A}">
                    <a16:rowId xmlns:a16="http://schemas.microsoft.com/office/drawing/2014/main" val="10005"/>
                  </a:ext>
                </a:extLst>
              </a:tr>
              <a:tr h="457200">
                <a:tc>
                  <a:txBody>
                    <a:bodyPr/>
                    <a:lstStyle/>
                    <a:p>
                      <a:r>
                        <a:rPr lang="en-US" dirty="0">
                          <a:latin typeface="Arial" panose="020B0604020202020204" pitchFamily="34" charset="0"/>
                          <a:cs typeface="Arial" panose="020B0604020202020204" pitchFamily="34" charset="0"/>
                        </a:rPr>
                        <a:t>CVF</a:t>
                      </a:r>
                    </a:p>
                  </a:txBody>
                  <a:tcPr anchor="ctr"/>
                </a:tc>
                <a:tc>
                  <a:txBody>
                    <a:bodyPr/>
                    <a:lstStyle/>
                    <a:p>
                      <a:r>
                        <a:rPr lang="en-US" dirty="0">
                          <a:latin typeface="Arial" panose="020B0604020202020204" pitchFamily="34" charset="0"/>
                          <a:cs typeface="Arial" panose="020B0604020202020204" pitchFamily="34" charset="0"/>
                        </a:rPr>
                        <a:t>full</a:t>
                      </a:r>
                    </a:p>
                  </a:txBody>
                  <a:tcPr marL="365760" anchor="ctr"/>
                </a:tc>
                <a:tc>
                  <a:txBody>
                    <a:bodyPr/>
                    <a:lstStyle/>
                    <a:p>
                      <a:endParaRPr lang="en-US" dirty="0">
                        <a:latin typeface="Arial" panose="020B0604020202020204" pitchFamily="34" charset="0"/>
                        <a:cs typeface="Arial" panose="020B0604020202020204" pitchFamily="34" charset="0"/>
                      </a:endParaRPr>
                    </a:p>
                  </a:txBody>
                  <a:tcPr marL="365760" anchor="ctr"/>
                </a:tc>
                <a:tc>
                  <a:txBody>
                    <a:bodyPr/>
                    <a:lstStyle/>
                    <a:p>
                      <a:r>
                        <a:rPr lang="en-US" dirty="0">
                          <a:latin typeface="Arial" panose="020B0604020202020204" pitchFamily="34" charset="0"/>
                          <a:cs typeface="Arial" panose="020B0604020202020204" pitchFamily="34" charset="0"/>
                        </a:rPr>
                        <a:t>full</a:t>
                      </a:r>
                    </a:p>
                  </a:txBody>
                  <a:tcPr marL="365760" anchor="ctr"/>
                </a:tc>
                <a:extLst>
                  <a:ext uri="{0D108BD9-81ED-4DB2-BD59-A6C34878D82A}">
                    <a16:rowId xmlns:a16="http://schemas.microsoft.com/office/drawing/2014/main" val="10006"/>
                  </a:ext>
                </a:extLst>
              </a:tr>
            </a:tbl>
          </a:graphicData>
        </a:graphic>
      </p:graphicFrame>
      <p:sp>
        <p:nvSpPr>
          <p:cNvPr id="3" name="Title 2"/>
          <p:cNvSpPr>
            <a:spLocks noGrp="1"/>
          </p:cNvSpPr>
          <p:nvPr>
            <p:ph type="title"/>
          </p:nvPr>
        </p:nvSpPr>
        <p:spPr/>
        <p:txBody>
          <a:bodyPr/>
          <a:lstStyle/>
          <a:p>
            <a:r>
              <a:rPr lang="en-US" dirty="0"/>
              <a:t>External Exam</a:t>
            </a:r>
          </a:p>
        </p:txBody>
      </p:sp>
      <p:grpSp>
        <p:nvGrpSpPr>
          <p:cNvPr id="4" name="Group 3">
            <a:extLst>
              <a:ext uri="{FF2B5EF4-FFF2-40B4-BE49-F238E27FC236}">
                <a16:creationId xmlns:a16="http://schemas.microsoft.com/office/drawing/2014/main" id="{A2F46E74-4955-4727-9608-7264AC1569EF}"/>
              </a:ext>
            </a:extLst>
          </p:cNvPr>
          <p:cNvGrpSpPr/>
          <p:nvPr/>
        </p:nvGrpSpPr>
        <p:grpSpPr>
          <a:xfrm>
            <a:off x="3886200" y="4724816"/>
            <a:ext cx="2248679" cy="1656265"/>
            <a:chOff x="4369141" y="3974068"/>
            <a:chExt cx="2248679" cy="1656265"/>
          </a:xfrm>
        </p:grpSpPr>
        <p:cxnSp>
          <p:nvCxnSpPr>
            <p:cNvPr id="6" name="Straight Connector 5">
              <a:extLst>
                <a:ext uri="{FF2B5EF4-FFF2-40B4-BE49-F238E27FC236}">
                  <a16:creationId xmlns:a16="http://schemas.microsoft.com/office/drawing/2014/main" id="{05F7570E-F147-4D14-9D1D-3730F74FF83C}"/>
                </a:ext>
              </a:extLst>
            </p:cNvPr>
            <p:cNvCxnSpPr/>
            <p:nvPr/>
          </p:nvCxnSpPr>
          <p:spPr>
            <a:xfrm>
              <a:off x="4588933" y="48006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1453E08-DF6F-4580-8BF7-687CC33D35A6}"/>
                </a:ext>
              </a:extLst>
            </p:cNvPr>
            <p:cNvCxnSpPr/>
            <p:nvPr/>
          </p:nvCxnSpPr>
          <p:spPr>
            <a:xfrm>
              <a:off x="6392132" y="48006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77CB6E4-CDF5-4919-8F1A-7483482589B7}"/>
                </a:ext>
              </a:extLst>
            </p:cNvPr>
            <p:cNvCxnSpPr/>
            <p:nvPr/>
          </p:nvCxnSpPr>
          <p:spPr>
            <a:xfrm>
              <a:off x="4576334" y="4800600"/>
              <a:ext cx="1828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F48C4A1-6969-48A8-9E98-104A30A1C0E3}"/>
                </a:ext>
              </a:extLst>
            </p:cNvPr>
            <p:cNvCxnSpPr/>
            <p:nvPr/>
          </p:nvCxnSpPr>
          <p:spPr>
            <a:xfrm>
              <a:off x="5486400" y="4343400"/>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3E23361-4CA6-4C7C-8907-D353286443DE}"/>
                </a:ext>
              </a:extLst>
            </p:cNvPr>
            <p:cNvSpPr txBox="1"/>
            <p:nvPr/>
          </p:nvSpPr>
          <p:spPr>
            <a:xfrm>
              <a:off x="5211938" y="3974068"/>
              <a:ext cx="56938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103</a:t>
              </a:r>
            </a:p>
          </p:txBody>
        </p:sp>
        <p:sp>
          <p:nvSpPr>
            <p:cNvPr id="11" name="TextBox 10">
              <a:extLst>
                <a:ext uri="{FF2B5EF4-FFF2-40B4-BE49-F238E27FC236}">
                  <a16:creationId xmlns:a16="http://schemas.microsoft.com/office/drawing/2014/main" id="{B0314EA0-E0C2-465A-9F5A-29D645447EDC}"/>
                </a:ext>
              </a:extLst>
            </p:cNvPr>
            <p:cNvSpPr txBox="1"/>
            <p:nvPr/>
          </p:nvSpPr>
          <p:spPr>
            <a:xfrm>
              <a:off x="6176674" y="5261001"/>
              <a:ext cx="44114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18</a:t>
              </a:r>
            </a:p>
          </p:txBody>
        </p:sp>
        <p:sp>
          <p:nvSpPr>
            <p:cNvPr id="12" name="TextBox 11">
              <a:extLst>
                <a:ext uri="{FF2B5EF4-FFF2-40B4-BE49-F238E27FC236}">
                  <a16:creationId xmlns:a16="http://schemas.microsoft.com/office/drawing/2014/main" id="{FF57DEFA-380F-430E-837B-D909F8A7B9F4}"/>
                </a:ext>
              </a:extLst>
            </p:cNvPr>
            <p:cNvSpPr txBox="1"/>
            <p:nvPr/>
          </p:nvSpPr>
          <p:spPr>
            <a:xfrm>
              <a:off x="4369141" y="5257800"/>
              <a:ext cx="441146" cy="369332"/>
            </a:xfrm>
            <a:prstGeom prst="rect">
              <a:avLst/>
            </a:prstGeom>
            <a:noFill/>
          </p:spPr>
          <p:txBody>
            <a:bodyPr wrap="none" rtlCol="0">
              <a:spAutoFit/>
            </a:bodyPr>
            <a:lstStyle/>
            <a:p>
              <a:r>
                <a:rPr lang="en-US" b="1" dirty="0">
                  <a:solidFill>
                    <a:srgbClr val="FF0000"/>
                  </a:solidFill>
                  <a:latin typeface="Arial" panose="020B0604020202020204" pitchFamily="34" charset="0"/>
                  <a:cs typeface="Arial" panose="020B0604020202020204" pitchFamily="34" charset="0"/>
                </a:rPr>
                <a:t>23</a:t>
              </a:r>
            </a:p>
          </p:txBody>
        </p:sp>
      </p:grpSp>
      <p:sp>
        <p:nvSpPr>
          <p:cNvPr id="2" name="TextBox 1">
            <a:extLst>
              <a:ext uri="{FF2B5EF4-FFF2-40B4-BE49-F238E27FC236}">
                <a16:creationId xmlns:a16="http://schemas.microsoft.com/office/drawing/2014/main" id="{0E788AA8-E7ED-42A5-B275-AFE61D70E885}"/>
              </a:ext>
            </a:extLst>
          </p:cNvPr>
          <p:cNvSpPr txBox="1"/>
          <p:nvPr/>
        </p:nvSpPr>
        <p:spPr>
          <a:xfrm>
            <a:off x="4485166" y="6374679"/>
            <a:ext cx="2417133" cy="369296"/>
          </a:xfrm>
          <a:prstGeom prst="rect">
            <a:avLst/>
          </a:prstGeom>
          <a:noFill/>
        </p:spPr>
        <p:txBody>
          <a:bodyPr wrap="square" rtlCol="0">
            <a:spAutoFit/>
          </a:bodyPr>
          <a:lstStyle/>
          <a:p>
            <a:r>
              <a:rPr lang="en-US" dirty="0"/>
              <a:t>Hertel</a:t>
            </a:r>
          </a:p>
        </p:txBody>
      </p:sp>
    </p:spTree>
    <p:extLst>
      <p:ext uri="{BB962C8B-B14F-4D97-AF65-F5344CB8AC3E}">
        <p14:creationId xmlns:p14="http://schemas.microsoft.com/office/powerpoint/2010/main" val="33441650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G_2342">
            <a:hlinkClick r:id="" action="ppaction://media"/>
            <a:extLst>
              <a:ext uri="{FF2B5EF4-FFF2-40B4-BE49-F238E27FC236}">
                <a16:creationId xmlns:a16="http://schemas.microsoft.com/office/drawing/2014/main" id="{FBC03A67-397A-480B-A795-4E92123B6F4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281113"/>
            <a:ext cx="8229600" cy="4629150"/>
          </a:xfrm>
        </p:spPr>
      </p:pic>
      <p:sp>
        <p:nvSpPr>
          <p:cNvPr id="3" name="Title 2">
            <a:extLst>
              <a:ext uri="{FF2B5EF4-FFF2-40B4-BE49-F238E27FC236}">
                <a16:creationId xmlns:a16="http://schemas.microsoft.com/office/drawing/2014/main" id="{B3AF8AB2-B0B8-4DB5-BF62-637C4094F32A}"/>
              </a:ext>
            </a:extLst>
          </p:cNvPr>
          <p:cNvSpPr>
            <a:spLocks noGrp="1"/>
          </p:cNvSpPr>
          <p:nvPr>
            <p:ph type="title"/>
          </p:nvPr>
        </p:nvSpPr>
        <p:spPr/>
        <p:txBody>
          <a:bodyPr/>
          <a:lstStyle/>
          <a:p>
            <a:r>
              <a:rPr lang="en-US" dirty="0"/>
              <a:t>EOMs</a:t>
            </a:r>
          </a:p>
        </p:txBody>
      </p:sp>
    </p:spTree>
    <p:extLst>
      <p:ext uri="{BB962C8B-B14F-4D97-AF65-F5344CB8AC3E}">
        <p14:creationId xmlns:p14="http://schemas.microsoft.com/office/powerpoint/2010/main" val="164952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Anterior Segment Exam</a:t>
            </a:r>
          </a:p>
        </p:txBody>
      </p:sp>
      <p:graphicFrame>
        <p:nvGraphicFramePr>
          <p:cNvPr id="4" name="Content Placeholder 4"/>
          <p:cNvGraphicFramePr>
            <a:graphicFrameLocks noGrp="1"/>
          </p:cNvGraphicFramePr>
          <p:nvPr>
            <p:ph idx="1"/>
            <p:extLst>
              <p:ext uri="{D42A27DB-BD31-4B8C-83A1-F6EECF244321}">
                <p14:modId xmlns:p14="http://schemas.microsoft.com/office/powerpoint/2010/main" val="980328284"/>
              </p:ext>
            </p:extLst>
          </p:nvPr>
        </p:nvGraphicFramePr>
        <p:xfrm>
          <a:off x="457200" y="1066800"/>
          <a:ext cx="8305800" cy="3505200"/>
        </p:xfrm>
        <a:graphic>
          <a:graphicData uri="http://schemas.openxmlformats.org/drawingml/2006/table">
            <a:tbl>
              <a:tblPr firstRow="1" bandRow="1">
                <a:tableStyleId>{5DA37D80-6434-44D0-A028-1B22A696006F}</a:tableStyleId>
              </a:tblPr>
              <a:tblGrid>
                <a:gridCol w="156718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2928620">
                  <a:extLst>
                    <a:ext uri="{9D8B030D-6E8A-4147-A177-3AD203B41FA5}">
                      <a16:colId xmlns:a16="http://schemas.microsoft.com/office/drawing/2014/main" val="20003"/>
                    </a:ext>
                  </a:extLst>
                </a:gridCol>
              </a:tblGrid>
              <a:tr h="370840">
                <a:tc>
                  <a:txBody>
                    <a:bodyPr/>
                    <a:lstStyle/>
                    <a:p>
                      <a:r>
                        <a:rPr lang="en-US" dirty="0">
                          <a:latin typeface="Arial" panose="020B0604020202020204" pitchFamily="34" charset="0"/>
                          <a:cs typeface="Arial" panose="020B0604020202020204" pitchFamily="34" charset="0"/>
                        </a:rPr>
                        <a:t>SLE</a:t>
                      </a:r>
                    </a:p>
                  </a:txBody>
                  <a:tcPr/>
                </a:tc>
                <a:tc>
                  <a:txBody>
                    <a:bodyPr/>
                    <a:lstStyle/>
                    <a:p>
                      <a:pPr algn="ctr"/>
                      <a:r>
                        <a:rPr lang="en-US" dirty="0">
                          <a:latin typeface="Arial" panose="020B0604020202020204" pitchFamily="34" charset="0"/>
                          <a:cs typeface="Arial" panose="020B0604020202020204" pitchFamily="34" charset="0"/>
                        </a:rPr>
                        <a:t>OD</a:t>
                      </a:r>
                    </a:p>
                  </a:txBody>
                  <a:tcPr/>
                </a:tc>
                <a:tc>
                  <a:txBody>
                    <a:bodyPr/>
                    <a:lstStyle/>
                    <a:p>
                      <a:pPr algn="ctr"/>
                      <a:endParaRPr lang="en-US" dirty="0">
                        <a:latin typeface="Arial" panose="020B0604020202020204" pitchFamily="34" charset="0"/>
                        <a:cs typeface="Arial" panose="020B0604020202020204" pitchFamily="34" charset="0"/>
                      </a:endParaRPr>
                    </a:p>
                  </a:txBody>
                  <a:tcPr marR="0"/>
                </a:tc>
                <a:tc>
                  <a:txBody>
                    <a:bodyPr/>
                    <a:lstStyle/>
                    <a:p>
                      <a:pPr algn="ctr"/>
                      <a:r>
                        <a:rPr lang="en-US" dirty="0">
                          <a:latin typeface="Arial" panose="020B0604020202020204" pitchFamily="34" charset="0"/>
                          <a:cs typeface="Arial" panose="020B0604020202020204" pitchFamily="34" charset="0"/>
                        </a:rPr>
                        <a:t>OS</a:t>
                      </a:r>
                    </a:p>
                  </a:txBody>
                  <a:tcPr/>
                </a:tc>
                <a:extLst>
                  <a:ext uri="{0D108BD9-81ED-4DB2-BD59-A6C34878D82A}">
                    <a16:rowId xmlns:a16="http://schemas.microsoft.com/office/drawing/2014/main" val="10000"/>
                  </a:ext>
                </a:extLst>
              </a:tr>
              <a:tr h="543560">
                <a:tc>
                  <a:txBody>
                    <a:bodyPr/>
                    <a:lstStyle/>
                    <a:p>
                      <a:r>
                        <a:rPr lang="en-US" dirty="0">
                          <a:latin typeface="Arial" panose="020B0604020202020204" pitchFamily="34" charset="0"/>
                          <a:cs typeface="Arial" panose="020B0604020202020204" pitchFamily="34" charset="0"/>
                        </a:rPr>
                        <a:t>External/Lids</a:t>
                      </a:r>
                    </a:p>
                  </a:txBody>
                  <a:tcPr anchor="ctr"/>
                </a:tc>
                <a:tc>
                  <a:txBody>
                    <a:bodyPr/>
                    <a:lstStyle/>
                    <a:p>
                      <a:r>
                        <a:rPr lang="en-US" b="1" dirty="0">
                          <a:solidFill>
                            <a:srgbClr val="FF0000"/>
                          </a:solidFill>
                          <a:latin typeface="Arial" panose="020B0604020202020204" pitchFamily="34" charset="0"/>
                          <a:cs typeface="Arial" panose="020B0604020202020204" pitchFamily="34" charset="0"/>
                        </a:rPr>
                        <a:t>Proptosis</a:t>
                      </a:r>
                    </a:p>
                  </a:txBody>
                  <a:tcPr marL="365760" anchor="ctr"/>
                </a:tc>
                <a:tc>
                  <a:txBody>
                    <a:bodyPr/>
                    <a:lstStyle/>
                    <a:p>
                      <a:pPr algn="l"/>
                      <a:endParaRPr lang="en-US" dirty="0">
                        <a:latin typeface="Arial" panose="020B0604020202020204" pitchFamily="34" charset="0"/>
                        <a:cs typeface="Arial" panose="020B0604020202020204" pitchFamily="34" charset="0"/>
                      </a:endParaRPr>
                    </a:p>
                  </a:txBody>
                  <a:tcPr marL="365760" marR="0" anchor="ctr"/>
                </a:tc>
                <a:tc>
                  <a:txBody>
                    <a:bodyPr/>
                    <a:lstStyle/>
                    <a:p>
                      <a:r>
                        <a:rPr lang="en-US" dirty="0">
                          <a:latin typeface="Arial" panose="020B0604020202020204" pitchFamily="34" charset="0"/>
                          <a:cs typeface="Arial" panose="020B0604020202020204" pitchFamily="34" charset="0"/>
                        </a:rPr>
                        <a:t>WNL</a:t>
                      </a:r>
                    </a:p>
                  </a:txBody>
                  <a:tcPr marL="365760" anchor="ctr"/>
                </a:tc>
                <a:extLst>
                  <a:ext uri="{0D108BD9-81ED-4DB2-BD59-A6C34878D82A}">
                    <a16:rowId xmlns:a16="http://schemas.microsoft.com/office/drawing/2014/main" val="10001"/>
                  </a:ext>
                </a:extLst>
              </a:tr>
              <a:tr h="533400">
                <a:tc>
                  <a:txBody>
                    <a:bodyPr/>
                    <a:lstStyle/>
                    <a:p>
                      <a:r>
                        <a:rPr lang="en-US" dirty="0" err="1">
                          <a:latin typeface="Arial" panose="020B0604020202020204" pitchFamily="34" charset="0"/>
                          <a:cs typeface="Arial" panose="020B0604020202020204" pitchFamily="34" charset="0"/>
                        </a:rPr>
                        <a:t>Conj</a:t>
                      </a:r>
                      <a:r>
                        <a:rPr lang="en-US" dirty="0">
                          <a:latin typeface="Arial" panose="020B0604020202020204" pitchFamily="34" charset="0"/>
                          <a:cs typeface="Arial" panose="020B0604020202020204" pitchFamily="34" charset="0"/>
                        </a:rPr>
                        <a:t>/Sclera</a:t>
                      </a:r>
                    </a:p>
                  </a:txBody>
                  <a:tcPr anchor="ctr"/>
                </a:tc>
                <a:tc>
                  <a:txBody>
                    <a:bodyPr/>
                    <a:lstStyle/>
                    <a:p>
                      <a:r>
                        <a:rPr lang="en-US" b="1" dirty="0">
                          <a:solidFill>
                            <a:srgbClr val="FF0000"/>
                          </a:solidFill>
                          <a:latin typeface="Arial" panose="020B0604020202020204" pitchFamily="34" charset="0"/>
                          <a:cs typeface="Arial" panose="020B0604020202020204" pitchFamily="34" charset="0"/>
                        </a:rPr>
                        <a:t>Mild chemosis</a:t>
                      </a:r>
                    </a:p>
                  </a:txBody>
                  <a:tcPr marL="365760" anchor="ctr"/>
                </a:tc>
                <a:tc>
                  <a:txBody>
                    <a:bodyPr/>
                    <a:lstStyle/>
                    <a:p>
                      <a:pPr algn="ctr"/>
                      <a:endParaRPr lang="en-US" dirty="0">
                        <a:latin typeface="Arial" panose="020B0604020202020204" pitchFamily="34" charset="0"/>
                        <a:cs typeface="Arial" panose="020B0604020202020204" pitchFamily="34" charset="0"/>
                      </a:endParaRPr>
                    </a:p>
                  </a:txBody>
                  <a:tcPr marL="365760" marR="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White and quiet</a:t>
                      </a:r>
                    </a:p>
                  </a:txBody>
                  <a:tcPr marL="365760" anchor="ctr"/>
                </a:tc>
                <a:extLst>
                  <a:ext uri="{0D108BD9-81ED-4DB2-BD59-A6C34878D82A}">
                    <a16:rowId xmlns:a16="http://schemas.microsoft.com/office/drawing/2014/main" val="10002"/>
                  </a:ext>
                </a:extLst>
              </a:tr>
              <a:tr h="533400">
                <a:tc>
                  <a:txBody>
                    <a:bodyPr/>
                    <a:lstStyle/>
                    <a:p>
                      <a:r>
                        <a:rPr lang="en-US" dirty="0">
                          <a:latin typeface="Arial" panose="020B0604020202020204" pitchFamily="34" charset="0"/>
                          <a:cs typeface="Arial" panose="020B0604020202020204" pitchFamily="34" charset="0"/>
                        </a:rPr>
                        <a:t>Cornea</a:t>
                      </a:r>
                    </a:p>
                  </a:txBody>
                  <a:tcPr anchor="ctr"/>
                </a:tc>
                <a:tc>
                  <a:txBody>
                    <a:bodyPr/>
                    <a:lstStyle/>
                    <a:p>
                      <a:r>
                        <a:rPr lang="en-US" dirty="0">
                          <a:latin typeface="Arial" panose="020B0604020202020204" pitchFamily="34" charset="0"/>
                          <a:cs typeface="Arial" panose="020B0604020202020204" pitchFamily="34" charset="0"/>
                        </a:rPr>
                        <a:t>Clear, arcus </a:t>
                      </a:r>
                      <a:r>
                        <a:rPr lang="en-US" dirty="0" err="1">
                          <a:latin typeface="Arial" panose="020B0604020202020204" pitchFamily="34" charset="0"/>
                          <a:cs typeface="Arial" panose="020B0604020202020204" pitchFamily="34" charset="0"/>
                        </a:rPr>
                        <a:t>senilis</a:t>
                      </a:r>
                      <a:endParaRPr lang="en-US" dirty="0">
                        <a:latin typeface="Arial" panose="020B0604020202020204" pitchFamily="34" charset="0"/>
                        <a:cs typeface="Arial" panose="020B0604020202020204" pitchFamily="34" charset="0"/>
                      </a:endParaRPr>
                    </a:p>
                  </a:txBody>
                  <a:tcPr marL="365760" anchor="ctr"/>
                </a:tc>
                <a:tc>
                  <a:txBody>
                    <a:bodyPr/>
                    <a:lstStyle/>
                    <a:p>
                      <a:pPr algn="ctr"/>
                      <a:endParaRPr lang="en-US" dirty="0">
                        <a:latin typeface="Arial" panose="020B0604020202020204" pitchFamily="34" charset="0"/>
                        <a:cs typeface="Arial" panose="020B0604020202020204" pitchFamily="34" charset="0"/>
                      </a:endParaRPr>
                    </a:p>
                  </a:txBody>
                  <a:tcPr marL="0" marR="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Clear, arcus </a:t>
                      </a:r>
                      <a:r>
                        <a:rPr lang="en-US" dirty="0" err="1">
                          <a:latin typeface="Arial" panose="020B0604020202020204" pitchFamily="34" charset="0"/>
                          <a:cs typeface="Arial" panose="020B0604020202020204" pitchFamily="34" charset="0"/>
                        </a:rPr>
                        <a:t>senilis</a:t>
                      </a:r>
                      <a:endParaRPr lang="en-US" dirty="0">
                        <a:latin typeface="Arial" panose="020B0604020202020204" pitchFamily="34" charset="0"/>
                        <a:cs typeface="Arial" panose="020B0604020202020204" pitchFamily="34" charset="0"/>
                      </a:endParaRPr>
                    </a:p>
                  </a:txBody>
                  <a:tcPr marL="365760" anchor="ctr"/>
                </a:tc>
                <a:extLst>
                  <a:ext uri="{0D108BD9-81ED-4DB2-BD59-A6C34878D82A}">
                    <a16:rowId xmlns:a16="http://schemas.microsoft.com/office/drawing/2014/main" val="10003"/>
                  </a:ext>
                </a:extLst>
              </a:tr>
              <a:tr h="533400">
                <a:tc>
                  <a:txBody>
                    <a:bodyPr/>
                    <a:lstStyle/>
                    <a:p>
                      <a:r>
                        <a:rPr lang="en-US" dirty="0">
                          <a:latin typeface="Arial" panose="020B0604020202020204" pitchFamily="34" charset="0"/>
                          <a:cs typeface="Arial" panose="020B0604020202020204" pitchFamily="34" charset="0"/>
                        </a:rPr>
                        <a:t>Ant Chamber</a:t>
                      </a:r>
                    </a:p>
                  </a:txBody>
                  <a:tcPr anchor="ctr"/>
                </a:tc>
                <a:tc>
                  <a:txBody>
                    <a:bodyPr/>
                    <a:lstStyle/>
                    <a:p>
                      <a:r>
                        <a:rPr lang="en-US" dirty="0">
                          <a:latin typeface="Arial" panose="020B0604020202020204" pitchFamily="34" charset="0"/>
                          <a:cs typeface="Arial" panose="020B0604020202020204" pitchFamily="34" charset="0"/>
                        </a:rPr>
                        <a:t>Deep and quiet</a:t>
                      </a:r>
                    </a:p>
                  </a:txBody>
                  <a:tcPr marL="365760" anchor="ctr"/>
                </a:tc>
                <a:tc>
                  <a:txBody>
                    <a:bodyPr/>
                    <a:lstStyle/>
                    <a:p>
                      <a:pPr algn="ctr"/>
                      <a:endParaRPr lang="en-US" dirty="0">
                        <a:latin typeface="Arial" panose="020B0604020202020204" pitchFamily="34" charset="0"/>
                        <a:cs typeface="Arial" panose="020B0604020202020204" pitchFamily="34" charset="0"/>
                      </a:endParaRPr>
                    </a:p>
                  </a:txBody>
                  <a:tcPr marL="365760" marR="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Deep and quiet</a:t>
                      </a:r>
                    </a:p>
                  </a:txBody>
                  <a:tcPr marL="365760" anchor="ctr"/>
                </a:tc>
                <a:extLst>
                  <a:ext uri="{0D108BD9-81ED-4DB2-BD59-A6C34878D82A}">
                    <a16:rowId xmlns:a16="http://schemas.microsoft.com/office/drawing/2014/main" val="10004"/>
                  </a:ext>
                </a:extLst>
              </a:tr>
              <a:tr h="533400">
                <a:tc>
                  <a:txBody>
                    <a:bodyPr/>
                    <a:lstStyle/>
                    <a:p>
                      <a:r>
                        <a:rPr lang="en-US" dirty="0">
                          <a:latin typeface="Arial" panose="020B0604020202020204" pitchFamily="34" charset="0"/>
                          <a:cs typeface="Arial" panose="020B0604020202020204" pitchFamily="34" charset="0"/>
                        </a:rPr>
                        <a:t>Iris</a:t>
                      </a:r>
                    </a:p>
                  </a:txBody>
                  <a:tcPr anchor="ctr"/>
                </a:tc>
                <a:tc>
                  <a:txBody>
                    <a:bodyPr/>
                    <a:lstStyle/>
                    <a:p>
                      <a:r>
                        <a:rPr lang="en-US" dirty="0">
                          <a:latin typeface="Arial" panose="020B0604020202020204" pitchFamily="34" charset="0"/>
                          <a:cs typeface="Arial" panose="020B0604020202020204" pitchFamily="34" charset="0"/>
                        </a:rPr>
                        <a:t>Flat</a:t>
                      </a:r>
                    </a:p>
                  </a:txBody>
                  <a:tcPr marL="365760" anchor="ctr"/>
                </a:tc>
                <a:tc>
                  <a:txBody>
                    <a:bodyPr/>
                    <a:lstStyle/>
                    <a:p>
                      <a:pPr algn="ctr"/>
                      <a:endParaRPr lang="en-US" dirty="0">
                        <a:latin typeface="Arial" panose="020B0604020202020204" pitchFamily="34" charset="0"/>
                        <a:cs typeface="Arial" panose="020B0604020202020204" pitchFamily="34" charset="0"/>
                      </a:endParaRPr>
                    </a:p>
                  </a:txBody>
                  <a:tcPr marL="365760" marR="0" anchor="ctr"/>
                </a:tc>
                <a:tc>
                  <a:txBody>
                    <a:bodyPr/>
                    <a:lstStyle/>
                    <a:p>
                      <a:r>
                        <a:rPr lang="en-US" dirty="0">
                          <a:latin typeface="Arial" panose="020B0604020202020204" pitchFamily="34" charset="0"/>
                          <a:cs typeface="Arial" panose="020B0604020202020204" pitchFamily="34" charset="0"/>
                        </a:rPr>
                        <a:t>Flat</a:t>
                      </a:r>
                    </a:p>
                  </a:txBody>
                  <a:tcPr marL="365760" anchor="ctr"/>
                </a:tc>
                <a:extLst>
                  <a:ext uri="{0D108BD9-81ED-4DB2-BD59-A6C34878D82A}">
                    <a16:rowId xmlns:a16="http://schemas.microsoft.com/office/drawing/2014/main" val="10005"/>
                  </a:ext>
                </a:extLst>
              </a:tr>
              <a:tr h="457200">
                <a:tc>
                  <a:txBody>
                    <a:bodyPr/>
                    <a:lstStyle/>
                    <a:p>
                      <a:r>
                        <a:rPr lang="en-US" dirty="0">
                          <a:latin typeface="Arial" panose="020B0604020202020204" pitchFamily="34" charset="0"/>
                          <a:cs typeface="Arial" panose="020B0604020202020204" pitchFamily="34" charset="0"/>
                        </a:rPr>
                        <a:t>Lens</a:t>
                      </a:r>
                    </a:p>
                  </a:txBody>
                  <a:tcPr anchor="ctr"/>
                </a:tc>
                <a:tc>
                  <a:txBody>
                    <a:bodyPr/>
                    <a:lstStyle/>
                    <a:p>
                      <a:r>
                        <a:rPr lang="en-US" dirty="0">
                          <a:latin typeface="Arial" panose="020B0604020202020204" pitchFamily="34" charset="0"/>
                          <a:cs typeface="Arial" panose="020B0604020202020204" pitchFamily="34" charset="0"/>
                        </a:rPr>
                        <a:t>Centered PCIOL</a:t>
                      </a:r>
                    </a:p>
                  </a:txBody>
                  <a:tcPr marL="365760" anchor="ctr"/>
                </a:tc>
                <a:tc>
                  <a:txBody>
                    <a:bodyPr/>
                    <a:lstStyle/>
                    <a:p>
                      <a:pPr algn="ctr"/>
                      <a:endParaRPr lang="en-US" dirty="0">
                        <a:latin typeface="Arial" panose="020B0604020202020204" pitchFamily="34" charset="0"/>
                        <a:cs typeface="Arial" panose="020B0604020202020204" pitchFamily="34" charset="0"/>
                      </a:endParaRPr>
                    </a:p>
                  </a:txBody>
                  <a:tcPr marL="365760" marR="0" anchor="ctr"/>
                </a:tc>
                <a:tc>
                  <a:txBody>
                    <a:bodyPr/>
                    <a:lstStyle/>
                    <a:p>
                      <a:r>
                        <a:rPr lang="en-US" dirty="0">
                          <a:latin typeface="Arial" panose="020B0604020202020204" pitchFamily="34" charset="0"/>
                          <a:cs typeface="Arial" panose="020B0604020202020204" pitchFamily="34" charset="0"/>
                        </a:rPr>
                        <a:t>Centered PCIOL</a:t>
                      </a:r>
                    </a:p>
                  </a:txBody>
                  <a:tcPr marL="36576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2883542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wearing glasses and smiling at the camera&#10;&#10;Description automatically generated">
            <a:extLst>
              <a:ext uri="{FF2B5EF4-FFF2-40B4-BE49-F238E27FC236}">
                <a16:creationId xmlns:a16="http://schemas.microsoft.com/office/drawing/2014/main" id="{40F51157-C122-42E3-B419-409BA4BF4CF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4400" y="1040651"/>
            <a:ext cx="7146865" cy="5360149"/>
          </a:xfrm>
        </p:spPr>
      </p:pic>
      <p:sp>
        <p:nvSpPr>
          <p:cNvPr id="3" name="Title 2">
            <a:extLst>
              <a:ext uri="{FF2B5EF4-FFF2-40B4-BE49-F238E27FC236}">
                <a16:creationId xmlns:a16="http://schemas.microsoft.com/office/drawing/2014/main" id="{FDF8A685-AF85-4365-9E53-D669D3B67274}"/>
              </a:ext>
            </a:extLst>
          </p:cNvPr>
          <p:cNvSpPr>
            <a:spLocks noGrp="1"/>
          </p:cNvSpPr>
          <p:nvPr>
            <p:ph type="title"/>
          </p:nvPr>
        </p:nvSpPr>
        <p:spPr/>
        <p:txBody>
          <a:bodyPr/>
          <a:lstStyle/>
          <a:p>
            <a:r>
              <a:rPr lang="en-US" dirty="0"/>
              <a:t>External Photo</a:t>
            </a:r>
          </a:p>
        </p:txBody>
      </p:sp>
    </p:spTree>
    <p:extLst>
      <p:ext uri="{BB962C8B-B14F-4D97-AF65-F5344CB8AC3E}">
        <p14:creationId xmlns:p14="http://schemas.microsoft.com/office/powerpoint/2010/main" val="11751841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Posterior Segment Exam</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372719941"/>
              </p:ext>
            </p:extLst>
          </p:nvPr>
        </p:nvGraphicFramePr>
        <p:xfrm>
          <a:off x="457200" y="1066800"/>
          <a:ext cx="8305800" cy="2895600"/>
        </p:xfrm>
        <a:graphic>
          <a:graphicData uri="http://schemas.openxmlformats.org/drawingml/2006/table">
            <a:tbl>
              <a:tblPr firstRow="1" bandRow="1">
                <a:tableStyleId>{5DA37D80-6434-44D0-A028-1B22A696006F}</a:tableStyleId>
              </a:tblPr>
              <a:tblGrid>
                <a:gridCol w="156718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2928620">
                  <a:extLst>
                    <a:ext uri="{9D8B030D-6E8A-4147-A177-3AD203B41FA5}">
                      <a16:colId xmlns:a16="http://schemas.microsoft.com/office/drawing/2014/main" val="20003"/>
                    </a:ext>
                  </a:extLst>
                </a:gridCol>
              </a:tblGrid>
              <a:tr h="370840">
                <a:tc>
                  <a:txBody>
                    <a:bodyPr/>
                    <a:lstStyle/>
                    <a:p>
                      <a:r>
                        <a:rPr lang="en-US" dirty="0">
                          <a:latin typeface="Arial" panose="020B0604020202020204" pitchFamily="34" charset="0"/>
                          <a:cs typeface="Arial" panose="020B0604020202020204" pitchFamily="34" charset="0"/>
                        </a:rPr>
                        <a:t>Fundus</a:t>
                      </a:r>
                    </a:p>
                  </a:txBody>
                  <a:tcPr/>
                </a:tc>
                <a:tc>
                  <a:txBody>
                    <a:bodyPr/>
                    <a:lstStyle/>
                    <a:p>
                      <a:pPr algn="ctr"/>
                      <a:r>
                        <a:rPr lang="en-US" dirty="0">
                          <a:latin typeface="Arial" panose="020B0604020202020204" pitchFamily="34" charset="0"/>
                          <a:cs typeface="Arial" panose="020B0604020202020204" pitchFamily="34" charset="0"/>
                        </a:rPr>
                        <a:t>OD</a:t>
                      </a:r>
                    </a:p>
                  </a:txBody>
                  <a:tcPr/>
                </a:tc>
                <a:tc>
                  <a:txBody>
                    <a:bodyPr/>
                    <a:lstStyle/>
                    <a:p>
                      <a:pPr algn="ctr"/>
                      <a:endParaRPr lang="en-US" dirty="0">
                        <a:latin typeface="Arial" panose="020B0604020202020204" pitchFamily="34" charset="0"/>
                        <a:cs typeface="Arial" panose="020B0604020202020204" pitchFamily="34" charset="0"/>
                      </a:endParaRPr>
                    </a:p>
                  </a:txBody>
                  <a:tcPr marR="0"/>
                </a:tc>
                <a:tc>
                  <a:txBody>
                    <a:bodyPr/>
                    <a:lstStyle/>
                    <a:p>
                      <a:pPr algn="ctr"/>
                      <a:r>
                        <a:rPr lang="en-US" dirty="0">
                          <a:latin typeface="Arial" panose="020B0604020202020204" pitchFamily="34" charset="0"/>
                          <a:cs typeface="Arial" panose="020B0604020202020204" pitchFamily="34" charset="0"/>
                        </a:rPr>
                        <a:t>OS</a:t>
                      </a:r>
                    </a:p>
                  </a:txBody>
                  <a:tcPr/>
                </a:tc>
                <a:extLst>
                  <a:ext uri="{0D108BD9-81ED-4DB2-BD59-A6C34878D82A}">
                    <a16:rowId xmlns:a16="http://schemas.microsoft.com/office/drawing/2014/main" val="10000"/>
                  </a:ext>
                </a:extLst>
              </a:tr>
              <a:tr h="543560">
                <a:tc>
                  <a:txBody>
                    <a:bodyPr/>
                    <a:lstStyle/>
                    <a:p>
                      <a:r>
                        <a:rPr lang="en-US" dirty="0">
                          <a:latin typeface="Arial" panose="020B0604020202020204" pitchFamily="34" charset="0"/>
                          <a:cs typeface="Arial" panose="020B0604020202020204" pitchFamily="34" charset="0"/>
                        </a:rPr>
                        <a:t>Optic Nerve</a:t>
                      </a:r>
                    </a:p>
                  </a:txBody>
                  <a:tcPr anchor="ctr"/>
                </a:tc>
                <a:tc>
                  <a:txBody>
                    <a:bodyPr/>
                    <a:lstStyle/>
                    <a:p>
                      <a:r>
                        <a:rPr lang="en-US" dirty="0">
                          <a:latin typeface="Arial" panose="020B0604020202020204" pitchFamily="34" charset="0"/>
                          <a:cs typeface="Arial" panose="020B0604020202020204" pitchFamily="34" charset="0"/>
                        </a:rPr>
                        <a:t>Pink and sharp</a:t>
                      </a:r>
                    </a:p>
                  </a:txBody>
                  <a:tcPr marL="365760" anchor="ctr"/>
                </a:tc>
                <a:tc>
                  <a:txBody>
                    <a:bodyPr/>
                    <a:lstStyle/>
                    <a:p>
                      <a:pPr algn="l"/>
                      <a:endParaRPr lang="en-US" dirty="0">
                        <a:latin typeface="Arial" panose="020B0604020202020204" pitchFamily="34" charset="0"/>
                        <a:cs typeface="Arial" panose="020B0604020202020204" pitchFamily="34" charset="0"/>
                      </a:endParaRPr>
                    </a:p>
                  </a:txBody>
                  <a:tcPr marL="365760" marR="0" anchor="ctr"/>
                </a:tc>
                <a:tc>
                  <a:txBody>
                    <a:bodyPr/>
                    <a:lstStyle/>
                    <a:p>
                      <a:r>
                        <a:rPr lang="en-US" dirty="0">
                          <a:latin typeface="Arial" panose="020B0604020202020204" pitchFamily="34" charset="0"/>
                          <a:cs typeface="Arial" panose="020B0604020202020204" pitchFamily="34" charset="0"/>
                        </a:rPr>
                        <a:t>Pink and sharp</a:t>
                      </a:r>
                    </a:p>
                  </a:txBody>
                  <a:tcPr marL="365760" anchor="ctr"/>
                </a:tc>
                <a:extLst>
                  <a:ext uri="{0D108BD9-81ED-4DB2-BD59-A6C34878D82A}">
                    <a16:rowId xmlns:a16="http://schemas.microsoft.com/office/drawing/2014/main" val="10001"/>
                  </a:ext>
                </a:extLst>
              </a:tr>
              <a:tr h="533400">
                <a:tc>
                  <a:txBody>
                    <a:bodyPr/>
                    <a:lstStyle/>
                    <a:p>
                      <a:r>
                        <a:rPr lang="en-US" dirty="0">
                          <a:latin typeface="Arial" panose="020B0604020202020204" pitchFamily="34" charset="0"/>
                          <a:cs typeface="Arial" panose="020B0604020202020204" pitchFamily="34" charset="0"/>
                        </a:rPr>
                        <a:t>Macula</a:t>
                      </a:r>
                    </a:p>
                  </a:txBody>
                  <a:tcPr anchor="ctr"/>
                </a:tc>
                <a:tc>
                  <a:txBody>
                    <a:bodyPr/>
                    <a:lstStyle/>
                    <a:p>
                      <a:r>
                        <a:rPr lang="en-US" b="1" dirty="0">
                          <a:solidFill>
                            <a:srgbClr val="FF0000"/>
                          </a:solidFill>
                          <a:latin typeface="Arial" panose="020B0604020202020204" pitchFamily="34" charset="0"/>
                          <a:cs typeface="Arial" panose="020B0604020202020204" pitchFamily="34" charset="0"/>
                        </a:rPr>
                        <a:t>Few intermediate drusen</a:t>
                      </a:r>
                    </a:p>
                  </a:txBody>
                  <a:tcPr marL="365760" anchor="ctr"/>
                </a:tc>
                <a:tc>
                  <a:txBody>
                    <a:bodyPr/>
                    <a:lstStyle/>
                    <a:p>
                      <a:pPr algn="ctr"/>
                      <a:endParaRPr lang="en-US" dirty="0">
                        <a:latin typeface="Arial" panose="020B0604020202020204" pitchFamily="34" charset="0"/>
                        <a:cs typeface="Arial" panose="020B0604020202020204" pitchFamily="34" charset="0"/>
                      </a:endParaRPr>
                    </a:p>
                  </a:txBody>
                  <a:tcPr marL="365760" marR="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latin typeface="Arial" panose="020B0604020202020204" pitchFamily="34" charset="0"/>
                          <a:cs typeface="Arial" panose="020B0604020202020204" pitchFamily="34" charset="0"/>
                        </a:rPr>
                        <a:t>Few intermediate drusen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txBody>
                  <a:tcPr marL="365760" anchor="ctr"/>
                </a:tc>
                <a:extLst>
                  <a:ext uri="{0D108BD9-81ED-4DB2-BD59-A6C34878D82A}">
                    <a16:rowId xmlns:a16="http://schemas.microsoft.com/office/drawing/2014/main" val="10002"/>
                  </a:ext>
                </a:extLst>
              </a:tr>
              <a:tr h="533400">
                <a:tc>
                  <a:txBody>
                    <a:bodyPr/>
                    <a:lstStyle/>
                    <a:p>
                      <a:r>
                        <a:rPr lang="en-US" dirty="0">
                          <a:latin typeface="Arial" panose="020B0604020202020204" pitchFamily="34" charset="0"/>
                          <a:cs typeface="Arial" panose="020B0604020202020204" pitchFamily="34" charset="0"/>
                        </a:rPr>
                        <a:t>Vessels</a:t>
                      </a:r>
                    </a:p>
                  </a:txBody>
                  <a:tcPr anchor="ctr"/>
                </a:tc>
                <a:tc>
                  <a:txBody>
                    <a:bodyPr/>
                    <a:lstStyle/>
                    <a:p>
                      <a:r>
                        <a:rPr lang="en-US" dirty="0">
                          <a:latin typeface="Arial" panose="020B0604020202020204" pitchFamily="34" charset="0"/>
                          <a:cs typeface="Arial" panose="020B0604020202020204" pitchFamily="34" charset="0"/>
                        </a:rPr>
                        <a:t>WNL</a:t>
                      </a:r>
                    </a:p>
                  </a:txBody>
                  <a:tcPr marL="365760" anchor="ctr"/>
                </a:tc>
                <a:tc>
                  <a:txBody>
                    <a:bodyPr/>
                    <a:lstStyle/>
                    <a:p>
                      <a:pPr algn="ctr"/>
                      <a:endParaRPr lang="en-US" dirty="0">
                        <a:latin typeface="Arial" panose="020B0604020202020204" pitchFamily="34" charset="0"/>
                        <a:cs typeface="Arial" panose="020B0604020202020204" pitchFamily="34" charset="0"/>
                      </a:endParaRPr>
                    </a:p>
                  </a:txBody>
                  <a:tcPr marL="0" marR="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WNL</a:t>
                      </a:r>
                    </a:p>
                  </a:txBody>
                  <a:tcPr marL="365760" anchor="ctr"/>
                </a:tc>
                <a:extLst>
                  <a:ext uri="{0D108BD9-81ED-4DB2-BD59-A6C34878D82A}">
                    <a16:rowId xmlns:a16="http://schemas.microsoft.com/office/drawing/2014/main" val="10003"/>
                  </a:ext>
                </a:extLst>
              </a:tr>
              <a:tr h="533400">
                <a:tc>
                  <a:txBody>
                    <a:bodyPr/>
                    <a:lstStyle/>
                    <a:p>
                      <a:r>
                        <a:rPr lang="en-US" dirty="0">
                          <a:latin typeface="Arial" panose="020B0604020202020204" pitchFamily="34" charset="0"/>
                          <a:cs typeface="Arial" panose="020B0604020202020204" pitchFamily="34" charset="0"/>
                        </a:rPr>
                        <a:t>Periphery</a:t>
                      </a:r>
                    </a:p>
                  </a:txBody>
                  <a:tcPr anchor="ctr"/>
                </a:tc>
                <a:tc>
                  <a:txBody>
                    <a:bodyPr/>
                    <a:lstStyle/>
                    <a:p>
                      <a:r>
                        <a:rPr lang="en-US" dirty="0">
                          <a:latin typeface="Arial" panose="020B0604020202020204" pitchFamily="34" charset="0"/>
                          <a:cs typeface="Arial" panose="020B0604020202020204" pitchFamily="34" charset="0"/>
                        </a:rPr>
                        <a:t>WNL</a:t>
                      </a:r>
                    </a:p>
                  </a:txBody>
                  <a:tcPr marL="365760" anchor="ctr"/>
                </a:tc>
                <a:tc>
                  <a:txBody>
                    <a:bodyPr/>
                    <a:lstStyle/>
                    <a:p>
                      <a:pPr algn="ctr"/>
                      <a:endParaRPr lang="en-US" dirty="0">
                        <a:latin typeface="Arial" panose="020B0604020202020204" pitchFamily="34" charset="0"/>
                        <a:cs typeface="Arial" panose="020B0604020202020204" pitchFamily="34" charset="0"/>
                      </a:endParaRPr>
                    </a:p>
                  </a:txBody>
                  <a:tcPr marL="365760" marR="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WNL</a:t>
                      </a:r>
                    </a:p>
                  </a:txBody>
                  <a:tcPr marL="36576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9718563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0"/>
            <a:ext cx="8229600" cy="5486400"/>
          </a:xfrm>
        </p:spPr>
        <p:txBody>
          <a:bodyPr>
            <a:normAutofit fontScale="77500" lnSpcReduction="20000"/>
          </a:bodyPr>
          <a:lstStyle/>
          <a:p>
            <a:r>
              <a:rPr lang="en-US" dirty="0"/>
              <a:t>75 </a:t>
            </a:r>
            <a:r>
              <a:rPr lang="en-US" dirty="0" err="1"/>
              <a:t>yo</a:t>
            </a:r>
            <a:r>
              <a:rPr lang="en-US" dirty="0"/>
              <a:t> M with long-standing, progressive and painless decreased VA and proptosis OD</a:t>
            </a:r>
          </a:p>
          <a:p>
            <a:endParaRPr lang="en-US" dirty="0"/>
          </a:p>
          <a:p>
            <a:r>
              <a:rPr lang="en-US" dirty="0"/>
              <a:t>Differential Diagnosis</a:t>
            </a:r>
          </a:p>
          <a:p>
            <a:pPr lvl="1"/>
            <a:r>
              <a:rPr lang="en-US" dirty="0"/>
              <a:t>Thyroid Eye Disease</a:t>
            </a:r>
          </a:p>
          <a:p>
            <a:pPr lvl="1"/>
            <a:r>
              <a:rPr lang="en-US" dirty="0"/>
              <a:t>Orbital inflammatory pseudotumor</a:t>
            </a:r>
          </a:p>
          <a:p>
            <a:pPr lvl="1"/>
            <a:r>
              <a:rPr lang="en-US" dirty="0"/>
              <a:t>Lacrimal gland tumor</a:t>
            </a:r>
          </a:p>
          <a:p>
            <a:pPr lvl="1"/>
            <a:r>
              <a:rPr lang="en-US" dirty="0"/>
              <a:t>Orbital tumor</a:t>
            </a:r>
          </a:p>
          <a:p>
            <a:pPr lvl="2"/>
            <a:r>
              <a:rPr lang="en-US" dirty="0"/>
              <a:t>Cavernous hemangioma</a:t>
            </a:r>
          </a:p>
          <a:p>
            <a:pPr lvl="2"/>
            <a:r>
              <a:rPr lang="en-US" dirty="0"/>
              <a:t>Pleomorphic adenoma</a:t>
            </a:r>
          </a:p>
          <a:p>
            <a:pPr lvl="2"/>
            <a:r>
              <a:rPr lang="en-US" dirty="0"/>
              <a:t>Adenoid cystic carcinoma</a:t>
            </a:r>
          </a:p>
          <a:p>
            <a:pPr lvl="2"/>
            <a:r>
              <a:rPr lang="en-US" dirty="0"/>
              <a:t>Orbital lymphoma</a:t>
            </a:r>
          </a:p>
          <a:p>
            <a:pPr lvl="2"/>
            <a:r>
              <a:rPr lang="en-US" dirty="0"/>
              <a:t>Solitary fibrous tumor</a:t>
            </a:r>
          </a:p>
          <a:p>
            <a:pPr lvl="2"/>
            <a:r>
              <a:rPr lang="en-US" dirty="0"/>
              <a:t>Metastatic</a:t>
            </a:r>
          </a:p>
          <a:p>
            <a:pPr lvl="1"/>
            <a:r>
              <a:rPr lang="en-US" dirty="0"/>
              <a:t>Orbital varix</a:t>
            </a:r>
          </a:p>
          <a:p>
            <a:pPr lvl="1"/>
            <a:r>
              <a:rPr lang="en-US" dirty="0"/>
              <a:t>Orbital cellulitis</a:t>
            </a:r>
          </a:p>
        </p:txBody>
      </p:sp>
      <p:sp>
        <p:nvSpPr>
          <p:cNvPr id="3" name="Title 2"/>
          <p:cNvSpPr>
            <a:spLocks noGrp="1"/>
          </p:cNvSpPr>
          <p:nvPr>
            <p:ph type="title"/>
          </p:nvPr>
        </p:nvSpPr>
        <p:spPr/>
        <p:txBody>
          <a:bodyPr/>
          <a:lstStyle/>
          <a:p>
            <a:r>
              <a:rPr lang="en-US" dirty="0"/>
              <a:t>Assessment</a:t>
            </a:r>
          </a:p>
        </p:txBody>
      </p:sp>
    </p:spTree>
    <p:extLst>
      <p:ext uri="{BB962C8B-B14F-4D97-AF65-F5344CB8AC3E}">
        <p14:creationId xmlns:p14="http://schemas.microsoft.com/office/powerpoint/2010/main" val="4031320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14634</TotalTime>
  <Words>1499</Words>
  <Application>Microsoft Office PowerPoint</Application>
  <PresentationFormat>On-screen Show (4:3)</PresentationFormat>
  <Paragraphs>272</Paragraphs>
  <Slides>28</Slides>
  <Notes>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Arial Rounded MT Bold</vt:lpstr>
      <vt:lpstr>Calibri</vt:lpstr>
      <vt:lpstr>Wingdings</vt:lpstr>
      <vt:lpstr>Office Theme</vt:lpstr>
      <vt:lpstr>“I never really saw that well after cataract surgery...”</vt:lpstr>
      <vt:lpstr>Patient Presentation</vt:lpstr>
      <vt:lpstr>History (Hx)</vt:lpstr>
      <vt:lpstr>External Exam</vt:lpstr>
      <vt:lpstr>EOMs</vt:lpstr>
      <vt:lpstr>Anterior Segment Exam</vt:lpstr>
      <vt:lpstr>External Photo</vt:lpstr>
      <vt:lpstr>Posterior Segment Exam</vt:lpstr>
      <vt:lpstr>Assessment</vt:lpstr>
      <vt:lpstr>Plan</vt:lpstr>
      <vt:lpstr>Surgical Photos</vt:lpstr>
      <vt:lpstr>Pathology and Diagnosis</vt:lpstr>
      <vt:lpstr>PowerPoint Presentation</vt:lpstr>
      <vt:lpstr>PowerPoint Presentation</vt:lpstr>
      <vt:lpstr>Orbital Lymphoproliferative Lesions</vt:lpstr>
      <vt:lpstr>Classification of Orbital Lymphoma</vt:lpstr>
      <vt:lpstr>Systemic Involvement of Orbital Lymphoma</vt:lpstr>
      <vt:lpstr>Clinical Presentation of Orbital Lymphoma</vt:lpstr>
      <vt:lpstr>Biopsy of Orbital Lymphoma</vt:lpstr>
      <vt:lpstr>Orbital Lymphoma Management</vt:lpstr>
      <vt:lpstr>PowerPoint Presentation</vt:lpstr>
      <vt:lpstr>Mantle Cell Lymphoma</vt:lpstr>
      <vt:lpstr>PowerPoint Presentation</vt:lpstr>
      <vt:lpstr>Orbital Mantle Cell Lymphoma</vt:lpstr>
      <vt:lpstr>Patient Outcome</vt:lpstr>
      <vt:lpstr>Conclusions – Orbital Mantle Zone Lymphoma</vt:lpstr>
      <vt:lpstr>References</vt:lpstr>
      <vt:lpstr>Thank you!</vt:lpstr>
    </vt:vector>
  </TitlesOfParts>
  <Company>Windows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Juan P FdC</dc:creator>
  <cp:lastModifiedBy>Emery,Doug</cp:lastModifiedBy>
  <cp:revision>65</cp:revision>
  <dcterms:created xsi:type="dcterms:W3CDTF">2016-06-13T00:58:53Z</dcterms:created>
  <dcterms:modified xsi:type="dcterms:W3CDTF">2020-02-13T23:30:33Z</dcterms:modified>
</cp:coreProperties>
</file>