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9" r:id="rId3"/>
    <p:sldId id="258" r:id="rId4"/>
    <p:sldId id="260" r:id="rId5"/>
    <p:sldId id="264" r:id="rId6"/>
    <p:sldId id="269" r:id="rId7"/>
    <p:sldId id="270" r:id="rId8"/>
    <p:sldId id="271" r:id="rId9"/>
    <p:sldId id="272" r:id="rId10"/>
    <p:sldId id="273" r:id="rId11"/>
    <p:sldId id="280" r:id="rId12"/>
    <p:sldId id="265" r:id="rId13"/>
    <p:sldId id="266" r:id="rId14"/>
    <p:sldId id="275" r:id="rId15"/>
    <p:sldId id="276" r:id="rId16"/>
    <p:sldId id="277" r:id="rId17"/>
    <p:sldId id="274" r:id="rId18"/>
    <p:sldId id="278" r:id="rId19"/>
    <p:sldId id="279" r:id="rId20"/>
    <p:sldId id="281" r:id="rId21"/>
    <p:sldId id="268" r:id="rId22"/>
    <p:sldId id="282" r:id="rId23"/>
    <p:sldId id="284" r:id="rId24"/>
    <p:sldId id="283" r:id="rId25"/>
    <p:sldId id="285" r:id="rId26"/>
    <p:sldId id="286" r:id="rId27"/>
    <p:sldId id="288" r:id="rId28"/>
    <p:sldId id="263" r:id="rId29"/>
    <p:sldId id="287" r:id="rId30"/>
    <p:sldId id="262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0000"/>
    <a:srgbClr val="CC3300"/>
    <a:srgbClr val="993300"/>
    <a:srgbClr val="D3D3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41" autoAdjust="0"/>
    <p:restoredTop sz="94713" autoAdjust="0"/>
  </p:normalViewPr>
  <p:slideViewPr>
    <p:cSldViewPr showGuides="1">
      <p:cViewPr varScale="1">
        <p:scale>
          <a:sx n="39" d="100"/>
          <a:sy n="39" d="100"/>
        </p:scale>
        <p:origin x="536" y="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99C38D-0E5C-8C40-A53A-510BD10A1D0C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FB4478-DB48-1248-998C-72C3E7D473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552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Small, deep punctate yellow dots in the central macula with a deep yellow discoloration making a ring around the fovea and extending </a:t>
            </a:r>
            <a:r>
              <a:rPr lang="en-US" dirty="0" err="1"/>
              <a:t>superotemporally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FB4478-DB48-1248-998C-72C3E7D4737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7024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Posterior placoid chorioretinitis is unusual but pathognomonic for secondary syphilis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FB4478-DB48-1248-998C-72C3E7D4737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3973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TP-PA is Treponema pallidum particle agglutination test has best combination of sensitivity and specificity, Fluorescent treponemal antibody FTA-ABS is no longer recommended</a:t>
            </a:r>
          </a:p>
          <a:p>
            <a:pPr marL="171450" indent="-171450">
              <a:buFontTx/>
              <a:buChar char="-"/>
            </a:pPr>
            <a:r>
              <a:rPr lang="en-US" dirty="0" err="1"/>
              <a:t>Jarisch-Herxheimer</a:t>
            </a:r>
            <a:r>
              <a:rPr lang="en-US" dirty="0"/>
              <a:t> reaction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>
                <a:solidFill>
                  <a:srgbClr val="000000"/>
                </a:solidFill>
              </a:rPr>
              <a:t>Fever, chills/rigors, hypotension, headache, tachycardia, hyperventilation, vasodilation with flushing, myalgias, exacerbation of skin lesions and anxiety. Sepsis-like clinical picture. Reaction to endotoxin-like products released by the death of harmful microorganisms in response to antibiotic therapy. Self-limiting. Not life threatening. Symptomatic management.</a:t>
            </a:r>
          </a:p>
          <a:p>
            <a:pPr marL="628650" lvl="1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FB4478-DB48-1248-998C-72C3E7D4737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4993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Described typical OCT findings of loss of IS/OS junction, areas of irregular elevation of the RPE, and areas of punctate </a:t>
            </a:r>
            <a:r>
              <a:rPr lang="en-US" dirty="0" err="1"/>
              <a:t>hyperfluoresence</a:t>
            </a:r>
            <a:r>
              <a:rPr lang="en-US" dirty="0"/>
              <a:t> in the underlying choroid in patients with placoid chorioretinopathy which resolved after treatment with penicillin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FB4478-DB48-1248-998C-72C3E7D4737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7398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The OCT of the right eye appeared normal</a:t>
            </a:r>
          </a:p>
          <a:p>
            <a:pPr marL="171450" indent="-171450">
              <a:buFontTx/>
              <a:buChar char="-"/>
            </a:pPr>
            <a:r>
              <a:rPr lang="en-US" dirty="0"/>
              <a:t>In the left eye there was no macular edema, no subretinal fluid, but there was loss and disruption of the IS/OS and some hyperreflective nodularity of the RPE and punctate hyperreflectivity in the choroid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FB4478-DB48-1248-998C-72C3E7D4737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9696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On FA/ICG there was early </a:t>
            </a:r>
            <a:r>
              <a:rPr lang="en-US" dirty="0" err="1"/>
              <a:t>hypofuoresence</a:t>
            </a:r>
            <a:r>
              <a:rPr lang="en-US" dirty="0"/>
              <a:t> without leakage or staining in the late phases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FB4478-DB48-1248-998C-72C3E7D4737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5043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Our assessment is a 26 </a:t>
            </a:r>
            <a:r>
              <a:rPr lang="en-US" dirty="0" err="1"/>
              <a:t>yo</a:t>
            </a:r>
            <a:r>
              <a:rPr lang="en-US" dirty="0"/>
              <a:t> AAF with a multifocal choroiditis of the left eye</a:t>
            </a:r>
          </a:p>
          <a:p>
            <a:pPr marL="171450" indent="-171450">
              <a:buFontTx/>
              <a:buChar char="-"/>
            </a:pPr>
            <a:r>
              <a:rPr lang="en-US" dirty="0"/>
              <a:t>Differential for multifocal </a:t>
            </a:r>
            <a:r>
              <a:rPr lang="en-US" dirty="0" err="1"/>
              <a:t>choroidits</a:t>
            </a:r>
            <a:r>
              <a:rPr lang="en-US" dirty="0"/>
              <a:t> includes 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Syphilis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Sarcoidosis however patient not having any breathing difficulties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Tuberculosis – denied any night sweats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White dot syndrome due to the </a:t>
            </a:r>
            <a:r>
              <a:rPr lang="en-US" dirty="0" err="1"/>
              <a:t>intraretinal</a:t>
            </a:r>
            <a:r>
              <a:rPr lang="en-US" dirty="0"/>
              <a:t> lesions seen along the </a:t>
            </a:r>
            <a:r>
              <a:rPr lang="en-US" dirty="0" err="1"/>
              <a:t>superotemperal</a:t>
            </a:r>
            <a:r>
              <a:rPr lang="en-US" dirty="0"/>
              <a:t> arcade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Idiopathic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FB4478-DB48-1248-998C-72C3E7D4737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293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Rapid Plasma </a:t>
            </a:r>
            <a:r>
              <a:rPr lang="en-US" dirty="0" err="1"/>
              <a:t>Reagin</a:t>
            </a: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/>
              <a:t>Treponema pallidum Antibody particle agglutination is a confirmation of antibodies to treponemal organisms</a:t>
            </a:r>
          </a:p>
          <a:p>
            <a:pPr marL="171450" indent="-171450">
              <a:buFontTx/>
              <a:buChar char="-"/>
            </a:pPr>
            <a:r>
              <a:rPr lang="en-US" dirty="0"/>
              <a:t>CD4 count was 334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FB4478-DB48-1248-998C-72C3E7D4737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21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Pt had an unrevealing lumbar puncture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FB4478-DB48-1248-998C-72C3E7D4737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2698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The incidence has increased each year since 2000</a:t>
            </a:r>
          </a:p>
          <a:p>
            <a:r>
              <a:rPr lang="en-US" dirty="0"/>
              <a:t>- Incidence rate is 5 times greater in African Americans than non-Hispanic whites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FB4478-DB48-1248-998C-72C3E7D4737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4087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Syphilis is known as the great masquerade due to its multiple systemic manifestations mimicking many systemic inflammatory disorders</a:t>
            </a:r>
          </a:p>
          <a:p>
            <a:pPr marL="171450" indent="-171450">
              <a:buFontTx/>
              <a:buChar char="-"/>
            </a:pPr>
            <a:r>
              <a:rPr lang="en-US" dirty="0"/>
              <a:t>Congenital signs include </a:t>
            </a:r>
            <a:r>
              <a:rPr lang="en-US" dirty="0" err="1"/>
              <a:t>hepatospenomegaly</a:t>
            </a:r>
            <a:r>
              <a:rPr lang="en-US" dirty="0"/>
              <a:t>, Hutchinson teeth, Mulberry molars, deafness due to involvement of CNVIII, cardiac abnormalities, and many ocular signs which will be discussed later</a:t>
            </a:r>
          </a:p>
          <a:p>
            <a:pPr marL="171450" indent="-171450">
              <a:buFontTx/>
              <a:buChar char="-"/>
            </a:pPr>
            <a:r>
              <a:rPr lang="en-US" dirty="0"/>
              <a:t>Acquired consists of 3 stages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Primary noted by a painless chancre at the site of inoculation which resolves spontaneously without treatment in 12 weeks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Secondary – occurs 6-8 weeks later, heralded by the appearance of lymphadenopathy and a generalized maculopapular rash on the palms and soles</a:t>
            </a:r>
          </a:p>
          <a:p>
            <a:pPr marL="628650" lvl="1" indent="-171450">
              <a:buFontTx/>
              <a:buChar char="-"/>
            </a:pPr>
            <a:r>
              <a:rPr lang="en-US" dirty="0" err="1"/>
              <a:t>Teriary</a:t>
            </a:r>
            <a:r>
              <a:rPr lang="en-US" dirty="0"/>
              <a:t> – can range from 1 year to decades and is evidenced by </a:t>
            </a:r>
            <a:r>
              <a:rPr lang="en-US" dirty="0" err="1"/>
              <a:t>gummas</a:t>
            </a:r>
            <a:r>
              <a:rPr lang="en-US" dirty="0"/>
              <a:t>, neurological, and cardiac involvement</a:t>
            </a:r>
          </a:p>
          <a:p>
            <a:pPr marL="628650" lvl="1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FB4478-DB48-1248-998C-72C3E7D4737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5153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Hutchinson </a:t>
            </a:r>
            <a:r>
              <a:rPr lang="en-US" dirty="0" err="1"/>
              <a:t>trid</a:t>
            </a:r>
            <a:r>
              <a:rPr lang="en-US" dirty="0"/>
              <a:t> – interstitial keratitis, malformed teeth, deafness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FB4478-DB48-1248-998C-72C3E7D4737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3554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32085" y="-89356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04800"/>
            <a:ext cx="7772400" cy="1524000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aseline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(i.e. Grand Rounds)</a:t>
            </a:r>
            <a:br>
              <a:rPr lang="en-US" dirty="0"/>
            </a:br>
            <a:r>
              <a:rPr lang="en-US" sz="4000" dirty="0"/>
              <a:t>Subtitle (i.e.</a:t>
            </a:r>
            <a:r>
              <a:rPr lang="en-US" sz="4000" baseline="0" dirty="0"/>
              <a:t> </a:t>
            </a:r>
            <a:r>
              <a:rPr lang="en-US" sz="4000" baseline="0" dirty="0" err="1"/>
              <a:t>Chalazion</a:t>
            </a:r>
            <a:r>
              <a:rPr lang="en-US" sz="4000" dirty="0"/>
              <a:t>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495800"/>
            <a:ext cx="6400800" cy="12192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Name and Date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-32085" y="6180221"/>
            <a:ext cx="9176085" cy="685800"/>
          </a:xfrm>
          <a:prstGeom prst="rect">
            <a:avLst/>
          </a:prstGeom>
          <a:solidFill>
            <a:srgbClr val="AD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302" y="2286000"/>
            <a:ext cx="3148717" cy="1828800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2507803" y="6348481"/>
            <a:ext cx="65239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n w="3175">
                  <a:noFill/>
                </a:ln>
                <a:solidFill>
                  <a:schemeClr val="bg1"/>
                </a:solidFill>
                <a:effectLst/>
                <a:latin typeface="Arial Rounded MT Bold" panose="020F0704030504030204" pitchFamily="34" charset="0"/>
              </a:rPr>
              <a:t>Department of Ophthalmology and Visual Sciences</a:t>
            </a:r>
          </a:p>
        </p:txBody>
      </p:sp>
      <p:pic>
        <p:nvPicPr>
          <p:cNvPr id="1028" name="Picture 4" descr="https://cdn0.orgsync.com/images/os-school-logos/374-pyvbk56-university-of-louisville-onred-app-sm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6112042"/>
            <a:ext cx="2286001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8318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DA4EB-0B06-4F24-98BB-CEE041FC849F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83579-E7DE-4469-A140-89CEE8B03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915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DA4EB-0B06-4F24-98BB-CEE041FC849F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83579-E7DE-4469-A140-89CEE8B03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328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02349"/>
            <a:ext cx="8229600" cy="1143000"/>
          </a:xfrm>
        </p:spPr>
        <p:txBody>
          <a:bodyPr/>
          <a:lstStyle>
            <a:lvl1pPr>
              <a:defRPr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2" descr="C:\Users\Juan P FdC\Desktop\DOVS 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6257" y="6253205"/>
            <a:ext cx="1013680" cy="588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3728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DA4EB-0B06-4F24-98BB-CEE041FC849F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83579-E7DE-4469-A140-89CEE8B03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033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DA4EB-0B06-4F24-98BB-CEE041FC849F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83579-E7DE-4469-A140-89CEE8B03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258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DA4EB-0B06-4F24-98BB-CEE041FC849F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83579-E7DE-4469-A140-89CEE8B03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511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DA4EB-0B06-4F24-98BB-CEE041FC849F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83579-E7DE-4469-A140-89CEE8B03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319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DA4EB-0B06-4F24-98BB-CEE041FC849F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83579-E7DE-4469-A140-89CEE8B03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094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DA4EB-0B06-4F24-98BB-CEE041FC849F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83579-E7DE-4469-A140-89CEE8B03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209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DA4EB-0B06-4F24-98BB-CEE041FC849F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83579-E7DE-4469-A140-89CEE8B03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376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3DA4EB-0B06-4F24-98BB-CEE041FC849F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783579-E7DE-4469-A140-89CEE8B03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195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Patrick Burchell, PGY-3</a:t>
            </a:r>
          </a:p>
          <a:p>
            <a:r>
              <a:rPr lang="en-US" dirty="0"/>
              <a:t>January 11, 2019</a:t>
            </a: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Grand Rounds</a:t>
            </a:r>
            <a:br>
              <a:rPr lang="en-US" dirty="0"/>
            </a:br>
            <a:r>
              <a:rPr lang="en-US" dirty="0"/>
              <a:t>The Great Imitator </a:t>
            </a:r>
          </a:p>
        </p:txBody>
      </p:sp>
    </p:spTree>
    <p:extLst>
      <p:ext uri="{BB962C8B-B14F-4D97-AF65-F5344CB8AC3E}">
        <p14:creationId xmlns:p14="http://schemas.microsoft.com/office/powerpoint/2010/main" val="12215821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95BD9A0-9503-1B43-B5A9-24E60D07B5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05"/>
          <a:stretch/>
        </p:blipFill>
        <p:spPr>
          <a:xfrm>
            <a:off x="1676399" y="838200"/>
            <a:ext cx="5868817" cy="295813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1719717-E46F-E749-A38B-77D13B193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FA/ICG OS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BC9E78-EBFE-3441-8848-80E16401F281}"/>
              </a:ext>
            </a:extLst>
          </p:cNvPr>
          <p:cNvSpPr txBox="1"/>
          <p:nvPr/>
        </p:nvSpPr>
        <p:spPr>
          <a:xfrm>
            <a:off x="672932" y="2132599"/>
            <a:ext cx="1105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56.52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B5A0AF9-AE98-D143-8B16-9D52FFD28DE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59"/>
          <a:stretch/>
        </p:blipFill>
        <p:spPr>
          <a:xfrm>
            <a:off x="1664651" y="3871290"/>
            <a:ext cx="5880565" cy="293568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079C98D-CA73-D141-9AE2-EB9B4BB93945}"/>
              </a:ext>
            </a:extLst>
          </p:cNvPr>
          <p:cNvSpPr txBox="1"/>
          <p:nvPr/>
        </p:nvSpPr>
        <p:spPr>
          <a:xfrm>
            <a:off x="676890" y="5165689"/>
            <a:ext cx="1283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1.19.12 </a:t>
            </a:r>
          </a:p>
        </p:txBody>
      </p:sp>
    </p:spTree>
    <p:extLst>
      <p:ext uri="{BB962C8B-B14F-4D97-AF65-F5344CB8AC3E}">
        <p14:creationId xmlns:p14="http://schemas.microsoft.com/office/powerpoint/2010/main" val="25775107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2B4F84F-EC42-CE4B-8404-CC0E258C30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00"/>
          <a:stretch/>
        </p:blipFill>
        <p:spPr>
          <a:xfrm>
            <a:off x="1588326" y="856118"/>
            <a:ext cx="5965901" cy="300050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749A7BA-5D9F-2C47-BCD2-418BACE03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FA/ICG OS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7CF166-A9D3-F64E-B6EA-119326FE518E}"/>
              </a:ext>
            </a:extLst>
          </p:cNvPr>
          <p:cNvSpPr txBox="1"/>
          <p:nvPr/>
        </p:nvSpPr>
        <p:spPr>
          <a:xfrm>
            <a:off x="304800" y="2254201"/>
            <a:ext cx="1283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2.04.95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7291498-4208-054B-8F91-A8B9F41EDFD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59"/>
          <a:stretch/>
        </p:blipFill>
        <p:spPr>
          <a:xfrm>
            <a:off x="1588326" y="3884659"/>
            <a:ext cx="5965900" cy="297828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94FBCE5-5D16-3940-BFD9-DA2C1EEE9B5E}"/>
              </a:ext>
            </a:extLst>
          </p:cNvPr>
          <p:cNvSpPr txBox="1"/>
          <p:nvPr/>
        </p:nvSpPr>
        <p:spPr>
          <a:xfrm>
            <a:off x="304800" y="5189137"/>
            <a:ext cx="1283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5.27.54 </a:t>
            </a:r>
          </a:p>
        </p:txBody>
      </p:sp>
    </p:spTree>
    <p:extLst>
      <p:ext uri="{BB962C8B-B14F-4D97-AF65-F5344CB8AC3E}">
        <p14:creationId xmlns:p14="http://schemas.microsoft.com/office/powerpoint/2010/main" val="37430795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26 </a:t>
            </a:r>
            <a:r>
              <a:rPr lang="en-US" dirty="0" err="1"/>
              <a:t>yo</a:t>
            </a:r>
            <a:r>
              <a:rPr lang="en-US" dirty="0"/>
              <a:t> AAM with a multifocal choroiditis OS</a:t>
            </a:r>
          </a:p>
          <a:p>
            <a:r>
              <a:rPr lang="en-US" dirty="0"/>
              <a:t>Differential Diagnosis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Syphilis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Sarcoidosis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Tuberculosis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White dot syndrome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Idiopathic</a:t>
            </a:r>
          </a:p>
          <a:p>
            <a:r>
              <a:rPr lang="en-US" dirty="0">
                <a:solidFill>
                  <a:schemeClr val="tx1"/>
                </a:solidFill>
              </a:rPr>
              <a:t>CBC, CXR, ACE, RPR, TP-PA, </a:t>
            </a:r>
            <a:r>
              <a:rPr lang="en-US" dirty="0" err="1">
                <a:solidFill>
                  <a:schemeClr val="tx1"/>
                </a:solidFill>
              </a:rPr>
              <a:t>Quantiferon</a:t>
            </a:r>
            <a:r>
              <a:rPr lang="en-US" dirty="0"/>
              <a:t>, HIV, HSV, CMV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Assessment</a:t>
            </a:r>
          </a:p>
        </p:txBody>
      </p:sp>
    </p:spTree>
    <p:extLst>
      <p:ext uri="{BB962C8B-B14F-4D97-AF65-F5344CB8AC3E}">
        <p14:creationId xmlns:p14="http://schemas.microsoft.com/office/powerpoint/2010/main" val="4031320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Pt was lost to follow up for 2 months but returned after an acute decrease in vision OD</a:t>
            </a:r>
          </a:p>
          <a:p>
            <a:r>
              <a:rPr lang="en-US" dirty="0"/>
              <a:t>Stated that vision had improved OS</a:t>
            </a:r>
          </a:p>
          <a:p>
            <a:r>
              <a:rPr lang="en-US" dirty="0"/>
              <a:t>Did not obtain lab work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</a:t>
            </a:r>
          </a:p>
        </p:txBody>
      </p:sp>
    </p:spTree>
    <p:extLst>
      <p:ext uri="{BB962C8B-B14F-4D97-AF65-F5344CB8AC3E}">
        <p14:creationId xmlns:p14="http://schemas.microsoft.com/office/powerpoint/2010/main" val="37046281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6328128"/>
              </p:ext>
            </p:extLst>
          </p:nvPr>
        </p:nvGraphicFramePr>
        <p:xfrm>
          <a:off x="457200" y="1066800"/>
          <a:ext cx="7924800" cy="251460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356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 </a:t>
                      </a:r>
                      <a:r>
                        <a:rPr lang="en-US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20/100</a:t>
                      </a: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; PHNI</a:t>
                      </a: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20/40-2; PH 20/25-2</a:t>
                      </a:r>
                    </a:p>
                  </a:txBody>
                  <a:tcPr marL="36576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Pupils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4→3mm</a:t>
                      </a: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4→3mm</a:t>
                      </a:r>
                    </a:p>
                  </a:txBody>
                  <a:tcPr marL="36576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IOP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mmHg</a:t>
                      </a: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mmHg</a:t>
                      </a:r>
                    </a:p>
                  </a:txBody>
                  <a:tcPr marL="36576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1+ cell</a:t>
                      </a: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quiet</a:t>
                      </a:r>
                    </a:p>
                  </a:txBody>
                  <a:tcPr marL="36576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</a:t>
            </a:r>
          </a:p>
        </p:txBody>
      </p:sp>
    </p:spTree>
    <p:extLst>
      <p:ext uri="{BB962C8B-B14F-4D97-AF65-F5344CB8AC3E}">
        <p14:creationId xmlns:p14="http://schemas.microsoft.com/office/powerpoint/2010/main" val="11988067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Posterior Segment Exam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9917759"/>
              </p:ext>
            </p:extLst>
          </p:nvPr>
        </p:nvGraphicFramePr>
        <p:xfrm>
          <a:off x="457200" y="1066800"/>
          <a:ext cx="8305800" cy="3896696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5671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286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9598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Fundus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2458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Optic Nerve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Elevation nasally, hyperemic</a:t>
                      </a: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pPr algn="l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marR="0"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Elevation nasally,</a:t>
                      </a:r>
                    </a:p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hyperemic</a:t>
                      </a:r>
                    </a:p>
                  </a:txBody>
                  <a:tcPr marL="36576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0381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Vitreous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Pigment cells in anterior vitreous</a:t>
                      </a: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marR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Pigment cells in anterior vitreous</a:t>
                      </a:r>
                    </a:p>
                  </a:txBody>
                  <a:tcPr marL="36576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038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Macula</a:t>
                      </a:r>
                    </a:p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dot </a:t>
                      </a:r>
                      <a:r>
                        <a:rPr lang="en-US" dirty="0" err="1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heme</a:t>
                      </a:r>
                      <a:r>
                        <a:rPr lang="en-US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surrounding fovea, blunted foveal reflex</a:t>
                      </a: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Intraretinal</a:t>
                      </a: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creamy dots, blunted foveal reflex</a:t>
                      </a:r>
                    </a:p>
                  </a:txBody>
                  <a:tcPr marL="36576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038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Vessels</a:t>
                      </a:r>
                    </a:p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Normal caliber</a:t>
                      </a: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marR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Normal caliber</a:t>
                      </a:r>
                    </a:p>
                  </a:txBody>
                  <a:tcPr marL="36576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038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Periphery</a:t>
                      </a:r>
                    </a:p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White without pressure nasal to disc</a:t>
                      </a: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marR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Few white dots along arcade</a:t>
                      </a:r>
                    </a:p>
                  </a:txBody>
                  <a:tcPr marL="365760" anchor="ctr"/>
                </a:tc>
                <a:extLst>
                  <a:ext uri="{0D108BD9-81ED-4DB2-BD59-A6C34878D82A}">
                    <a16:rowId xmlns:a16="http://schemas.microsoft.com/office/drawing/2014/main" val="20423818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78696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F21A420-5AFE-1142-B211-C9DF954F1D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44" y="3711893"/>
            <a:ext cx="6019800" cy="2959288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38C86A3-F907-1F48-B0DE-0115FAD01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SD- OCT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B9B9A6D4-2E9E-5D45-8ECA-3826A92933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44" y="762000"/>
            <a:ext cx="8229600" cy="294989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B7F1540-9D18-FB4F-A664-ABDF45E2977D}"/>
              </a:ext>
            </a:extLst>
          </p:cNvPr>
          <p:cNvSpPr txBox="1"/>
          <p:nvPr/>
        </p:nvSpPr>
        <p:spPr>
          <a:xfrm>
            <a:off x="477774" y="844914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OD 10/18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7259BE-8670-8E48-82CE-FF041492D7F5}"/>
              </a:ext>
            </a:extLst>
          </p:cNvPr>
          <p:cNvSpPr txBox="1"/>
          <p:nvPr/>
        </p:nvSpPr>
        <p:spPr>
          <a:xfrm>
            <a:off x="479023" y="3711893"/>
            <a:ext cx="94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OD12/5</a:t>
            </a:r>
          </a:p>
        </p:txBody>
      </p:sp>
    </p:spTree>
    <p:extLst>
      <p:ext uri="{BB962C8B-B14F-4D97-AF65-F5344CB8AC3E}">
        <p14:creationId xmlns:p14="http://schemas.microsoft.com/office/powerpoint/2010/main" val="32830525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83DC13C-B486-CE46-946D-3E32166212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08146"/>
            <a:ext cx="5943600" cy="292762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A37D79B2-B200-E142-91BE-39A557B96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SD-OCT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643F7A-D945-9F4B-8BB0-93D8EADC3B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14400"/>
            <a:ext cx="8077143" cy="289249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565D38B-FA97-6644-A321-6D954AF2D94D}"/>
              </a:ext>
            </a:extLst>
          </p:cNvPr>
          <p:cNvSpPr txBox="1"/>
          <p:nvPr/>
        </p:nvSpPr>
        <p:spPr>
          <a:xfrm>
            <a:off x="457200" y="100201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OS 10/18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D681A58-03D8-364D-A4DE-7E8B25FE82A5}"/>
              </a:ext>
            </a:extLst>
          </p:cNvPr>
          <p:cNvSpPr txBox="1"/>
          <p:nvPr/>
        </p:nvSpPr>
        <p:spPr>
          <a:xfrm>
            <a:off x="420974" y="3806897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OS 12/5</a:t>
            </a:r>
          </a:p>
        </p:txBody>
      </p:sp>
    </p:spTree>
    <p:extLst>
      <p:ext uri="{BB962C8B-B14F-4D97-AF65-F5344CB8AC3E}">
        <p14:creationId xmlns:p14="http://schemas.microsoft.com/office/powerpoint/2010/main" val="40783302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9D083BF-AFE5-6141-9282-905D772419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972" y="3785885"/>
            <a:ext cx="2985052" cy="2998174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8E638165-53D8-9743-9471-FA3DFBA6F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FAF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A72050B-0B21-5341-B734-4DE4F816B6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129" y="3798004"/>
            <a:ext cx="2986055" cy="298605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66C7095-EFDF-044C-B519-EB7A506D7A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805402"/>
            <a:ext cx="2942984" cy="294943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FF51D7A-E77E-E54E-A1F0-3A7E71A8F33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96"/>
          <a:stretch/>
        </p:blipFill>
        <p:spPr>
          <a:xfrm>
            <a:off x="1429972" y="789318"/>
            <a:ext cx="2971800" cy="295336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7BA1841-03A8-084B-9764-BC7B43C0334D}"/>
              </a:ext>
            </a:extLst>
          </p:cNvPr>
          <p:cNvSpPr txBox="1"/>
          <p:nvPr/>
        </p:nvSpPr>
        <p:spPr>
          <a:xfrm>
            <a:off x="424070" y="2095455"/>
            <a:ext cx="1201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10/18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69C6073-915C-304E-B3B1-624335773972}"/>
              </a:ext>
            </a:extLst>
          </p:cNvPr>
          <p:cNvSpPr txBox="1"/>
          <p:nvPr/>
        </p:nvSpPr>
        <p:spPr>
          <a:xfrm>
            <a:off x="424070" y="5100306"/>
            <a:ext cx="1201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12/05</a:t>
            </a:r>
          </a:p>
        </p:txBody>
      </p:sp>
    </p:spTree>
    <p:extLst>
      <p:ext uri="{BB962C8B-B14F-4D97-AF65-F5344CB8AC3E}">
        <p14:creationId xmlns:p14="http://schemas.microsoft.com/office/powerpoint/2010/main" val="13560506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D230EA9-DE20-FA4D-A196-4949BA3D30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Pt left clinic prior to full workup </a:t>
            </a:r>
          </a:p>
          <a:p>
            <a:r>
              <a:rPr lang="en-US" dirty="0"/>
              <a:t>Later called with progression of vision loss and obtained lab studies</a:t>
            </a:r>
          </a:p>
          <a:p>
            <a:r>
              <a:rPr lang="en-US" dirty="0"/>
              <a:t>Outpatient Lab Results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RPR+, titer 1:512, TP-PA+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HIV+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CMV IgG+, IgM-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EBV IgG+, IgM-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HSV IgG+, IgM-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Normal CXR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83666B7-D536-DD44-9BDC-90805FDA5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</a:t>
            </a:r>
          </a:p>
        </p:txBody>
      </p:sp>
    </p:spTree>
    <p:extLst>
      <p:ext uri="{BB962C8B-B14F-4D97-AF65-F5344CB8AC3E}">
        <p14:creationId xmlns:p14="http://schemas.microsoft.com/office/powerpoint/2010/main" val="20517506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CC</a:t>
            </a:r>
          </a:p>
          <a:p>
            <a:pPr marL="457200" lvl="1" indent="0">
              <a:buNone/>
            </a:pPr>
            <a:r>
              <a:rPr lang="en-US" dirty="0"/>
              <a:t>Sudden decreased vision in left eye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/>
              <a:t>HPI</a:t>
            </a:r>
          </a:p>
          <a:p>
            <a:pPr marL="457200" lvl="1" indent="0">
              <a:buNone/>
            </a:pPr>
            <a:r>
              <a:rPr lang="en-US" dirty="0"/>
              <a:t>26 </a:t>
            </a:r>
            <a:r>
              <a:rPr lang="en-US" dirty="0" err="1"/>
              <a:t>yo</a:t>
            </a:r>
            <a:r>
              <a:rPr lang="en-US" dirty="0"/>
              <a:t> AAM presents with a 1 week history of sudden decreased vision in his left eye. Noticed upon awakening. Non-progressive. Associated “flickering” in periphery. No recent illness.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Patient Presentation</a:t>
            </a:r>
          </a:p>
        </p:txBody>
      </p:sp>
    </p:spTree>
    <p:extLst>
      <p:ext uri="{BB962C8B-B14F-4D97-AF65-F5344CB8AC3E}">
        <p14:creationId xmlns:p14="http://schemas.microsoft.com/office/powerpoint/2010/main" val="39029748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56C13FB-69A3-0A49-9BDC-4BDCE20178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Pt was instructed to go to the ED, where he was admitted for treatment</a:t>
            </a:r>
          </a:p>
          <a:p>
            <a:r>
              <a:rPr lang="en-US" dirty="0"/>
              <a:t>Started on IV Penicillin G 24 million units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Neurosyphilis dosing</a:t>
            </a:r>
          </a:p>
          <a:p>
            <a:r>
              <a:rPr lang="en-US" dirty="0"/>
              <a:t>Lumbar Puncture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VDRL-, no </a:t>
            </a:r>
            <a:r>
              <a:rPr lang="en-US" dirty="0" err="1">
                <a:solidFill>
                  <a:schemeClr val="tx1"/>
                </a:solidFill>
              </a:rPr>
              <a:t>pleocytosis</a:t>
            </a:r>
            <a:r>
              <a:rPr lang="en-US" dirty="0">
                <a:solidFill>
                  <a:schemeClr val="tx1"/>
                </a:solidFill>
              </a:rPr>
              <a:t>, normal protein &amp; glucose, Cryptococcus –</a:t>
            </a:r>
          </a:p>
          <a:p>
            <a:r>
              <a:rPr lang="en-US" dirty="0">
                <a:solidFill>
                  <a:schemeClr val="tx1"/>
                </a:solidFill>
              </a:rPr>
              <a:t>Discharged </a:t>
            </a:r>
            <a:r>
              <a:rPr lang="en-US" dirty="0"/>
              <a:t>on IV Penicillin G X 2 weeks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DDD40FE-6CC3-AD43-8994-E2D9FDDFA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Hospital Course</a:t>
            </a:r>
          </a:p>
        </p:txBody>
      </p:sp>
    </p:spTree>
    <p:extLst>
      <p:ext uri="{BB962C8B-B14F-4D97-AF65-F5344CB8AC3E}">
        <p14:creationId xmlns:p14="http://schemas.microsoft.com/office/powerpoint/2010/main" val="41011411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50590"/>
            <a:ext cx="8229600" cy="5410200"/>
          </a:xfrm>
        </p:spPr>
        <p:txBody>
          <a:bodyPr/>
          <a:lstStyle/>
          <a:p>
            <a:r>
              <a:rPr lang="en-US" dirty="0"/>
              <a:t>Multisystem, chronic bacterial infection caused by spirochete </a:t>
            </a:r>
            <a:r>
              <a:rPr lang="en-US" i="1" dirty="0"/>
              <a:t>Treponema pallidum</a:t>
            </a:r>
          </a:p>
          <a:p>
            <a:r>
              <a:rPr lang="en-US" dirty="0"/>
              <a:t>Transmission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Transplacental (After 10</a:t>
            </a:r>
            <a:r>
              <a:rPr lang="en-US" baseline="30000" dirty="0">
                <a:solidFill>
                  <a:schemeClr val="tx1"/>
                </a:solidFill>
              </a:rPr>
              <a:t>th</a:t>
            </a:r>
            <a:r>
              <a:rPr lang="en-US" dirty="0">
                <a:solidFill>
                  <a:schemeClr val="tx1"/>
                </a:solidFill>
              </a:rPr>
              <a:t> week)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Sexual (Most common)</a:t>
            </a:r>
          </a:p>
          <a:p>
            <a:r>
              <a:rPr lang="en-US" dirty="0"/>
              <a:t>Incidence 9.7/100.000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Men who have sex with men (MSM)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African Americans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Syphilis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367BFC-4CA6-A64F-BF22-7320C63EEB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2362200"/>
            <a:ext cx="2022337" cy="1905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8E8D151-CE0F-6249-A2FD-32F7F63AFD07}"/>
              </a:ext>
            </a:extLst>
          </p:cNvPr>
          <p:cNvSpPr/>
          <p:nvPr/>
        </p:nvSpPr>
        <p:spPr>
          <a:xfrm>
            <a:off x="6958996" y="3877029"/>
            <a:ext cx="16679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https://</a:t>
            </a:r>
            <a:r>
              <a:rPr lang="en-US" sz="1000" dirty="0" err="1"/>
              <a:t>labtestsonline.org</a:t>
            </a:r>
            <a:r>
              <a:rPr lang="en-US" sz="1000" dirty="0"/>
              <a:t>/tests/syphilis-tests</a:t>
            </a:r>
          </a:p>
        </p:txBody>
      </p:sp>
    </p:spTree>
    <p:extLst>
      <p:ext uri="{BB962C8B-B14F-4D97-AF65-F5344CB8AC3E}">
        <p14:creationId xmlns:p14="http://schemas.microsoft.com/office/powerpoint/2010/main" val="19219423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A72DEBD-7B93-CA48-AE12-9A18375F8A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4864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Hepatosplenomegaly</a:t>
            </a:r>
            <a:r>
              <a:rPr lang="en-US" dirty="0"/>
              <a:t>, desquamating rash, bone abnormalities,</a:t>
            </a:r>
            <a:r>
              <a:rPr lang="en-US" dirty="0">
                <a:solidFill>
                  <a:schemeClr val="tx1"/>
                </a:solidFill>
              </a:rPr>
              <a:t> Hutchinson teeth, Mulberry molars, deafness (CN VIII), cardiac abnormalities, ocular signs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C4D16DD-CF84-E74B-BAAB-E2AA5AA88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Congenital Syphilis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8EA93A-A010-8A42-9F08-5BB979352B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3933135"/>
            <a:ext cx="2690758" cy="1752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7F18AE7-A766-5840-8E11-4CC8324D93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939761"/>
            <a:ext cx="2867385" cy="19431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A705E6F-7846-CA4F-8F81-6E60918DD6D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3558485"/>
            <a:ext cx="1961351" cy="269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7843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8869EF3-2F7F-FD41-A42F-26FE3D9755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Ocular Findings </a:t>
            </a:r>
          </a:p>
          <a:p>
            <a:pPr lvl="1"/>
            <a:r>
              <a:rPr lang="en-US" dirty="0" err="1">
                <a:solidFill>
                  <a:schemeClr val="tx1"/>
                </a:solidFill>
              </a:rPr>
              <a:t>Panuveitis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Salt &amp; Pepper fundus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Multifocal </a:t>
            </a:r>
            <a:r>
              <a:rPr lang="en-US" dirty="0" err="1">
                <a:solidFill>
                  <a:schemeClr val="tx1"/>
                </a:solidFill>
              </a:rPr>
              <a:t>chorio</a:t>
            </a:r>
            <a:r>
              <a:rPr lang="en-US" dirty="0">
                <a:solidFill>
                  <a:schemeClr val="tx1"/>
                </a:solidFill>
              </a:rPr>
              <a:t>-retinitis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Retinal Vasculitis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Optic Neuritis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Argyll-Robertson pupil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Interstitial Keratitis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Hutchinson Triad</a:t>
            </a:r>
          </a:p>
          <a:p>
            <a:pPr lvl="1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DDF4DD7-1F33-BF48-9D62-13D9F51DE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Congenital Syphilis</a:t>
            </a:r>
          </a:p>
        </p:txBody>
      </p:sp>
      <p:pic>
        <p:nvPicPr>
          <p:cNvPr id="4" name="Content Placeholder 8">
            <a:extLst>
              <a:ext uri="{FF2B5EF4-FFF2-40B4-BE49-F238E27FC236}">
                <a16:creationId xmlns:a16="http://schemas.microsoft.com/office/drawing/2014/main" id="{F0F84C0C-49E0-2740-A236-F8666C4463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752600"/>
            <a:ext cx="3834126" cy="305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1496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16565A2-35E9-7B41-969E-B248AA1DB3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66800"/>
            <a:ext cx="4800600" cy="5059363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Primary – painless chancre</a:t>
            </a:r>
          </a:p>
          <a:p>
            <a:r>
              <a:rPr lang="en-US" dirty="0">
                <a:solidFill>
                  <a:schemeClr val="tx1"/>
                </a:solidFill>
              </a:rPr>
              <a:t>Secondary – lymphadenopathy, rash on palms/soles</a:t>
            </a:r>
          </a:p>
          <a:p>
            <a:r>
              <a:rPr lang="en-US" dirty="0">
                <a:solidFill>
                  <a:schemeClr val="tx1"/>
                </a:solidFill>
              </a:rPr>
              <a:t>Tertiary – </a:t>
            </a:r>
            <a:r>
              <a:rPr lang="en-US" dirty="0" err="1">
                <a:solidFill>
                  <a:schemeClr val="tx1"/>
                </a:solidFill>
              </a:rPr>
              <a:t>gummas</a:t>
            </a:r>
            <a:r>
              <a:rPr lang="en-US" dirty="0">
                <a:solidFill>
                  <a:schemeClr val="tx1"/>
                </a:solidFill>
              </a:rPr>
              <a:t>, neurological/cardiac involvement</a:t>
            </a:r>
          </a:p>
          <a:p>
            <a:r>
              <a:rPr lang="en-US" dirty="0">
                <a:solidFill>
                  <a:schemeClr val="tx1"/>
                </a:solidFill>
              </a:rPr>
              <a:t>Ocular involvement at any stage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BD70883-9EA4-5C4B-A5A0-554DBC630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Acquired Syphilis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3335A6-6DBB-3640-9A6B-5E54C99A1D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1524260"/>
            <a:ext cx="2750486" cy="17259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6577132-3E54-4C4E-AF66-A89B15CDDC5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8" t="6323" r="7462" b="9466"/>
          <a:stretch/>
        </p:blipFill>
        <p:spPr>
          <a:xfrm>
            <a:off x="5791200" y="3733799"/>
            <a:ext cx="2727295" cy="198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6300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E851E63-0CA5-C44E-9E4B-458C4CACC9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66800"/>
            <a:ext cx="5867400" cy="5638800"/>
          </a:xfrm>
        </p:spPr>
        <p:txBody>
          <a:bodyPr>
            <a:normAutofit/>
          </a:bodyPr>
          <a:lstStyle/>
          <a:p>
            <a:r>
              <a:rPr lang="en-US" dirty="0"/>
              <a:t>Ocular involvement 5 - 8% of cases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Usually secondary &amp; tertiary stages</a:t>
            </a:r>
          </a:p>
          <a:p>
            <a:r>
              <a:rPr lang="en-US" dirty="0"/>
              <a:t>Great Masquerader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Can involve all structures including pupillomotor pathways and optic nerve</a:t>
            </a:r>
          </a:p>
          <a:p>
            <a:r>
              <a:rPr lang="en-US" dirty="0"/>
              <a:t>Posterior uveitis most common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Multifocal chorioretinitis 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pPr lvl="1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4D53D49-621C-3140-9317-7E4D17298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Acquired Syphilis</a:t>
            </a:r>
          </a:p>
        </p:txBody>
      </p:sp>
      <p:pic>
        <p:nvPicPr>
          <p:cNvPr id="4" name="Picture 2" descr="Image result for iris roseola">
            <a:extLst>
              <a:ext uri="{FF2B5EF4-FFF2-40B4-BE49-F238E27FC236}">
                <a16:creationId xmlns:a16="http://schemas.microsoft.com/office/drawing/2014/main" id="{C11FD7DA-4413-8B4E-A5C0-7ED25E4FC3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797"/>
          <a:stretch/>
        </p:blipFill>
        <p:spPr bwMode="auto">
          <a:xfrm>
            <a:off x="6629400" y="914400"/>
            <a:ext cx="2280492" cy="23496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32E6CC8-074E-D448-B5D5-CD38DF153B3E}"/>
              </a:ext>
            </a:extLst>
          </p:cNvPr>
          <p:cNvSpPr txBox="1"/>
          <p:nvPr/>
        </p:nvSpPr>
        <p:spPr>
          <a:xfrm>
            <a:off x="7121946" y="3258058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Iris Roseola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12CD5E2-AF27-724D-AE17-2BB6E27BE6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7132" y="3733800"/>
            <a:ext cx="2345028" cy="21717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48F916A-F9E1-9543-9BE5-0FF7431E0BED}"/>
              </a:ext>
            </a:extLst>
          </p:cNvPr>
          <p:cNvSpPr txBox="1"/>
          <p:nvPr/>
        </p:nvSpPr>
        <p:spPr>
          <a:xfrm>
            <a:off x="6609522" y="5951207"/>
            <a:ext cx="23566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Posterior Placoid Chorioretinitis</a:t>
            </a:r>
          </a:p>
        </p:txBody>
      </p:sp>
    </p:spTree>
    <p:extLst>
      <p:ext uri="{BB962C8B-B14F-4D97-AF65-F5344CB8AC3E}">
        <p14:creationId xmlns:p14="http://schemas.microsoft.com/office/powerpoint/2010/main" val="386683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72DB2B8-8403-474E-A577-A631A57DA9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Serologic testing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Non-treponemal (RPR, VDRL) + Treponemal (TP-PA)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Include HIV </a:t>
            </a:r>
          </a:p>
          <a:p>
            <a:r>
              <a:rPr lang="en-US" dirty="0"/>
              <a:t>Lumbar puncture</a:t>
            </a:r>
          </a:p>
          <a:p>
            <a:r>
              <a:rPr lang="en-US" dirty="0">
                <a:solidFill>
                  <a:schemeClr val="tx1"/>
                </a:solidFill>
              </a:rPr>
              <a:t>Ocular syphilis = Neurosyphilis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IV Penicillin G 18-24 million units per day for 10-14 days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IM Procaine penicillin 2.4 million units daily + probenecid 500 mg QID for 10-14 days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6AC8E6C-B0C5-AB4E-934B-B63866E4C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Workup and treatment</a:t>
            </a:r>
          </a:p>
        </p:txBody>
      </p:sp>
    </p:spTree>
    <p:extLst>
      <p:ext uri="{BB962C8B-B14F-4D97-AF65-F5344CB8AC3E}">
        <p14:creationId xmlns:p14="http://schemas.microsoft.com/office/powerpoint/2010/main" val="38632262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4C4E1E9-DD69-1F4B-982D-B14D0EE319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0"/>
            <a:ext cx="8229600" cy="1979874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F18794A-C532-B749-93BD-C4142C885B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011" y="1905000"/>
            <a:ext cx="5522378" cy="4749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2923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Syphilis should always be on your differential</a:t>
            </a:r>
          </a:p>
          <a:p>
            <a:r>
              <a:rPr lang="en-US" dirty="0"/>
              <a:t>With prompt diagnosis it is curable with penicillin!</a:t>
            </a:r>
          </a:p>
          <a:p>
            <a:r>
              <a:rPr lang="en-US" dirty="0"/>
              <a:t>Ocular syphilis = neurosyphilis </a:t>
            </a:r>
          </a:p>
          <a:p>
            <a:r>
              <a:rPr lang="en-US" dirty="0"/>
              <a:t>Commonly coinfected with HIV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5F173B-4217-9F46-8924-0FB8668F7F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0" t="14554" r="6849" b="18493"/>
          <a:stretch/>
        </p:blipFill>
        <p:spPr>
          <a:xfrm>
            <a:off x="1676400" y="4495800"/>
            <a:ext cx="5751443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6389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BB96B94-D79C-2B44-A8E6-BF4D0B83FF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Dr. Wang</a:t>
            </a:r>
          </a:p>
          <a:p>
            <a:r>
              <a:rPr lang="en-US" dirty="0"/>
              <a:t>Dr. </a:t>
            </a:r>
            <a:r>
              <a:rPr lang="en-US" dirty="0" err="1"/>
              <a:t>Fleissig</a:t>
            </a:r>
            <a:endParaRPr lang="en-US" dirty="0"/>
          </a:p>
          <a:p>
            <a:r>
              <a:rPr lang="en-US" dirty="0"/>
              <a:t>Dr. </a:t>
            </a:r>
            <a:r>
              <a:rPr lang="en-US" dirty="0" err="1"/>
              <a:t>Piri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23FA64E-96B5-7941-B406-F525F0082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6275428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Past Ocular </a:t>
            </a:r>
            <a:r>
              <a:rPr lang="en-US" dirty="0" err="1"/>
              <a:t>Hx</a:t>
            </a:r>
            <a:r>
              <a:rPr lang="en-US" dirty="0"/>
              <a:t>: Denied</a:t>
            </a:r>
          </a:p>
          <a:p>
            <a:pPr marL="0" indent="0">
              <a:buNone/>
            </a:pPr>
            <a:r>
              <a:rPr lang="en-US" dirty="0"/>
              <a:t>Past Medical </a:t>
            </a:r>
            <a:r>
              <a:rPr lang="en-US" dirty="0" err="1"/>
              <a:t>Hx</a:t>
            </a:r>
            <a:r>
              <a:rPr lang="en-US" dirty="0"/>
              <a:t>: Denied</a:t>
            </a:r>
          </a:p>
          <a:p>
            <a:pPr marL="0" indent="0">
              <a:buNone/>
            </a:pPr>
            <a:r>
              <a:rPr lang="en-US" dirty="0"/>
              <a:t>Fam </a:t>
            </a:r>
            <a:r>
              <a:rPr lang="en-US" dirty="0" err="1"/>
              <a:t>Hx</a:t>
            </a:r>
            <a:r>
              <a:rPr lang="en-US" dirty="0"/>
              <a:t>: Denied</a:t>
            </a:r>
          </a:p>
          <a:p>
            <a:pPr marL="0" indent="0">
              <a:buNone/>
            </a:pPr>
            <a:r>
              <a:rPr lang="en-US" dirty="0"/>
              <a:t>Meds: None</a:t>
            </a:r>
          </a:p>
          <a:p>
            <a:pPr marL="0" indent="0">
              <a:buNone/>
            </a:pPr>
            <a:r>
              <a:rPr lang="en-US" dirty="0"/>
              <a:t>Allergies: NKDA</a:t>
            </a:r>
          </a:p>
          <a:p>
            <a:pPr marL="0" indent="0">
              <a:buNone/>
            </a:pPr>
            <a:r>
              <a:rPr lang="en-US" dirty="0"/>
              <a:t>Social </a:t>
            </a:r>
            <a:r>
              <a:rPr lang="en-US" dirty="0" err="1"/>
              <a:t>Hx</a:t>
            </a:r>
            <a:r>
              <a:rPr lang="en-US" dirty="0"/>
              <a:t>: Everyday smoker, denied </a:t>
            </a:r>
            <a:r>
              <a:rPr lang="en-US" dirty="0" err="1"/>
              <a:t>illicits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</a:p>
          <a:p>
            <a:pPr marL="0" indent="0">
              <a:buNone/>
            </a:pPr>
            <a:r>
              <a:rPr lang="en-US" dirty="0"/>
              <a:t>ROS: </a:t>
            </a:r>
            <a:r>
              <a:rPr lang="en-US" dirty="0">
                <a:solidFill>
                  <a:srgbClr val="FF0000"/>
                </a:solidFill>
              </a:rPr>
              <a:t>+Headache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(</a:t>
            </a:r>
            <a:r>
              <a:rPr lang="en-US" dirty="0" err="1"/>
              <a:t>Hx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428634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1700" dirty="0"/>
              <a:t>BCSC Section 9, Intraocular Inflammation and Uveitis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700" dirty="0"/>
              <a:t>Wells J, Wood C, </a:t>
            </a:r>
            <a:r>
              <a:rPr lang="en-US" sz="1700" dirty="0" err="1"/>
              <a:t>Sukthankar</a:t>
            </a:r>
            <a:r>
              <a:rPr lang="en-US" sz="1700" dirty="0"/>
              <a:t> A, Jones NP. Ocular syphilis: the re-establishment of an old disease. </a:t>
            </a:r>
            <a:r>
              <a:rPr lang="en-US" sz="1700" i="1" dirty="0"/>
              <a:t>Eye</a:t>
            </a:r>
            <a:r>
              <a:rPr lang="en-US" sz="1700" dirty="0"/>
              <a:t> (2018) 32: 99-103.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700" dirty="0" err="1"/>
              <a:t>Lapere</a:t>
            </a:r>
            <a:r>
              <a:rPr lang="en-US" sz="1700" dirty="0"/>
              <a:t> S, </a:t>
            </a:r>
            <a:r>
              <a:rPr lang="en-US" sz="1700" dirty="0" err="1"/>
              <a:t>Mustak</a:t>
            </a:r>
            <a:r>
              <a:rPr lang="en-US" sz="1700" dirty="0"/>
              <a:t> H, Steffen J. Clinical Manifestations and Cerebrospinal Fluid Status in Ocular Syphilis. </a:t>
            </a:r>
            <a:r>
              <a:rPr lang="en-US" sz="1700" i="1" dirty="0"/>
              <a:t>Ocular Immunology and Inflammation </a:t>
            </a:r>
            <a:r>
              <a:rPr lang="en-US" sz="1700" dirty="0"/>
              <a:t>(2018) 00: 1-5.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700" dirty="0" err="1"/>
              <a:t>Pichi</a:t>
            </a:r>
            <a:r>
              <a:rPr lang="en-US" sz="1700" dirty="0"/>
              <a:t> F, </a:t>
            </a:r>
            <a:r>
              <a:rPr lang="en-US" sz="1700" dirty="0" err="1"/>
              <a:t>Ciardella</a:t>
            </a:r>
            <a:r>
              <a:rPr lang="en-US" sz="1700" dirty="0"/>
              <a:t> AP, Cunningham ET, et al. Spectral domain optical coherence tomography findings in patients with acute syphilitic posterior placoid chorioretinopathy. </a:t>
            </a:r>
            <a:r>
              <a:rPr lang="en-US" sz="1700" i="1" dirty="0"/>
              <a:t>Retina </a:t>
            </a:r>
            <a:r>
              <a:rPr lang="en-US" sz="1700" dirty="0"/>
              <a:t>(2014): 34; 373-384.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700" dirty="0"/>
              <a:t>Davis J. Ocular Syphilis. </a:t>
            </a:r>
            <a:r>
              <a:rPr lang="en-US" sz="1700" i="1" dirty="0"/>
              <a:t>Ocular Manifestations of Systemic Disease </a:t>
            </a:r>
            <a:r>
              <a:rPr lang="en-US" sz="1700" dirty="0"/>
              <a:t>(2014) 25; 513-518.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700" dirty="0"/>
              <a:t>Lima LH, Costa de Andrade G, et al. Multimodal imaging analyses of hyperreflective dot-like lesions in acute syphilitic posterior placoid chorioretinopathy. </a:t>
            </a:r>
            <a:r>
              <a:rPr lang="en-US" sz="1700" i="1" dirty="0"/>
              <a:t>Journal of Ophthalmic Inflammation and Infection</a:t>
            </a:r>
            <a:r>
              <a:rPr lang="en-US" sz="1700" dirty="0"/>
              <a:t> (2017) 7: 1-6.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27984697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1094166"/>
              </p:ext>
            </p:extLst>
          </p:nvPr>
        </p:nvGraphicFramePr>
        <p:xfrm>
          <a:off x="457200" y="1066800"/>
          <a:ext cx="7924800" cy="350520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356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 </a:t>
                      </a:r>
                      <a:r>
                        <a:rPr lang="en-US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20/20</a:t>
                      </a: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20/60-2</a:t>
                      </a:r>
                    </a:p>
                  </a:txBody>
                  <a:tcPr marL="36576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Refraction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improvement</a:t>
                      </a:r>
                    </a:p>
                  </a:txBody>
                  <a:tcPr marL="36576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Pupils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4→3mm</a:t>
                      </a: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4→3mm</a:t>
                      </a:r>
                    </a:p>
                  </a:txBody>
                  <a:tcPr marL="36576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IOP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 mmHg</a:t>
                      </a: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mmHg</a:t>
                      </a:r>
                    </a:p>
                  </a:txBody>
                  <a:tcPr marL="36576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EOM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full</a:t>
                      </a: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full</a:t>
                      </a:r>
                    </a:p>
                  </a:txBody>
                  <a:tcPr marL="36576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CVF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full</a:t>
                      </a: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full</a:t>
                      </a:r>
                    </a:p>
                  </a:txBody>
                  <a:tcPr marL="36576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External Exam</a:t>
            </a:r>
          </a:p>
        </p:txBody>
      </p:sp>
    </p:spTree>
    <p:extLst>
      <p:ext uri="{BB962C8B-B14F-4D97-AF65-F5344CB8AC3E}">
        <p14:creationId xmlns:p14="http://schemas.microsoft.com/office/powerpoint/2010/main" val="33441650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Anterior Segment Exam</a:t>
            </a:r>
          </a:p>
        </p:txBody>
      </p:sp>
      <p:graphicFrame>
        <p:nvGraphicFramePr>
          <p:cNvPr id="4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408249"/>
              </p:ext>
            </p:extLst>
          </p:nvPr>
        </p:nvGraphicFramePr>
        <p:xfrm>
          <a:off x="457200" y="1066800"/>
          <a:ext cx="8305800" cy="396240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5671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286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PLE </a:t>
                      </a: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 </a:t>
                      </a: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356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External/Lids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WNL</a:t>
                      </a: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pPr algn="l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marR="0"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WNL</a:t>
                      </a:r>
                    </a:p>
                  </a:txBody>
                  <a:tcPr marL="36576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Conj</a:t>
                      </a: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/Sclera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WNL</a:t>
                      </a: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marR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WNL</a:t>
                      </a:r>
                    </a:p>
                  </a:txBody>
                  <a:tcPr marL="36576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Cornea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Clear</a:t>
                      </a: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Clear</a:t>
                      </a:r>
                    </a:p>
                  </a:txBody>
                  <a:tcPr marL="36576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Ant Chamber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Deep and quiet</a:t>
                      </a: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marR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Deep and quiet</a:t>
                      </a:r>
                    </a:p>
                  </a:txBody>
                  <a:tcPr marL="36576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Iris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WNL</a:t>
                      </a: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marR="0"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WNL</a:t>
                      </a:r>
                    </a:p>
                  </a:txBody>
                  <a:tcPr marL="36576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Congenital Cataract (lamellar)</a:t>
                      </a: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marR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Congenital Cataract (lamellar)</a:t>
                      </a:r>
                    </a:p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83542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Posterior Segment Exam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7253092"/>
              </p:ext>
            </p:extLst>
          </p:nvPr>
        </p:nvGraphicFramePr>
        <p:xfrm>
          <a:off x="457200" y="1066800"/>
          <a:ext cx="8305800" cy="3622376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5671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286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9598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Fundus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2458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Optic Nerve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Elevation nasally, hyperemic</a:t>
                      </a: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pPr algn="l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marR="0"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Elevation nasally,</a:t>
                      </a:r>
                    </a:p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hyperemic</a:t>
                      </a:r>
                    </a:p>
                  </a:txBody>
                  <a:tcPr marL="36576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0381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Vitreous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Pigment cells in anterior vitreous</a:t>
                      </a: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marR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Pigment cells in anterior vitreous</a:t>
                      </a:r>
                    </a:p>
                  </a:txBody>
                  <a:tcPr marL="36576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038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Macula</a:t>
                      </a:r>
                    </a:p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WNL</a:t>
                      </a: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Intraretinal</a:t>
                      </a: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creamy dots, blunted foveal reflex</a:t>
                      </a:r>
                    </a:p>
                  </a:txBody>
                  <a:tcPr marL="36576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038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Vessels</a:t>
                      </a:r>
                    </a:p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Normal caliber</a:t>
                      </a: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marR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Normal caliber</a:t>
                      </a:r>
                    </a:p>
                  </a:txBody>
                  <a:tcPr marL="36576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038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Periphery</a:t>
                      </a:r>
                    </a:p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White without pressure nasal to disc</a:t>
                      </a: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marR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Few white dots along arcade</a:t>
                      </a:r>
                    </a:p>
                  </a:txBody>
                  <a:tcPr marL="365760" anchor="ctr"/>
                </a:tc>
                <a:extLst>
                  <a:ext uri="{0D108BD9-81ED-4DB2-BD59-A6C34878D82A}">
                    <a16:rowId xmlns:a16="http://schemas.microsoft.com/office/drawing/2014/main" val="20423818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18563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CF2C127-A308-F34A-9D39-72B910C0D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Color Fundus Photos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5261B7-76D5-5F48-A460-90B4B75F56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4572000" cy="4572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4C9FD23-AEC8-7349-9125-C1D8D095181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143000"/>
            <a:ext cx="4572000" cy="4572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AD1FE49-6032-E347-A725-5AB84270B98E}"/>
              </a:ext>
            </a:extLst>
          </p:cNvPr>
          <p:cNvSpPr txBox="1"/>
          <p:nvPr/>
        </p:nvSpPr>
        <p:spPr>
          <a:xfrm>
            <a:off x="1943100" y="5817349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OD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234A16D-CDBF-C846-8426-F0EEA1784078}"/>
              </a:ext>
            </a:extLst>
          </p:cNvPr>
          <p:cNvSpPr txBox="1"/>
          <p:nvPr/>
        </p:nvSpPr>
        <p:spPr>
          <a:xfrm>
            <a:off x="6515100" y="5824844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OS</a:t>
            </a:r>
          </a:p>
        </p:txBody>
      </p:sp>
    </p:spTree>
    <p:extLst>
      <p:ext uri="{BB962C8B-B14F-4D97-AF65-F5344CB8AC3E}">
        <p14:creationId xmlns:p14="http://schemas.microsoft.com/office/powerpoint/2010/main" val="17230488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1397BA7-187C-6840-9ED6-C8CB12942C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44" y="762000"/>
            <a:ext cx="8229600" cy="2949893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D36F6DB8-F2BE-9647-94EC-E38F58C9D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SD-OCT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6621F53-84F6-6140-89AE-5B3491A499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258" y="3711893"/>
            <a:ext cx="8229486" cy="294705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658A6CA-DBBA-7844-B413-D72DB5E355B6}"/>
              </a:ext>
            </a:extLst>
          </p:cNvPr>
          <p:cNvSpPr txBox="1"/>
          <p:nvPr/>
        </p:nvSpPr>
        <p:spPr>
          <a:xfrm>
            <a:off x="8077200" y="855985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OD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FE606E8-10A6-D04E-9EB0-1828D407226B}"/>
              </a:ext>
            </a:extLst>
          </p:cNvPr>
          <p:cNvSpPr txBox="1"/>
          <p:nvPr/>
        </p:nvSpPr>
        <p:spPr>
          <a:xfrm>
            <a:off x="8077200" y="3721216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OS</a:t>
            </a:r>
          </a:p>
        </p:txBody>
      </p:sp>
    </p:spTree>
    <p:extLst>
      <p:ext uri="{BB962C8B-B14F-4D97-AF65-F5344CB8AC3E}">
        <p14:creationId xmlns:p14="http://schemas.microsoft.com/office/powerpoint/2010/main" val="5761126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3CE5D09-4FDA-BC46-AD60-9C876E1230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FAF 12/5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8EB84D3-C9AD-134B-9681-78F8C2A859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523999"/>
            <a:ext cx="3809333" cy="381768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0286591-C662-6144-8036-B9EECD7ECBA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96"/>
          <a:stretch/>
        </p:blipFill>
        <p:spPr>
          <a:xfrm>
            <a:off x="609600" y="1523999"/>
            <a:ext cx="3841514" cy="381768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70C7CC6-0C80-D146-908F-06EFF5D17C37}"/>
              </a:ext>
            </a:extLst>
          </p:cNvPr>
          <p:cNvSpPr txBox="1"/>
          <p:nvPr/>
        </p:nvSpPr>
        <p:spPr>
          <a:xfrm>
            <a:off x="2187457" y="5341686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OD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9F89E99-D65E-DA4D-919B-C4CE020C926F}"/>
              </a:ext>
            </a:extLst>
          </p:cNvPr>
          <p:cNvSpPr txBox="1"/>
          <p:nvPr/>
        </p:nvSpPr>
        <p:spPr>
          <a:xfrm>
            <a:off x="6209966" y="5301814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OS</a:t>
            </a:r>
          </a:p>
        </p:txBody>
      </p:sp>
    </p:spTree>
    <p:extLst>
      <p:ext uri="{BB962C8B-B14F-4D97-AF65-F5344CB8AC3E}">
        <p14:creationId xmlns:p14="http://schemas.microsoft.com/office/powerpoint/2010/main" val="37484645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5170</TotalTime>
  <Words>1333</Words>
  <Application>Microsoft Office PowerPoint</Application>
  <PresentationFormat>On-screen Show (4:3)</PresentationFormat>
  <Paragraphs>269</Paragraphs>
  <Slides>30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Arial Rounded MT Bold</vt:lpstr>
      <vt:lpstr>Calibri</vt:lpstr>
      <vt:lpstr>Office Theme</vt:lpstr>
      <vt:lpstr>Grand Rounds The Great Imitator </vt:lpstr>
      <vt:lpstr>Patient Presentation</vt:lpstr>
      <vt:lpstr>History (Hx)</vt:lpstr>
      <vt:lpstr>External Exam</vt:lpstr>
      <vt:lpstr>Anterior Segment Exam</vt:lpstr>
      <vt:lpstr>Posterior Segment Exam</vt:lpstr>
      <vt:lpstr>Color Fundus Photos</vt:lpstr>
      <vt:lpstr>SD-OCT</vt:lpstr>
      <vt:lpstr>FAF 12/5</vt:lpstr>
      <vt:lpstr>FA/ICG OS</vt:lpstr>
      <vt:lpstr>FA/ICG OS</vt:lpstr>
      <vt:lpstr>Assessment</vt:lpstr>
      <vt:lpstr>Course</vt:lpstr>
      <vt:lpstr>Exam</vt:lpstr>
      <vt:lpstr>Posterior Segment Exam</vt:lpstr>
      <vt:lpstr>SD- OCT</vt:lpstr>
      <vt:lpstr>SD-OCT</vt:lpstr>
      <vt:lpstr>FAF</vt:lpstr>
      <vt:lpstr>Plan</vt:lpstr>
      <vt:lpstr>Hospital Course</vt:lpstr>
      <vt:lpstr>Syphilis</vt:lpstr>
      <vt:lpstr>Congenital Syphilis</vt:lpstr>
      <vt:lpstr>Congenital Syphilis</vt:lpstr>
      <vt:lpstr>Acquired Syphilis</vt:lpstr>
      <vt:lpstr>Acquired Syphilis</vt:lpstr>
      <vt:lpstr>Workup and treatment</vt:lpstr>
      <vt:lpstr>PowerPoint Presentation</vt:lpstr>
      <vt:lpstr>Conclusions</vt:lpstr>
      <vt:lpstr>Thank You</vt:lpstr>
      <vt:lpstr>References</vt:lpstr>
    </vt:vector>
  </TitlesOfParts>
  <Company>Windows User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Juan P FdC</dc:creator>
  <cp:lastModifiedBy>Brock,Cynthia L.</cp:lastModifiedBy>
  <cp:revision>63</cp:revision>
  <dcterms:created xsi:type="dcterms:W3CDTF">2016-06-13T00:58:53Z</dcterms:created>
  <dcterms:modified xsi:type="dcterms:W3CDTF">2019-04-22T17:31:21Z</dcterms:modified>
</cp:coreProperties>
</file>