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329" r:id="rId4"/>
    <p:sldId id="330" r:id="rId5"/>
    <p:sldId id="258" r:id="rId6"/>
    <p:sldId id="369" r:id="rId7"/>
    <p:sldId id="333" r:id="rId8"/>
    <p:sldId id="331" r:id="rId9"/>
    <p:sldId id="370" r:id="rId10"/>
    <p:sldId id="260" r:id="rId11"/>
    <p:sldId id="321" r:id="rId12"/>
    <p:sldId id="265" r:id="rId13"/>
    <p:sldId id="323" r:id="rId14"/>
    <p:sldId id="336" r:id="rId15"/>
    <p:sldId id="351" r:id="rId16"/>
    <p:sldId id="352" r:id="rId17"/>
    <p:sldId id="354" r:id="rId18"/>
    <p:sldId id="338" r:id="rId19"/>
    <p:sldId id="353" r:id="rId20"/>
    <p:sldId id="339" r:id="rId21"/>
    <p:sldId id="345" r:id="rId22"/>
    <p:sldId id="346" r:id="rId23"/>
    <p:sldId id="347" r:id="rId24"/>
    <p:sldId id="348" r:id="rId25"/>
    <p:sldId id="350" r:id="rId26"/>
    <p:sldId id="340" r:id="rId27"/>
    <p:sldId id="360" r:id="rId28"/>
    <p:sldId id="341" r:id="rId29"/>
    <p:sldId id="362" r:id="rId30"/>
    <p:sldId id="361" r:id="rId31"/>
    <p:sldId id="363" r:id="rId32"/>
    <p:sldId id="349" r:id="rId33"/>
    <p:sldId id="342" r:id="rId34"/>
    <p:sldId id="343" r:id="rId35"/>
    <p:sldId id="344" r:id="rId36"/>
    <p:sldId id="355" r:id="rId37"/>
    <p:sldId id="367" r:id="rId38"/>
    <p:sldId id="358" r:id="rId39"/>
    <p:sldId id="364" r:id="rId40"/>
    <p:sldId id="357" r:id="rId41"/>
    <p:sldId id="359" r:id="rId42"/>
    <p:sldId id="263" r:id="rId43"/>
    <p:sldId id="26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3300"/>
    <a:srgbClr val="33CC33"/>
    <a:srgbClr val="A20000"/>
    <a:srgbClr val="990000"/>
    <a:srgbClr val="D3D303"/>
    <a:srgbClr val="FF3300"/>
    <a:srgbClr val="993300"/>
    <a:srgbClr val="990099"/>
    <a:srgbClr val="D43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7" autoAdjust="0"/>
  </p:normalViewPr>
  <p:slideViewPr>
    <p:cSldViewPr showGuides="1"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4724400"/>
            <a:ext cx="6400800" cy="1219200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Niloofar</a:t>
            </a:r>
            <a:r>
              <a:rPr lang="en-US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Piri</a:t>
            </a:r>
            <a:r>
              <a:rPr lang="en-US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MD 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August 24</a:t>
            </a:r>
            <a:r>
              <a:rPr lang="en-US" i="1" baseline="30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</a:t>
            </a:r>
            <a:r>
              <a:rPr lang="en-US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2018</a:t>
            </a:r>
            <a:endParaRPr lang="en-US" i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543800" cy="1117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YSTERY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B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ILATERAL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HSV C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ONJUNCTIVITIS</a:t>
            </a:r>
            <a:endParaRPr lang="en-US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0" y="653037"/>
            <a:ext cx="7924800" cy="1149350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4725987"/>
            <a:ext cx="3200400" cy="1062038"/>
          </a:xfrm>
          <a:prstGeom prst="roundRect">
            <a:avLst>
              <a:gd name="adj" fmla="val 36846"/>
            </a:avLst>
          </a:prstGeom>
          <a:solidFill>
            <a:srgbClr val="FF3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-5455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GRAND ROUNDS</a:t>
            </a:r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292973"/>
              </p:ext>
            </p:extLst>
          </p:nvPr>
        </p:nvGraphicFramePr>
        <p:xfrm>
          <a:off x="609598" y="2438400"/>
          <a:ext cx="7924803" cy="2514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cc 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20/20-</a:t>
                      </a:r>
                      <a:endParaRPr lang="en-US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3→1 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3→1 mm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mmHg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609600"/>
            <a:ext cx="8229600" cy="1143000"/>
          </a:xfrm>
        </p:spPr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/>
          <a:lstStyle/>
          <a:p>
            <a:r>
              <a:rPr lang="en-US" dirty="0"/>
              <a:t>Anterior Segment Exam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0021"/>
              </p:ext>
            </p:extLst>
          </p:nvPr>
        </p:nvGraphicFramePr>
        <p:xfrm>
          <a:off x="685800" y="1295400"/>
          <a:ext cx="7772400" cy="52273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98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8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Edema wit crusting on the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lid margins ,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Edema wit crusting on the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lid margins ,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82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mucopurulent conjunctivitis, no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Symblepharon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no eyelid margin ulceration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mucopurulent conjunctivitis, no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Symblepharon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no eyelid margin ulceration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7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Formed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98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98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1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2962" y="2481262"/>
            <a:ext cx="76962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44 </a:t>
            </a:r>
            <a:r>
              <a:rPr lang="en-US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yo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WM with no previous medical </a:t>
            </a:r>
            <a:r>
              <a:rPr lang="en-US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hx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, admitted or 2 weeks with extensive infectious and immunologic work up, has classic Steven-Johnson- Syndrome</a:t>
            </a:r>
            <a:endParaRPr lang="en-US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52400" y="1447800"/>
            <a:ext cx="8534400" cy="3886200"/>
          </a:xfrm>
          <a:prstGeom prst="cloudCallout">
            <a:avLst>
              <a:gd name="adj1" fmla="val -19995"/>
              <a:gd name="adj2" fmla="val 60681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5059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Plan: Stop all IV antibiotics, transfer to burn unit for supportive management and electrolyte replacement </a:t>
            </a:r>
          </a:p>
          <a:p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Aggressive lubrication with preservative free artificial tears and ointment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and topical Erythromycin as prophylaxis</a:t>
            </a:r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He was discharged after a week, but re-admitted due to HAP ( Hospital </a:t>
            </a: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Aquired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Pneumonia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)!</a:t>
            </a:r>
          </a:p>
          <a:p>
            <a:endParaRPr lang="en-US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After 6 weeks, he was discharged and did not develop serious ocular complications, although he will need life-long ophthalmic care</a:t>
            </a:r>
            <a:endParaRPr lang="en-US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900" dirty="0">
                <a:latin typeface="Aparajita" panose="020B0604020202020204" pitchFamily="34" charset="0"/>
                <a:cs typeface="Aparajita" panose="020B0604020202020204" pitchFamily="34" charset="0"/>
              </a:rPr>
              <a:t>Stevens-Johnson syndrome (SJS) and toxic epidermal necrolysis (TEN) are the </a:t>
            </a:r>
            <a:r>
              <a:rPr lang="en-US" sz="39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most severe </a:t>
            </a:r>
            <a:r>
              <a:rPr lang="en-US" sz="3900" dirty="0">
                <a:latin typeface="Aparajita" panose="020B0604020202020204" pitchFamily="34" charset="0"/>
                <a:cs typeface="Aparajita" panose="020B0604020202020204" pitchFamily="34" charset="0"/>
              </a:rPr>
              <a:t>in the spectrum of immunologically mediated adverse drug reactions (IM-ADRs) that are considered to be primarily T-cell mediated</a:t>
            </a:r>
          </a:p>
          <a:p>
            <a:endParaRPr lang="en-US" sz="39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900" dirty="0">
                <a:latin typeface="Aparajita" panose="020B0604020202020204" pitchFamily="34" charset="0"/>
                <a:cs typeface="Aparajita" panose="020B0604020202020204" pitchFamily="34" charset="0"/>
              </a:rPr>
              <a:t>They result from presentation of MHC class –I restricted antigens, leading to infiltration of skin with cytotoxic T cells and NK cells.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3226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SJS and TEN are thought to be the same disease across a spectrum of severity defined by the percentage of skin detachment related to the body surface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area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comprising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SJS (&lt;10%),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SJS/TEN overlap (10%-30%),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TEN </a:t>
            </a:r>
            <a:r>
              <a:rPr lang="en-US" sz="32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(&gt;30%)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012" y="2209800"/>
            <a:ext cx="8229600" cy="5059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Incidence: 1-5 per million cases per year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Approximately 80% of TEN and 50-80% of SJS cases are thought to be drug induced. </a:t>
            </a:r>
          </a:p>
          <a:p>
            <a:pPr>
              <a:lnSpc>
                <a:spcPct val="90000"/>
              </a:lnSpc>
            </a:pPr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The conjunctiva and oropharynx are the tissues most frequently involved. </a:t>
            </a:r>
          </a:p>
          <a:p>
            <a:pPr>
              <a:lnSpc>
                <a:spcPct val="90000"/>
              </a:lnSpc>
            </a:pPr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More than 100 drugs have been found, most commonly sulfonamides, anticonvulsants, NSAIDs, and allopurinol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Over the last 10 to 15 years, there have been significant advances in our understanding of the </a:t>
            </a:r>
            <a:r>
              <a:rPr lang="en-US" sz="3600" dirty="0" err="1">
                <a:latin typeface="Aparajita" panose="020B0604020202020204" pitchFamily="34" charset="0"/>
                <a:cs typeface="Aparajita" panose="020B0604020202020204" pitchFamily="34" charset="0"/>
              </a:rPr>
              <a:t>immunogenomics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 of IM-ADRs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CC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Ophthalmology service was consulted to evaluate a patient for possible corneal and intraocular involvement due to HSV conjunctivitis </a:t>
            </a:r>
          </a:p>
          <a:p>
            <a:pPr marL="0" indent="0">
              <a:buNone/>
            </a:pPr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HPI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44 </a:t>
            </a:r>
            <a:r>
              <a:rPr lang="en-US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yo</a:t>
            </a:r>
            <a:r>
              <a:rPr lang="en-US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WM without previous medical history was transferred from outside hospital to ULH with possible diagnosis of HSV esophagitis and HSV conjunctivitis for further management after 2 weeks of admission. Ophthalmology was consulted because of bilateral ocular involvement , severe conjunctival injection and crusted lesions on the lids and possible HSV infection </a:t>
            </a:r>
            <a:endParaRPr lang="en-US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802107"/>
            <a:ext cx="8305800" cy="5334000"/>
          </a:xfrm>
          <a:prstGeom prst="roundRect">
            <a:avLst>
              <a:gd name="adj" fmla="val 6579"/>
            </a:avLst>
          </a:prstGeom>
          <a:solidFill>
            <a:srgbClr val="FF3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There are several strong associations from Southeast Asia between HLA class I alleles and drug-associated SJS/TEN including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HLA-B*15:02 and carbamazepine SJS/TEN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HLA-B*58:01 and allopurinol SJS/TEN.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This has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led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to successful HLA-B*15:02 screening programs in Taiwan, Singapore, and other parts of Southeast Asia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and </a:t>
            </a:r>
            <a:r>
              <a:rPr lang="en-US" sz="3600" b="1" i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has </a:t>
            </a:r>
            <a:r>
              <a:rPr lang="en-US" sz="3600" b="1" i="1" u="sng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almost eliminated carbamazepine-associated </a:t>
            </a:r>
            <a:r>
              <a:rPr lang="en-US" sz="3600" b="1" i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SJS/TEN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Despite this progress there are still a large number of clinical and research gaps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dirty="0">
                <a:latin typeface="Aparajita" panose="020B0604020202020204" pitchFamily="34" charset="0"/>
                <a:cs typeface="Aparajita" panose="020B0604020202020204" pitchFamily="34" charset="0"/>
              </a:rPr>
              <a:t>A few highlights of these gaps include the lack of </a:t>
            </a:r>
          </a:p>
          <a:p>
            <a:pPr lvl="1"/>
            <a:r>
              <a:rPr lang="en-US" sz="39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(1) lack of an evidence based approach to guide therapeutic interventions above aggressive supportive care in acute SJS/TEN, </a:t>
            </a:r>
          </a:p>
          <a:p>
            <a:pPr lvl="1"/>
            <a:r>
              <a:rPr lang="en-US" sz="39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(2) predictive biomarkers for early diagnosis and prognosis, </a:t>
            </a:r>
          </a:p>
          <a:p>
            <a:pPr lvl="1"/>
            <a:r>
              <a:rPr lang="en-US" sz="39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(3) genetic predictors for most drugs that cause SJS/TEN, and </a:t>
            </a:r>
          </a:p>
          <a:p>
            <a:pPr lvl="1"/>
            <a:r>
              <a:rPr lang="en-US" sz="39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(4) an explanation for why only a small proportion (&lt;10%) of those carrying an HLA risk allele will develop SJS/TEN following drug exposure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537" y="1600200"/>
            <a:ext cx="8229600" cy="5059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There is incomplete correlation between the severity of SJS/ TEN illness and ocular complications and the degree of ocular involvement in SJS/TEN is highly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4" y="28575"/>
            <a:ext cx="8229600" cy="1143000"/>
          </a:xfrm>
        </p:spPr>
        <p:txBody>
          <a:bodyPr/>
          <a:lstStyle/>
          <a:p>
            <a:r>
              <a:rPr lang="en-US" dirty="0" smtClean="0"/>
              <a:t>Ocular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537" y="1798637"/>
            <a:ext cx="8229600" cy="2163763"/>
          </a:xfrm>
          <a:solidFill>
            <a:srgbClr val="FFCC99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CC33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United States alone, only 66% of burn intensive care units routinely consult ophthalmology on patients with SJS/TEN during their hospital stay!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The primary ocular finding is mucopurulent conjunctivitis and </a:t>
            </a:r>
            <a:r>
              <a:rPr lang="en-US" sz="3300" dirty="0" err="1">
                <a:latin typeface="Aparajita" panose="020B0604020202020204" pitchFamily="34" charset="0"/>
                <a:cs typeface="Aparajita" panose="020B0604020202020204" pitchFamily="34" charset="0"/>
              </a:rPr>
              <a:t>episcleritis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33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300" dirty="0" err="1">
                <a:latin typeface="Aparajita" panose="020B0604020202020204" pitchFamily="34" charset="0"/>
                <a:cs typeface="Aparajita" panose="020B0604020202020204" pitchFamily="34" charset="0"/>
              </a:rPr>
              <a:t>Conj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 and corneal epithelial sloughing and necrosis with severe inflammation and scarring may develop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ars.els-cdn.com/content/image/1-s2.0-S1542012416000112-g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3" y="685800"/>
            <a:ext cx="7043294" cy="46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Long- term ocular complications result from ocular surface </a:t>
            </a:r>
            <a:r>
              <a:rPr lang="en-US" sz="3300" dirty="0" err="1">
                <a:latin typeface="Aparajita" panose="020B0604020202020204" pitchFamily="34" charset="0"/>
                <a:cs typeface="Aparajita" panose="020B0604020202020204" pitchFamily="34" charset="0"/>
              </a:rPr>
              <a:t>cicatrization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, resulting in </a:t>
            </a:r>
            <a:r>
              <a:rPr lang="en-US" sz="3300" dirty="0" err="1">
                <a:latin typeface="Aparajita" panose="020B0604020202020204" pitchFamily="34" charset="0"/>
                <a:cs typeface="Aparajita" panose="020B0604020202020204" pitchFamily="34" charset="0"/>
              </a:rPr>
              <a:t>conj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 shrinkage, </a:t>
            </a:r>
            <a:r>
              <a:rPr lang="en-US" sz="3300" dirty="0" err="1">
                <a:latin typeface="Aparajita" panose="020B0604020202020204" pitchFamily="34" charset="0"/>
                <a:cs typeface="Aparajita" panose="020B0604020202020204" pitchFamily="34" charset="0"/>
              </a:rPr>
              <a:t>keratinizations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 of the eyelid margins, Trichiasis, and tear deficiency.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ars.els-cdn.com/content/image/1-s2.0-S1542012416000112-gr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5" y="2438400"/>
            <a:ext cx="7792067" cy="19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Of note he started to have fever, chills, and flu like symptoms 2 weeks prior to presentation , received Tamiflu and two different antibiotics with minimal improvement, he started to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devlop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oral lesions, painful swallowing, skin lesions and was admitted to the hospital with extensive work up including</a:t>
            </a:r>
          </a:p>
          <a:p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x2 EGD demonstrating esophageal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ulceration which was negative for HSV PCR x2 </a:t>
            </a: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x2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HIV test ( negative 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ars.els-cdn.com/content/image/1-s2.0-S1542012416000112-gr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6" y="1219200"/>
            <a:ext cx="6973884" cy="46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216980"/>
              </p:ext>
            </p:extLst>
          </p:nvPr>
        </p:nvGraphicFramePr>
        <p:xfrm>
          <a:off x="1219199" y="1676400"/>
          <a:ext cx="6257926" cy="32973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128963"/>
                <a:gridCol w="3128963"/>
              </a:tblGrid>
              <a:tr h="44238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SJS/TEN: Phase of disease</a:t>
                      </a:r>
                      <a:endParaRPr lang="en-US" b="1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Exam finding</a:t>
                      </a:r>
                      <a:endParaRPr lang="en-US" b="1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1099132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Acute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Ocular surface/eyelid margin epithelial defect</a:t>
                      </a:r>
                    </a:p>
                    <a:p>
                      <a:r>
                        <a:rPr lang="en-US">
                          <a:effectLst/>
                        </a:rPr>
                        <a:t>Pseudomembrane formation</a:t>
                      </a:r>
                    </a:p>
                  </a:txBody>
                  <a:tcPr marL="47625" marR="47625" marT="47625" marB="47625"/>
                </a:tc>
              </a:tr>
              <a:tr h="1755875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Chronic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Posterior eyelid margin keratinization</a:t>
                      </a:r>
                    </a:p>
                    <a:p>
                      <a:r>
                        <a:rPr lang="en-US" dirty="0">
                          <a:effectLst/>
                        </a:rPr>
                        <a:t>Trichiasis/distichiasis</a:t>
                      </a:r>
                    </a:p>
                    <a:p>
                      <a:r>
                        <a:rPr lang="en-US" dirty="0">
                          <a:effectLst/>
                        </a:rPr>
                        <a:t>Tear deficiency</a:t>
                      </a:r>
                    </a:p>
                    <a:p>
                      <a:r>
                        <a:rPr lang="en-US" dirty="0">
                          <a:effectLst/>
                        </a:rPr>
                        <a:t>Persistent epithelial defect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b="1" i="1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single best predictor of chronic corneal complications is acute eyelid margin involvement. </a:t>
            </a:r>
          </a:p>
          <a:p>
            <a:pPr>
              <a:lnSpc>
                <a:spcPct val="80000"/>
              </a:lnSpc>
            </a:pPr>
            <a:endParaRPr lang="en-US" sz="33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Acute eyelid margin de-epithelialization and ulceration leads to eventual eyelid margin keratinization, which causes corneal disease through various mechanisms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33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Acute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stage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Chronic stage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Management 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of acute stage is similar to that of extensive thermal burns; patients are often treated in burn units at major tertiary care centers. </a:t>
            </a:r>
          </a:p>
          <a:p>
            <a:pPr>
              <a:lnSpc>
                <a:spcPct val="80000"/>
              </a:lnSpc>
            </a:pPr>
            <a:endParaRPr lang="en-US" sz="33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Immediate discontinuation of the offending agent has been associated with reduced mortality and improved outcome.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Systemic therapy is mainly supportive and is aimed at managing dehydration and superinfection.</a:t>
            </a:r>
          </a:p>
          <a:p>
            <a:pPr>
              <a:lnSpc>
                <a:spcPct val="80000"/>
              </a:lnSpc>
            </a:pPr>
            <a:endParaRPr lang="en-US" sz="33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No consensus on systemic therapy including IVIG or steroids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Mainstay of acute ocular therapy includes aggressive lubrication with preservative free artificial tears and ointments</a:t>
            </a:r>
          </a:p>
          <a:p>
            <a:pPr>
              <a:lnSpc>
                <a:spcPct val="80000"/>
              </a:lnSpc>
            </a:pPr>
            <a:endParaRPr lang="en-US" sz="33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3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Topical 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antibiotics are used as </a:t>
            </a:r>
            <a:r>
              <a:rPr lang="en-US" sz="33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prophylaxis</a:t>
            </a:r>
          </a:p>
          <a:p>
            <a:pPr>
              <a:lnSpc>
                <a:spcPct val="80000"/>
              </a:lnSpc>
            </a:pPr>
            <a:endParaRPr lang="en-US" sz="33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peeling of </a:t>
            </a:r>
            <a:r>
              <a:rPr lang="en-US" sz="3300" dirty="0" err="1">
                <a:latin typeface="Aparajita" panose="020B0604020202020204" pitchFamily="34" charset="0"/>
                <a:cs typeface="Aparajita" panose="020B0604020202020204" pitchFamily="34" charset="0"/>
              </a:rPr>
              <a:t>pseudomembranes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 and membranes are recommended</a:t>
            </a:r>
          </a:p>
          <a:p>
            <a:pPr>
              <a:lnSpc>
                <a:spcPct val="80000"/>
              </a:lnSpc>
            </a:pPr>
            <a:endParaRPr lang="en-US" sz="33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300" dirty="0" err="1">
                <a:latin typeface="Aparajita" panose="020B0604020202020204" pitchFamily="34" charset="0"/>
                <a:cs typeface="Aparajita" panose="020B0604020202020204" pitchFamily="34" charset="0"/>
              </a:rPr>
              <a:t>Symblepharon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 lysis is controversial </a:t>
            </a:r>
          </a:p>
          <a:p>
            <a:pPr>
              <a:lnSpc>
                <a:spcPct val="80000"/>
              </a:lnSpc>
            </a:pPr>
            <a:endParaRPr lang="en-US" sz="33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3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Significant long-term benefit has been demonstrated with early amniotic membrane transplant over the entire ocular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surface, including the lid margins, in severe cases of ocular surface involvement.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862" y="1035050"/>
            <a:ext cx="8229600" cy="5059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Gary N. </a:t>
            </a:r>
            <a:r>
              <a:rPr lang="en-US" sz="3300" dirty="0" err="1">
                <a:latin typeface="Aparajita" panose="020B0604020202020204" pitchFamily="34" charset="0"/>
                <a:cs typeface="Aparajita" panose="020B0604020202020204" pitchFamily="34" charset="0"/>
              </a:rPr>
              <a:t>Foulks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, MD, emeritus professor of ophthalmology at the University of Louisville, </a:t>
            </a:r>
            <a:r>
              <a:rPr lang="en-US" sz="33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co-authored </a:t>
            </a:r>
            <a:r>
              <a:rPr lang="en-US" sz="3300" dirty="0">
                <a:latin typeface="Aparajita" panose="020B0604020202020204" pitchFamily="34" charset="0"/>
                <a:cs typeface="Aparajita" panose="020B0604020202020204" pitchFamily="34" charset="0"/>
              </a:rPr>
              <a:t>the first paper on using cryopreserved amniotic membrane in the acute phase of SJS.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0100" y="544808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T1, </a:t>
            </a:r>
            <a:r>
              <a:rPr lang="en-US" dirty="0" err="1"/>
              <a:t>Foulks</a:t>
            </a:r>
            <a:r>
              <a:rPr lang="en-US" dirty="0"/>
              <a:t> GN, </a:t>
            </a:r>
            <a:r>
              <a:rPr lang="en-US" dirty="0" smtClean="0"/>
              <a:t>et al .Amniotic </a:t>
            </a:r>
            <a:r>
              <a:rPr lang="en-US" dirty="0"/>
              <a:t>membrane in the surgical management of acute toxic epidermal necrolysis</a:t>
            </a:r>
            <a:r>
              <a:rPr lang="en-US" b="1" dirty="0" smtClean="0"/>
              <a:t>.</a:t>
            </a:r>
            <a:r>
              <a:rPr lang="en-US" i="1" dirty="0"/>
              <a:t> Ophthalmology</a:t>
            </a:r>
            <a:r>
              <a:rPr lang="en-US" dirty="0"/>
              <a:t> 2002;109:351–360.</a:t>
            </a:r>
            <a:endParaRPr lang="en-US" b="1" dirty="0"/>
          </a:p>
        </p:txBody>
      </p:sp>
      <p:pic>
        <p:nvPicPr>
          <p:cNvPr id="8194" name="Picture 2" descr="Image result for Gary N. Foul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91092"/>
            <a:ext cx="1238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ars.els-cdn.com/content/image/1-s2.0-S1542012416000112-gr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2623"/>
            <a:ext cx="8229600" cy="41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161838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Ocular Surface Volume 14, Issue 2, April 2016, Pages 168-188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Extensive immunologic and infectious work up </a:t>
            </a:r>
          </a:p>
          <a:p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Finally transfer to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UofL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With third set of extensive pending work up including another HIV test ordered!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tevens-Johnson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609600"/>
            <a:ext cx="42862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evens-Johns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2743200"/>
            <a:ext cx="42862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Marianne Doran</a:t>
            </a:r>
            <a:r>
              <a:rPr lang="en-US" dirty="0" smtClean="0"/>
              <a:t>,</a:t>
            </a:r>
            <a:r>
              <a:rPr lang="en-US" b="1" dirty="0"/>
              <a:t> Amniotic Membrane for Acute Stevens-Johnson </a:t>
            </a:r>
            <a:r>
              <a:rPr lang="en-US" b="1" dirty="0" smtClean="0"/>
              <a:t>Syndrome. </a:t>
            </a:r>
            <a:r>
              <a:rPr lang="en-US" b="1" dirty="0" err="1" smtClean="0"/>
              <a:t>Eyenet</a:t>
            </a:r>
            <a:r>
              <a:rPr lang="en-US" b="1" dirty="0" smtClean="0"/>
              <a:t> magazine 2008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607631"/>
              </p:ext>
            </p:extLst>
          </p:nvPr>
        </p:nvGraphicFramePr>
        <p:xfrm>
          <a:off x="2106975" y="762000"/>
          <a:ext cx="4930050" cy="50593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43350"/>
                <a:gridCol w="1643350"/>
                <a:gridCol w="1643350"/>
              </a:tblGrid>
              <a:tr h="313583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Grade</a:t>
                      </a:r>
                      <a:endParaRPr lang="en-US" sz="1500" b="1" dirty="0">
                        <a:effectLst/>
                      </a:endParaRPr>
                    </a:p>
                  </a:txBody>
                  <a:tcPr marL="40410" marR="40410" marT="40410" marB="4041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Grade defined</a:t>
                      </a:r>
                      <a:endParaRPr lang="en-US" sz="1500" b="1">
                        <a:effectLst/>
                      </a:endParaRPr>
                    </a:p>
                  </a:txBody>
                  <a:tcPr marL="40410" marR="40410" marT="40410" marB="4041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Management</a:t>
                      </a:r>
                      <a:endParaRPr lang="en-US" sz="1500" b="1">
                        <a:effectLst/>
                      </a:endParaRPr>
                    </a:p>
                  </a:txBody>
                  <a:tcPr marL="40410" marR="40410" marT="40410" marB="40410"/>
                </a:tc>
              </a:tr>
              <a:tr h="546347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40410" marR="40410" marT="40410" marB="4041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No ocular involvement</a:t>
                      </a:r>
                    </a:p>
                  </a:txBody>
                  <a:tcPr marL="40410" marR="40410" marT="40410" marB="4041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AT 4x/day</a:t>
                      </a:r>
                    </a:p>
                  </a:txBody>
                  <a:tcPr marL="40410" marR="40410" marT="40410" marB="40410"/>
                </a:tc>
              </a:tr>
              <a:tr h="1244636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1</a:t>
                      </a:r>
                    </a:p>
                  </a:txBody>
                  <a:tcPr marL="40410" marR="40410" marT="40410" marB="4041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Conjunctival hyperemia</a:t>
                      </a:r>
                    </a:p>
                  </a:txBody>
                  <a:tcPr marL="40410" marR="40410" marT="40410" marB="40410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</a:rPr>
                        <a:t>Moxi</a:t>
                      </a:r>
                      <a:r>
                        <a:rPr lang="en-US" sz="1500" dirty="0">
                          <a:effectLst/>
                        </a:rPr>
                        <a:t> 3x/day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 err="1">
                          <a:effectLst/>
                        </a:rPr>
                        <a:t>Pred</a:t>
                      </a:r>
                      <a:r>
                        <a:rPr lang="en-US" sz="1500" dirty="0">
                          <a:effectLst/>
                        </a:rPr>
                        <a:t> 6x/day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FML 6x/day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AT every hour as feasible</a:t>
                      </a:r>
                    </a:p>
                  </a:txBody>
                  <a:tcPr marL="40410" marR="40410" marT="40410" marB="40410"/>
                </a:tc>
              </a:tr>
              <a:tr h="1477399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2</a:t>
                      </a:r>
                    </a:p>
                  </a:txBody>
                  <a:tcPr marL="40410" marR="40410" marT="40410" marB="4041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Ocular surface/eyelid margin epithelial defect or pseudomembrane formation</a:t>
                      </a:r>
                    </a:p>
                  </a:txBody>
                  <a:tcPr marL="40410" marR="40410" marT="40410" marB="4041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Use above therapies, plus consider AMT</a:t>
                      </a:r>
                    </a:p>
                  </a:txBody>
                  <a:tcPr marL="40410" marR="40410" marT="40410" marB="40410"/>
                </a:tc>
              </a:tr>
              <a:tr h="1477399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40410" marR="40410" marT="40410" marB="4041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Ocular surface/eyelid margin epithelial defect and pseudomembrane formation</a:t>
                      </a:r>
                    </a:p>
                  </a:txBody>
                  <a:tcPr marL="40410" marR="40410" marT="40410" marB="4041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Use above therapies, plus consider AMT</a:t>
                      </a:r>
                    </a:p>
                  </a:txBody>
                  <a:tcPr marL="40410" marR="40410" marT="40410" marB="4041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5550" y="630685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 J </a:t>
            </a:r>
            <a:r>
              <a:rPr lang="en-US" dirty="0" err="1"/>
              <a:t>Ophthalmol</a:t>
            </a:r>
            <a:r>
              <a:rPr lang="en-US" dirty="0"/>
              <a:t>, 160 (2015), pp. 228-237</a:t>
            </a:r>
          </a:p>
        </p:txBody>
      </p:sp>
    </p:spTree>
    <p:extLst>
      <p:ext uri="{BB962C8B-B14F-4D97-AF65-F5344CB8AC3E}">
        <p14:creationId xmlns:p14="http://schemas.microsoft.com/office/powerpoint/2010/main" val="23944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1449" y="576262"/>
            <a:ext cx="8763000" cy="6053138"/>
          </a:xfrm>
          <a:prstGeom prst="horizontalScroll">
            <a:avLst>
              <a:gd name="adj" fmla="val 64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486" y="13716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Accurate history of present illness is the most important step before evaluating patients</a:t>
            </a:r>
          </a:p>
          <a:p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It’s important always to think of simple things that can be a diagnostic challenge.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49" y="33337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1371600"/>
            <a:ext cx="739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SJS/TEN 2017: Building Multidisciplinary Networks to Drive Science and </a:t>
            </a:r>
            <a:r>
              <a:rPr lang="en-US" dirty="0" smtClean="0"/>
              <a:t>Translation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Ergen</a:t>
            </a:r>
            <a:r>
              <a:rPr lang="en-US" dirty="0"/>
              <a:t> EN, et al. Foundations of a North American SJS/TEN Research Network: results of a web-based survey of dermatologists and surgeons. Presented at: American Burn Association (ABA) 49th Annual Meeting; March 20-24, 2017; Boston, 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KD, et al. Evolving models of the </a:t>
            </a:r>
            <a:r>
              <a:rPr lang="en-US" dirty="0" err="1"/>
              <a:t>immunopathogenesis</a:t>
            </a:r>
            <a:r>
              <a:rPr lang="en-US" dirty="0"/>
              <a:t> of T cell-mediated drug allergy: the role of host, pathogens, and drug response. J Allergy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Immunol</a:t>
            </a:r>
            <a:r>
              <a:rPr lang="en-US" dirty="0"/>
              <a:t> 2015;136:219-34. quiz 35.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C. </a:t>
            </a:r>
            <a:r>
              <a:rPr lang="en-US" dirty="0" err="1"/>
              <a:t>Sotozono</a:t>
            </a:r>
            <a:r>
              <a:rPr lang="en-US" dirty="0"/>
              <a:t>,  et al. Predictive factors associated with acute ocular involvement in Stevens-Johnson syndrome and toxic epidermal necrolysis Am J </a:t>
            </a:r>
            <a:r>
              <a:rPr lang="en-US" dirty="0" err="1"/>
              <a:t>Ophthalmol</a:t>
            </a:r>
            <a:r>
              <a:rPr lang="en-US" dirty="0"/>
              <a:t>, 160 (2015), pp. 228-237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Ocular Surface Volume 14, Issue 2, April 2016, Pages 168-188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068" y="1525859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Past Ocular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Hx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negative</a:t>
            </a:r>
          </a:p>
          <a:p>
            <a:pPr marL="0" indent="0">
              <a:buNone/>
            </a:pP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Past Medical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Hx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negative</a:t>
            </a:r>
            <a:endParaRPr lang="en-US" sz="36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Meds: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none</a:t>
            </a:r>
          </a:p>
          <a:p>
            <a:pPr marL="0" indent="0">
              <a:buNone/>
            </a:pP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Before admission :</a:t>
            </a:r>
            <a:r>
              <a:rPr lang="en-US" sz="2800" b="1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Healthy </a:t>
            </a:r>
            <a:endParaRPr lang="en-US" i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51" y="228600"/>
            <a:ext cx="8229600" cy="1143000"/>
          </a:xfrm>
        </p:spPr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Repeat </a:t>
            </a:r>
            <a:r>
              <a:rPr lang="en-US" dirty="0" err="1" smtClean="0"/>
              <a:t>Hx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1525" y="1700014"/>
            <a:ext cx="5059363" cy="37945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54" y="1066800"/>
            <a:ext cx="284589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43303" r="29365" b="27679"/>
          <a:stretch/>
        </p:blipFill>
        <p:spPr>
          <a:xfrm>
            <a:off x="1828800" y="1095375"/>
            <a:ext cx="5257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1525" y="1700015"/>
            <a:ext cx="5059363" cy="37945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11203</TotalTime>
  <Words>1282</Words>
  <Application>Microsoft Office PowerPoint</Application>
  <PresentationFormat>On-screen Show (4:3)</PresentationFormat>
  <Paragraphs>166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Aparajita</vt:lpstr>
      <vt:lpstr>Arial</vt:lpstr>
      <vt:lpstr>Arial Rounded MT Bold</vt:lpstr>
      <vt:lpstr>Calibri</vt:lpstr>
      <vt:lpstr>Office Theme</vt:lpstr>
      <vt:lpstr>MYSTERY OF BILATERAL HSV CONJUNCTIVITIS</vt:lpstr>
      <vt:lpstr>Patient Presentation</vt:lpstr>
      <vt:lpstr>PowerPoint Presentation</vt:lpstr>
      <vt:lpstr>PowerPoint Presentation</vt:lpstr>
      <vt:lpstr>History (Hx)</vt:lpstr>
      <vt:lpstr>Repeat Hx</vt:lpstr>
      <vt:lpstr>PowerPoint Presentation</vt:lpstr>
      <vt:lpstr>PowerPoint Presentation</vt:lpstr>
      <vt:lpstr>PowerPoint Presentation</vt:lpstr>
      <vt:lpstr>External Exam</vt:lpstr>
      <vt:lpstr>Anterior Segment Exam</vt:lpstr>
      <vt:lpstr>Assessment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Ocular involvement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References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hossein asghari</cp:lastModifiedBy>
  <cp:revision>158</cp:revision>
  <dcterms:created xsi:type="dcterms:W3CDTF">2016-06-13T00:58:53Z</dcterms:created>
  <dcterms:modified xsi:type="dcterms:W3CDTF">2018-09-09T23:16:10Z</dcterms:modified>
</cp:coreProperties>
</file>