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8" r:id="rId5"/>
    <p:sldId id="270" r:id="rId6"/>
    <p:sldId id="260" r:id="rId7"/>
    <p:sldId id="264" r:id="rId8"/>
    <p:sldId id="267" r:id="rId9"/>
    <p:sldId id="272" r:id="rId10"/>
    <p:sldId id="273" r:id="rId11"/>
    <p:sldId id="275" r:id="rId12"/>
    <p:sldId id="274" r:id="rId13"/>
    <p:sldId id="265" r:id="rId14"/>
    <p:sldId id="271" r:id="rId15"/>
    <p:sldId id="266" r:id="rId16"/>
    <p:sldId id="276" r:id="rId17"/>
    <p:sldId id="277" r:id="rId18"/>
    <p:sldId id="281" r:id="rId19"/>
    <p:sldId id="278" r:id="rId20"/>
    <p:sldId id="279" r:id="rId21"/>
    <p:sldId id="280" r:id="rId22"/>
    <p:sldId id="26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86" d="100"/>
          <a:sy n="86" d="100"/>
        </p:scale>
        <p:origin x="-1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(i.e. Grand Rounds)</a:t>
            </a:r>
            <a:br>
              <a:rPr lang="en-US" dirty="0"/>
            </a:br>
            <a:r>
              <a:rPr lang="en-US" sz="4000" dirty="0"/>
              <a:t>Subtitle (i.e.</a:t>
            </a:r>
            <a:r>
              <a:rPr lang="en-US" sz="4000" baseline="0" dirty="0"/>
              <a:t> </a:t>
            </a:r>
            <a:r>
              <a:rPr lang="en-US" sz="4000" baseline="0" dirty="0" err="1"/>
              <a:t>Chalazion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Sidharth Puri MD, PGY3</a:t>
            </a:r>
            <a:endParaRPr lang="en-US" dirty="0"/>
          </a:p>
          <a:p>
            <a:r>
              <a:rPr lang="en-US" dirty="0" smtClean="0"/>
              <a:t>March 30,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Grand </a:t>
            </a:r>
            <a:r>
              <a:rPr lang="en-US" dirty="0" smtClean="0"/>
              <a:t>Rounds</a:t>
            </a:r>
            <a:r>
              <a:rPr lang="en-US" dirty="0" smtClean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 smtClean="0"/>
              <a:t>The Masquerade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 descr="ImageServer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447800"/>
            <a:ext cx="5064653" cy="3352800"/>
          </a:xfrm>
          <a:prstGeom prst="rect">
            <a:avLst/>
          </a:prstGeom>
        </p:spPr>
      </p:pic>
      <p:pic>
        <p:nvPicPr>
          <p:cNvPr id="5" name="Picture 4" descr="ImageServer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1" y="1447800"/>
            <a:ext cx="5270659" cy="33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8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</a:t>
            </a:r>
            <a:endParaRPr lang="en-US" dirty="0"/>
          </a:p>
        </p:txBody>
      </p:sp>
      <p:pic>
        <p:nvPicPr>
          <p:cNvPr id="5" name="Picture 4" descr="ImageServer (6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" y="838200"/>
            <a:ext cx="6156972" cy="3029621"/>
          </a:xfrm>
          <a:prstGeom prst="rect">
            <a:avLst/>
          </a:prstGeom>
        </p:spPr>
      </p:pic>
      <p:pic>
        <p:nvPicPr>
          <p:cNvPr id="8" name="Picture 7" descr="ImageServer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95876"/>
            <a:ext cx="6019800" cy="29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endParaRPr lang="en-US" dirty="0"/>
          </a:p>
        </p:txBody>
      </p:sp>
      <p:pic>
        <p:nvPicPr>
          <p:cNvPr id="6" name="Picture 5" descr="Screen Shot 2018-03-25 at 12.4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10" y="2362200"/>
            <a:ext cx="5932184" cy="4495800"/>
          </a:xfrm>
          <a:prstGeom prst="rect">
            <a:avLst/>
          </a:prstGeom>
        </p:spPr>
      </p:pic>
      <p:pic>
        <p:nvPicPr>
          <p:cNvPr id="7" name="Picture 6" descr="Screen Shot 2018-03-25 at 12.4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6243389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2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 </a:t>
            </a:r>
            <a:r>
              <a:rPr lang="en-US" dirty="0" err="1" smtClean="0"/>
              <a:t>yo</a:t>
            </a:r>
            <a:r>
              <a:rPr lang="en-US" dirty="0" smtClean="0"/>
              <a:t> female with </a:t>
            </a:r>
            <a:r>
              <a:rPr lang="en-US" dirty="0" err="1" smtClean="0"/>
              <a:t>hx</a:t>
            </a:r>
            <a:r>
              <a:rPr lang="en-US" dirty="0"/>
              <a:t> of </a:t>
            </a:r>
            <a:r>
              <a:rPr lang="en-US" dirty="0" err="1"/>
              <a:t>Rosai</a:t>
            </a:r>
            <a:r>
              <a:rPr lang="en-US" dirty="0"/>
              <a:t>–</a:t>
            </a:r>
            <a:r>
              <a:rPr lang="en-US" dirty="0" err="1"/>
              <a:t>Dorfman</a:t>
            </a:r>
            <a:r>
              <a:rPr lang="en-US" dirty="0"/>
              <a:t> </a:t>
            </a:r>
            <a:r>
              <a:rPr lang="en-US" dirty="0" smtClean="0"/>
              <a:t>disease with stable intraocular choroidal lesions OU.</a:t>
            </a:r>
            <a:endParaRPr lang="en-US" dirty="0"/>
          </a:p>
          <a:p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Choroidal </a:t>
            </a:r>
            <a:r>
              <a:rPr lang="en-US" dirty="0" err="1" smtClean="0"/>
              <a:t>Histiocytic</a:t>
            </a:r>
            <a:r>
              <a:rPr lang="en-US" dirty="0" smtClean="0"/>
              <a:t> Lesion</a:t>
            </a:r>
          </a:p>
          <a:p>
            <a:pPr lvl="1"/>
            <a:r>
              <a:rPr lang="en-US" dirty="0" err="1" smtClean="0"/>
              <a:t>Amelanotic</a:t>
            </a:r>
            <a:r>
              <a:rPr lang="en-US" dirty="0" smtClean="0"/>
              <a:t> Choroidal </a:t>
            </a:r>
            <a:r>
              <a:rPr lang="en-US" dirty="0" smtClean="0"/>
              <a:t>Melanoma/Nevus</a:t>
            </a:r>
            <a:endParaRPr lang="en-US" dirty="0" smtClean="0"/>
          </a:p>
          <a:p>
            <a:pPr lvl="1"/>
            <a:r>
              <a:rPr lang="en-US" dirty="0" smtClean="0"/>
              <a:t>Metastasis</a:t>
            </a:r>
          </a:p>
          <a:p>
            <a:pPr lvl="1"/>
            <a:r>
              <a:rPr lang="en-US" dirty="0" smtClean="0"/>
              <a:t>Choroidal </a:t>
            </a:r>
            <a:r>
              <a:rPr lang="en-US" dirty="0" err="1" smtClean="0"/>
              <a:t>Osteoma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Scan</a:t>
            </a:r>
            <a:endParaRPr lang="en-US" dirty="0"/>
          </a:p>
        </p:txBody>
      </p:sp>
      <p:pic>
        <p:nvPicPr>
          <p:cNvPr id="5" name="Picture 4" descr="Screen Shot 2018-03-25 at 1.0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676900" cy="6223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5029200"/>
            <a:ext cx="2883408" cy="484632"/>
          </a:xfrm>
          <a:prstGeom prst="rightArrow">
            <a:avLst>
              <a:gd name="adj1" fmla="val 3171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ossifying tumor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ature </a:t>
            </a:r>
            <a:r>
              <a:rPr lang="en-US" dirty="0" smtClean="0"/>
              <a:t>bone replacing choroid</a:t>
            </a:r>
          </a:p>
          <a:p>
            <a:r>
              <a:rPr lang="en-US" dirty="0" smtClean="0"/>
              <a:t>Rare condition with unknown frequency</a:t>
            </a:r>
          </a:p>
          <a:p>
            <a:pPr lvl="1"/>
            <a:r>
              <a:rPr lang="en-US" dirty="0" smtClean="0"/>
              <a:t>Women, unilateral 80% cases</a:t>
            </a:r>
          </a:p>
          <a:p>
            <a:r>
              <a:rPr lang="en-US" dirty="0" smtClean="0"/>
              <a:t>Etiology is unknown</a:t>
            </a:r>
          </a:p>
          <a:p>
            <a:pPr lvl="1"/>
            <a:r>
              <a:rPr lang="en-US" dirty="0" smtClean="0"/>
              <a:t>Some sporadic cases related to trauma, </a:t>
            </a:r>
            <a:r>
              <a:rPr lang="en-US" dirty="0" err="1" smtClean="0"/>
              <a:t>Stargardt’s</a:t>
            </a:r>
            <a:r>
              <a:rPr lang="en-US" dirty="0" smtClean="0"/>
              <a:t> disease, intraocular inflammation, and Histiocytosis 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Choroidal </a:t>
            </a:r>
            <a:r>
              <a:rPr lang="en-US" dirty="0" err="1" smtClean="0"/>
              <a:t>Osteoma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Deep, orange-yellow lesion</a:t>
            </a:r>
          </a:p>
          <a:p>
            <a:r>
              <a:rPr lang="en-US" dirty="0" err="1" smtClean="0"/>
              <a:t>Peripapillary</a:t>
            </a:r>
            <a:r>
              <a:rPr lang="en-US" dirty="0" smtClean="0"/>
              <a:t> lesion with well-defined geographic or scalloped borders</a:t>
            </a:r>
          </a:p>
          <a:p>
            <a:r>
              <a:rPr lang="en-US" dirty="0" smtClean="0"/>
              <a:t>Depigmentation of overlaying RPE</a:t>
            </a:r>
          </a:p>
          <a:p>
            <a:r>
              <a:rPr lang="en-US" dirty="0" smtClean="0"/>
              <a:t>Limited tumor growth</a:t>
            </a:r>
          </a:p>
          <a:p>
            <a:pPr lvl="1"/>
            <a:r>
              <a:rPr lang="en-US" dirty="0" smtClean="0"/>
              <a:t>41-64% of cases grew. Slow growth (0.37mm/year)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0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dianJOphthalmol_2015_63_5_453_159887_f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19963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Ultrasound imaging (A or B scan)</a:t>
            </a:r>
          </a:p>
          <a:p>
            <a:pPr lvl="1"/>
            <a:r>
              <a:rPr lang="en-US" dirty="0" smtClean="0"/>
              <a:t>A scan with high </a:t>
            </a:r>
            <a:r>
              <a:rPr lang="en-US" dirty="0"/>
              <a:t>intensity echo spike </a:t>
            </a:r>
            <a:endParaRPr lang="en-US" dirty="0" smtClean="0"/>
          </a:p>
          <a:p>
            <a:pPr lvl="1"/>
            <a:r>
              <a:rPr lang="en-US" dirty="0" smtClean="0"/>
              <a:t>B scan with elevated choroidal mass</a:t>
            </a:r>
          </a:p>
          <a:p>
            <a:r>
              <a:rPr lang="en-US" dirty="0" smtClean="0"/>
              <a:t>FA</a:t>
            </a:r>
          </a:p>
          <a:p>
            <a:pPr lvl="1"/>
            <a:r>
              <a:rPr lang="en-US" dirty="0" smtClean="0"/>
              <a:t>Early patchy </a:t>
            </a:r>
            <a:r>
              <a:rPr lang="en-US" dirty="0" err="1" smtClean="0"/>
              <a:t>hyperfluorescent</a:t>
            </a:r>
            <a:r>
              <a:rPr lang="en-US" dirty="0" smtClean="0"/>
              <a:t> choroidal filling with late diffuse staining</a:t>
            </a:r>
          </a:p>
          <a:p>
            <a:pPr lvl="2"/>
            <a:r>
              <a:rPr lang="en-US" dirty="0" smtClean="0"/>
              <a:t>Can show CNV</a:t>
            </a:r>
          </a:p>
          <a:p>
            <a:r>
              <a:rPr lang="en-US" dirty="0" smtClean="0"/>
              <a:t>OCT</a:t>
            </a:r>
          </a:p>
          <a:p>
            <a:pPr lvl="1"/>
            <a:r>
              <a:rPr lang="en-US" dirty="0" smtClean="0"/>
              <a:t>Variable hyper and </a:t>
            </a:r>
            <a:r>
              <a:rPr lang="en-US" dirty="0" err="1" smtClean="0"/>
              <a:t>hyporeflective</a:t>
            </a:r>
            <a:r>
              <a:rPr lang="en-US" dirty="0" smtClean="0"/>
              <a:t> areas. Subretinal fluid, CNV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CNV </a:t>
            </a:r>
            <a:r>
              <a:rPr lang="en-US" dirty="0" smtClean="0"/>
              <a:t>is very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Overlaying </a:t>
            </a:r>
            <a:r>
              <a:rPr lang="en-US" dirty="0" err="1" smtClean="0"/>
              <a:t>heme</a:t>
            </a:r>
            <a:r>
              <a:rPr lang="en-US" dirty="0" smtClean="0"/>
              <a:t> or irregular surface increase risk of CNV</a:t>
            </a:r>
          </a:p>
          <a:p>
            <a:r>
              <a:rPr lang="en-US" dirty="0" smtClean="0"/>
              <a:t>Subretinal fluid and serous RD can occur</a:t>
            </a:r>
          </a:p>
          <a:p>
            <a:pPr lvl="1"/>
            <a:r>
              <a:rPr lang="en-US" dirty="0" smtClean="0"/>
              <a:t>Serous RD common in absence of CNV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Choroidal </a:t>
            </a:r>
            <a:r>
              <a:rPr lang="en-US" dirty="0" err="1"/>
              <a:t>O</a:t>
            </a:r>
            <a:r>
              <a:rPr lang="en-US" dirty="0" err="1" smtClean="0"/>
              <a:t>steoma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6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Annual follow up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56 </a:t>
            </a:r>
            <a:r>
              <a:rPr lang="en-US" dirty="0" err="1" smtClean="0"/>
              <a:t>yo</a:t>
            </a:r>
            <a:r>
              <a:rPr lang="en-US" dirty="0" smtClean="0"/>
              <a:t> female </a:t>
            </a:r>
            <a:r>
              <a:rPr lang="en-US" dirty="0"/>
              <a:t>with history of Rosai-Dorfman </a:t>
            </a:r>
            <a:r>
              <a:rPr lang="en-US" dirty="0" smtClean="0"/>
              <a:t>disease who presents for annual follow up for suspicious choroidal lesions OU (first discovered ~10 years ago). No change in 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influencing prognosis:</a:t>
            </a:r>
          </a:p>
          <a:p>
            <a:pPr lvl="1"/>
            <a:r>
              <a:rPr lang="en-US" dirty="0" smtClean="0"/>
              <a:t>Tumor location</a:t>
            </a:r>
          </a:p>
          <a:p>
            <a:pPr lvl="2"/>
            <a:r>
              <a:rPr lang="en-US" dirty="0" smtClean="0"/>
              <a:t>Non-foveal </a:t>
            </a:r>
            <a:r>
              <a:rPr lang="en-US" dirty="0" smtClean="0"/>
              <a:t>involvement -  </a:t>
            </a:r>
            <a:r>
              <a:rPr lang="en-US" dirty="0" smtClean="0"/>
              <a:t>80</a:t>
            </a:r>
            <a:r>
              <a:rPr lang="en-US" dirty="0" smtClean="0"/>
              <a:t>% had VA </a:t>
            </a:r>
            <a:r>
              <a:rPr lang="en-US" dirty="0" smtClean="0"/>
              <a:t>&gt;20/40</a:t>
            </a:r>
          </a:p>
          <a:p>
            <a:pPr lvl="2"/>
            <a:r>
              <a:rPr lang="en-US" dirty="0" smtClean="0"/>
              <a:t>Foveal </a:t>
            </a:r>
            <a:r>
              <a:rPr lang="en-US" dirty="0" smtClean="0"/>
              <a:t>involvement -  </a:t>
            </a:r>
            <a:r>
              <a:rPr lang="en-US" dirty="0" smtClean="0"/>
              <a:t>45</a:t>
            </a:r>
            <a:r>
              <a:rPr lang="en-US" dirty="0" smtClean="0"/>
              <a:t>% had </a:t>
            </a:r>
            <a:r>
              <a:rPr lang="en-US" dirty="0" smtClean="0"/>
              <a:t>VA &gt;20/40</a:t>
            </a:r>
          </a:p>
          <a:p>
            <a:pPr lvl="1"/>
            <a:r>
              <a:rPr lang="en-US" dirty="0" smtClean="0"/>
              <a:t>Decalcification status</a:t>
            </a:r>
          </a:p>
          <a:p>
            <a:pPr lvl="2"/>
            <a:r>
              <a:rPr lang="en-US" dirty="0" smtClean="0"/>
              <a:t>Can be induced by laser treatment</a:t>
            </a:r>
          </a:p>
          <a:p>
            <a:pPr lvl="1"/>
            <a:r>
              <a:rPr lang="en-US" dirty="0" smtClean="0"/>
              <a:t>RPE atrophy</a:t>
            </a:r>
          </a:p>
          <a:p>
            <a:pPr lvl="1"/>
            <a:r>
              <a:rPr lang="en-US" dirty="0" smtClean="0"/>
              <a:t>CNV</a:t>
            </a:r>
          </a:p>
          <a:p>
            <a:pPr lvl="1"/>
            <a:r>
              <a:rPr lang="en-US" dirty="0" smtClean="0"/>
              <a:t>Persistent subretinal fluid or </a:t>
            </a:r>
            <a:r>
              <a:rPr lang="en-US" dirty="0" err="1" smtClean="0"/>
              <a:t>heme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Osteoma</a:t>
            </a:r>
            <a:r>
              <a:rPr lang="en-US" dirty="0" smtClean="0"/>
              <a:t> with CNV</a:t>
            </a:r>
          </a:p>
          <a:p>
            <a:pPr lvl="1"/>
            <a:r>
              <a:rPr lang="en-US" dirty="0" smtClean="0"/>
              <a:t>Anti-VEGF (</a:t>
            </a:r>
            <a:r>
              <a:rPr lang="en-US" dirty="0" err="1" smtClean="0"/>
              <a:t>Bevacizumab</a:t>
            </a:r>
            <a:r>
              <a:rPr lang="en-US" dirty="0" smtClean="0"/>
              <a:t> and </a:t>
            </a:r>
            <a:r>
              <a:rPr lang="en-US" dirty="0" err="1" smtClean="0"/>
              <a:t>Ranibizumab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PDT and TTT with some success</a:t>
            </a:r>
          </a:p>
          <a:p>
            <a:pPr lvl="1"/>
            <a:r>
              <a:rPr lang="en-US" dirty="0" smtClean="0"/>
              <a:t>Limited success with argon laser photocoagulation and surgical removal</a:t>
            </a:r>
          </a:p>
          <a:p>
            <a:r>
              <a:rPr lang="en-US" dirty="0" err="1" smtClean="0"/>
              <a:t>Osteoma</a:t>
            </a:r>
            <a:r>
              <a:rPr lang="en-US" dirty="0" smtClean="0"/>
              <a:t> with Serous RD (no CNV)</a:t>
            </a:r>
          </a:p>
          <a:p>
            <a:pPr lvl="1"/>
            <a:r>
              <a:rPr lang="en-US" dirty="0" smtClean="0"/>
              <a:t>TTT, </a:t>
            </a:r>
            <a:r>
              <a:rPr lang="en-US" dirty="0" err="1" smtClean="0"/>
              <a:t>Bevacizumab</a:t>
            </a:r>
            <a:r>
              <a:rPr lang="en-US" dirty="0" smtClean="0"/>
              <a:t> have shown improvement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Choroidal </a:t>
            </a:r>
            <a:r>
              <a:rPr lang="en-US" dirty="0" err="1" smtClean="0"/>
              <a:t>osteomas</a:t>
            </a:r>
            <a:r>
              <a:rPr lang="en-US" dirty="0" smtClean="0"/>
              <a:t> are rare, benign ossifying tumors</a:t>
            </a:r>
          </a:p>
          <a:p>
            <a:r>
              <a:rPr lang="en-US" dirty="0" smtClean="0"/>
              <a:t>Very slow growing lesions with characteristic ultrasound imaging findings</a:t>
            </a:r>
          </a:p>
          <a:p>
            <a:r>
              <a:rPr lang="en-US" dirty="0" smtClean="0"/>
              <a:t>Vision loss can occur due to RPE atrophy, serous RD, and most commonly CNV</a:t>
            </a:r>
          </a:p>
          <a:p>
            <a:r>
              <a:rPr lang="en-US" dirty="0" smtClean="0"/>
              <a:t>Anti-VEGF has shown promise for treating complications of </a:t>
            </a:r>
            <a:r>
              <a:rPr lang="en-US" dirty="0" err="1" smtClean="0"/>
              <a:t>osteomas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Alameddine</a:t>
            </a:r>
            <a:r>
              <a:rPr lang="en-US" sz="2000" dirty="0"/>
              <a:t>, R. M., Mansour, A. M., &amp; </a:t>
            </a:r>
            <a:r>
              <a:rPr lang="en-US" sz="2000" dirty="0" err="1"/>
              <a:t>Kahtani</a:t>
            </a:r>
            <a:r>
              <a:rPr lang="en-US" sz="2000" dirty="0"/>
              <a:t>, E. (2014). Review of Choroidal </a:t>
            </a:r>
            <a:r>
              <a:rPr lang="en-US" sz="2000" dirty="0" err="1"/>
              <a:t>Osteomas</a:t>
            </a:r>
            <a:r>
              <a:rPr lang="en-US" sz="2000" dirty="0"/>
              <a:t>. Middle East African Journal of Ophthalmology, 21(3), 244–250. </a:t>
            </a:r>
            <a:endParaRPr lang="en-US" sz="2000" dirty="0" smtClean="0"/>
          </a:p>
          <a:p>
            <a:r>
              <a:rPr lang="en-US" sz="2000" dirty="0" smtClean="0"/>
              <a:t>Shields </a:t>
            </a:r>
            <a:r>
              <a:rPr lang="en-US" sz="2000" dirty="0"/>
              <a:t>CL, Shields JA, </a:t>
            </a:r>
            <a:r>
              <a:rPr lang="en-US" sz="2000" dirty="0" err="1"/>
              <a:t>Augsburger</a:t>
            </a:r>
            <a:r>
              <a:rPr lang="en-US" sz="2000" dirty="0"/>
              <a:t> JJ. Choroidal </a:t>
            </a:r>
            <a:r>
              <a:rPr lang="en-US" sz="2000" dirty="0" err="1"/>
              <a:t>osteoma</a:t>
            </a:r>
            <a:r>
              <a:rPr lang="en-US" sz="2000" dirty="0"/>
              <a:t>. </a:t>
            </a:r>
            <a:r>
              <a:rPr lang="en-US" sz="2000" dirty="0" err="1"/>
              <a:t>Surv</a:t>
            </a:r>
            <a:r>
              <a:rPr lang="en-US" sz="2000" dirty="0"/>
              <a:t> Ophthalmol. 1988;33:17–27.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inus </a:t>
            </a:r>
            <a:r>
              <a:rPr lang="en-US" i="1" dirty="0"/>
              <a:t>histiocytosis with massive </a:t>
            </a:r>
            <a:r>
              <a:rPr lang="en-US" i="1" dirty="0" smtClean="0"/>
              <a:t>lymphadenopathy</a:t>
            </a:r>
          </a:p>
          <a:p>
            <a:r>
              <a:rPr lang="en-US" dirty="0" smtClean="0"/>
              <a:t>Numerous histiocytes in lymph nodes and throughout body</a:t>
            </a:r>
          </a:p>
          <a:p>
            <a:r>
              <a:rPr lang="en-US" dirty="0" smtClean="0"/>
              <a:t>Unknown cause</a:t>
            </a:r>
          </a:p>
          <a:p>
            <a:r>
              <a:rPr lang="en-US" dirty="0" smtClean="0"/>
              <a:t>Treatment- </a:t>
            </a:r>
            <a:r>
              <a:rPr lang="en-US" dirty="0" smtClean="0"/>
              <a:t>observe, surgery</a:t>
            </a:r>
            <a:r>
              <a:rPr lang="en-US" dirty="0" smtClean="0"/>
              <a:t>, radiation, or chemotherapy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Rosai-Dorfman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6" name="Picture 5" descr="jcdr-7-1519-g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66853"/>
            <a:ext cx="3352800" cy="2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Past Ocular </a:t>
            </a:r>
            <a:r>
              <a:rPr lang="en-US" dirty="0" err="1" smtClean="0"/>
              <a:t>Hx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sz="2800" dirty="0" smtClean="0"/>
              <a:t>Choroidal Lesions OU</a:t>
            </a:r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-  </a:t>
            </a:r>
            <a:r>
              <a:rPr lang="en-US" sz="2800" dirty="0" err="1" smtClean="0"/>
              <a:t>Rosai</a:t>
            </a:r>
            <a:r>
              <a:rPr lang="en-US" sz="2800" dirty="0" smtClean="0"/>
              <a:t> </a:t>
            </a:r>
            <a:r>
              <a:rPr lang="en-US" sz="2800" dirty="0" err="1" smtClean="0"/>
              <a:t>Dorfman</a:t>
            </a:r>
            <a:r>
              <a:rPr lang="en-US" sz="2800" dirty="0" smtClean="0"/>
              <a:t>, Thyroid 				   Disease, Seizures, Anemia</a:t>
            </a:r>
          </a:p>
          <a:p>
            <a:pPr marL="0" indent="0">
              <a:buNone/>
            </a:pPr>
            <a:r>
              <a:rPr lang="en-US" dirty="0" smtClean="0"/>
              <a:t>Past Surgical </a:t>
            </a:r>
            <a:r>
              <a:rPr lang="en-US" dirty="0" err="1" smtClean="0"/>
              <a:t>Hx</a:t>
            </a:r>
            <a:r>
              <a:rPr lang="en-US" dirty="0" smtClean="0"/>
              <a:t>- </a:t>
            </a:r>
            <a:r>
              <a:rPr lang="en-US" sz="2800" dirty="0" smtClean="0"/>
              <a:t>Tonsillectomy, </a:t>
            </a:r>
            <a:r>
              <a:rPr lang="en-US" sz="2800" dirty="0" err="1" smtClean="0"/>
              <a:t>Fibroidectomy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sz="2800" dirty="0" smtClean="0"/>
              <a:t>- Diabetes, AMD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Meds- </a:t>
            </a:r>
            <a:r>
              <a:rPr lang="en-US" sz="2800" dirty="0" err="1" smtClean="0"/>
              <a:t>Tegretol</a:t>
            </a:r>
            <a:r>
              <a:rPr lang="en-US" sz="2800" dirty="0" smtClean="0"/>
              <a:t>, </a:t>
            </a:r>
            <a:r>
              <a:rPr lang="en-US" sz="2800" dirty="0" err="1" smtClean="0"/>
              <a:t>Keppra</a:t>
            </a:r>
            <a:r>
              <a:rPr lang="en-US" sz="2800" dirty="0" smtClean="0"/>
              <a:t>, </a:t>
            </a:r>
            <a:r>
              <a:rPr lang="en-US" sz="2800" dirty="0" err="1" smtClean="0"/>
              <a:t>Synthroid</a:t>
            </a:r>
            <a:r>
              <a:rPr lang="en-US" sz="2800" dirty="0" smtClean="0"/>
              <a:t>, Multivitamin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Allergies- </a:t>
            </a:r>
            <a:r>
              <a:rPr lang="en-US" sz="2800" dirty="0" smtClean="0"/>
              <a:t>Penicillin, Formaldehyde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- </a:t>
            </a:r>
            <a:r>
              <a:rPr lang="en-US" sz="2800" dirty="0" smtClean="0"/>
              <a:t>Former Smoker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**Underwent chemotherapy for </a:t>
            </a:r>
            <a:r>
              <a:rPr lang="en-US" dirty="0" smtClean="0"/>
              <a:t>intra-abdominal </a:t>
            </a:r>
            <a:r>
              <a:rPr lang="en-US" dirty="0" err="1" smtClean="0"/>
              <a:t>histiocytic</a:t>
            </a:r>
            <a:r>
              <a:rPr lang="en-US" dirty="0" smtClean="0"/>
              <a:t> lesions in </a:t>
            </a:r>
            <a:r>
              <a:rPr lang="en-US" dirty="0" smtClean="0"/>
              <a:t>past**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</a:t>
            </a:r>
            <a:r>
              <a:rPr lang="en-US" dirty="0" err="1"/>
              <a:t>Hx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headache, nausea/vomiting, blurry vision, eye pain, fever, weight loss, night sweats</a:t>
            </a:r>
          </a:p>
          <a:p>
            <a:r>
              <a:rPr lang="en-US" dirty="0" smtClean="0"/>
              <a:t>Occasional floaters in left eye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1471"/>
              </p:ext>
            </p:extLst>
          </p:nvPr>
        </p:nvGraphicFramePr>
        <p:xfrm>
          <a:off x="457200" y="1066800"/>
          <a:ext cx="7924800" cy="3611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(cc)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-0.50+1.00x19 (20/20)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-1.00+0.50x174 (20/20)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547710"/>
              </p:ext>
            </p:extLst>
          </p:nvPr>
        </p:nvGraphicFramePr>
        <p:xfrm>
          <a:off x="457200" y="1066800"/>
          <a:ext cx="83058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and 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49135"/>
              </p:ext>
            </p:extLst>
          </p:nvPr>
        </p:nvGraphicFramePr>
        <p:xfrm>
          <a:off x="457200" y="1066800"/>
          <a:ext cx="8305800" cy="2895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Yellow-White Mass with Mild Elevation, No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Hemorrhage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Yellow-White Mass with Mild Elevation, No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Hemorrhage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 and Attached 360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 and Attached 360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4" name="Picture 3" descr="Screen Shot 2018-03-25 at 12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0"/>
            <a:ext cx="914400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5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661</Words>
  <Application>Microsoft Macintosh PowerPoint</Application>
  <PresentationFormat>On-screen Show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Grand Rounds The Masquerade Spot</vt:lpstr>
      <vt:lpstr>Patient Presentation</vt:lpstr>
      <vt:lpstr>Rosai-Dorfman Disease</vt:lpstr>
      <vt:lpstr>History (Hx)</vt:lpstr>
      <vt:lpstr>Review of Systems</vt:lpstr>
      <vt:lpstr>Physical Exam</vt:lpstr>
      <vt:lpstr>Physical Exam</vt:lpstr>
      <vt:lpstr>Physical Exam</vt:lpstr>
      <vt:lpstr>2008</vt:lpstr>
      <vt:lpstr>2018</vt:lpstr>
      <vt:lpstr>OCT</vt:lpstr>
      <vt:lpstr>FA</vt:lpstr>
      <vt:lpstr>Assessment</vt:lpstr>
      <vt:lpstr>B Scan</vt:lpstr>
      <vt:lpstr>Choroidal Osteoma</vt:lpstr>
      <vt:lpstr>Pathophysiology</vt:lpstr>
      <vt:lpstr>PowerPoint Presentation</vt:lpstr>
      <vt:lpstr>Diagnosis</vt:lpstr>
      <vt:lpstr>Choroidal Osteoma</vt:lpstr>
      <vt:lpstr>Prognosis</vt:lpstr>
      <vt:lpstr>Treatment</vt:lpstr>
      <vt:lpstr>Discussion</vt:lpstr>
      <vt:lpstr>References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Sidharth Puri</cp:lastModifiedBy>
  <cp:revision>76</cp:revision>
  <dcterms:created xsi:type="dcterms:W3CDTF">2016-06-13T00:58:53Z</dcterms:created>
  <dcterms:modified xsi:type="dcterms:W3CDTF">2018-03-30T01:22:05Z</dcterms:modified>
</cp:coreProperties>
</file>