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9" r:id="rId3"/>
    <p:sldId id="258" r:id="rId4"/>
    <p:sldId id="260" r:id="rId5"/>
    <p:sldId id="264" r:id="rId6"/>
    <p:sldId id="267" r:id="rId7"/>
    <p:sldId id="281" r:id="rId8"/>
    <p:sldId id="283" r:id="rId9"/>
    <p:sldId id="282" r:id="rId10"/>
    <p:sldId id="284" r:id="rId11"/>
    <p:sldId id="285" r:id="rId12"/>
    <p:sldId id="292" r:id="rId13"/>
    <p:sldId id="297" r:id="rId14"/>
    <p:sldId id="296" r:id="rId15"/>
    <p:sldId id="298" r:id="rId16"/>
    <p:sldId id="299" r:id="rId17"/>
    <p:sldId id="300" r:id="rId18"/>
    <p:sldId id="301" r:id="rId19"/>
    <p:sldId id="286" r:id="rId20"/>
    <p:sldId id="304" r:id="rId21"/>
    <p:sldId id="288" r:id="rId22"/>
    <p:sldId id="305" r:id="rId23"/>
    <p:sldId id="265" r:id="rId24"/>
    <p:sldId id="266" r:id="rId25"/>
    <p:sldId id="280" r:id="rId26"/>
    <p:sldId id="268" r:id="rId27"/>
    <p:sldId id="306" r:id="rId28"/>
    <p:sldId id="307" r:id="rId29"/>
    <p:sldId id="309" r:id="rId30"/>
    <p:sldId id="308" r:id="rId31"/>
    <p:sldId id="273" r:id="rId32"/>
    <p:sldId id="276" r:id="rId33"/>
    <p:sldId id="310" r:id="rId34"/>
    <p:sldId id="289" r:id="rId35"/>
    <p:sldId id="290" r:id="rId36"/>
    <p:sldId id="263" r:id="rId37"/>
    <p:sldId id="26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D3D303"/>
    <a:srgbClr val="CC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7" autoAdjust="0"/>
    <p:restoredTop sz="86177" autoAdjust="0"/>
  </p:normalViewPr>
  <p:slideViewPr>
    <p:cSldViewPr showGuides="1">
      <p:cViewPr varScale="1">
        <p:scale>
          <a:sx n="187" d="100"/>
          <a:sy n="187" d="100"/>
        </p:scale>
        <p:origin x="28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0E906-18D0-9E4A-83E9-F780BB6DEAC4}" type="datetimeFigureOut">
              <a:rPr lang="en-US" smtClean="0"/>
              <a:t>4/22/18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AEAA7-617E-A54A-8152-564A2FBD4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5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AEAA7-617E-A54A-8152-564A2FBD44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4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AEAA7-617E-A54A-8152-564A2FBD44B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10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AEAA7-617E-A54A-8152-564A2FBD44B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27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AEAA7-617E-A54A-8152-564A2FBD44B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46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AEAA7-617E-A54A-8152-564A2FBD44B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09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AEAA7-617E-A54A-8152-564A2FBD44B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46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AEAA7-617E-A54A-8152-564A2FBD44B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46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CT: On CT, the posterior sclera is thickened and may enhance with contrast agents. Sub-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Tenon’s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edema may appear as a thin crescent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lucency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between the sclera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Tenon’s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capsule.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MRI: diffuse posterior scleritis, the sclera is thickened on T1-weighted images and is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tense to slightly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hyperintense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respect to vitreous. On T2-weighted images, the sclera is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hypointense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There is moderate to marked inhomogeneous enhancement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gadolin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ium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retinal detachment appears as a crescent-shaped area that is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hyperintense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both T1- and T2-weighted images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AEAA7-617E-A54A-8152-564A2FBD44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79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CT: On CT, the posterior sclera is thickened and may enhance with contrast agents. Sub-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Tenon’s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edema may appear as a thin crescent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lucency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between the sclera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Tenon’s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capsule.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MRI: diffuse posterior scleritis, the sclera is thickened on T1-weighted images and is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tense to slightly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hyperintense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respect to vitreous. On T2-weighted images, the sclera is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hypointense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There is moderate to marked inhomogeneous enhancement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gadolin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ium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retinal detachment appears as a crescent-shaped area that is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hyperintense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both T1- and T2-weighted images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AEAA7-617E-A54A-8152-564A2FBD44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61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 screen includes – dsDNA,Sm,RNP,SmRNP,SS-A,SS-B,Scl-70,Centromere</a:t>
            </a:r>
            <a:r>
              <a:rPr lang="en-US" baseline="0" dirty="0"/>
              <a:t> B, Chromatin, Jo-1, Ribosomal P</a:t>
            </a:r>
          </a:p>
          <a:p>
            <a:endParaRPr lang="en-US" baseline="0" dirty="0"/>
          </a:p>
          <a:p>
            <a:r>
              <a:rPr lang="en-US" baseline="0" dirty="0"/>
              <a:t>Syphilis was total Antibody.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AEAA7-617E-A54A-8152-564A2FBD44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87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AEAA7-617E-A54A-8152-564A2FBD44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09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AEAA7-617E-A54A-8152-564A2FBD44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88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AEAA7-617E-A54A-8152-564A2FBD44B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15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AEAA7-617E-A54A-8152-564A2FBD44B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17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AEAA7-617E-A54A-8152-564A2FBD44B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2085" y="-8935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0"/>
            <a:ext cx="7772400" cy="1524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(i.e. Grand Rounds)</a:t>
            </a:r>
            <a:br>
              <a:rPr lang="en-US" dirty="0"/>
            </a:br>
            <a:r>
              <a:rPr lang="en-US" sz="4000" dirty="0"/>
              <a:t>Subtitle (i.e.</a:t>
            </a:r>
            <a:r>
              <a:rPr lang="en-US" sz="4000" baseline="0" dirty="0"/>
              <a:t> </a:t>
            </a:r>
            <a:r>
              <a:rPr lang="en-US" sz="4000" baseline="0" dirty="0" err="1"/>
              <a:t>Chalazion</a:t>
            </a:r>
            <a:r>
              <a:rPr lang="en-US" sz="4000" dirty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495800"/>
            <a:ext cx="6400800" cy="1219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and Date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32085" y="6180221"/>
            <a:ext cx="9176085" cy="685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02" y="2286000"/>
            <a:ext cx="3148717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07803" y="6348481"/>
            <a:ext cx="6523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n w="3175">
                  <a:noFill/>
                </a:ln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Department of Ophthalmology and Visual Sciences</a:t>
            </a:r>
          </a:p>
        </p:txBody>
      </p:sp>
      <p:pic>
        <p:nvPicPr>
          <p:cNvPr id="1028" name="Picture 4" descr="https://cdn0.orgsync.com/images/os-school-logos/374-pyvbk56-university-of-louisville-onred-app-s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12042"/>
            <a:ext cx="2286001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4/22/18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4/22/18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349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2" descr="C:\Users\Juan P FdC\Desktop\DOVS 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57" y="6253205"/>
            <a:ext cx="1013680" cy="588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2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4/22/18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5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4/22/18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1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4/22/18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4/22/18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9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0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7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A4EB-0B06-4F24-98BB-CEE041FC849F}" type="datetimeFigureOut">
              <a:rPr lang="en-US" smtClean="0"/>
              <a:t>4/22/18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219200"/>
          </a:xfrm>
        </p:spPr>
        <p:txBody>
          <a:bodyPr/>
          <a:lstStyle/>
          <a:p>
            <a:r>
              <a:rPr lang="en-US" dirty="0"/>
              <a:t>Julia Elpers, MD</a:t>
            </a:r>
          </a:p>
          <a:p>
            <a:r>
              <a:rPr lang="en-US" dirty="0"/>
              <a:t>March 30</a:t>
            </a:r>
            <a:r>
              <a:rPr lang="en-US" baseline="30000" dirty="0"/>
              <a:t>th</a:t>
            </a:r>
            <a:r>
              <a:rPr lang="en-US" dirty="0"/>
              <a:t>, 2018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52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Night and Day</a:t>
            </a:r>
          </a:p>
        </p:txBody>
      </p:sp>
    </p:spTree>
    <p:extLst>
      <p:ext uri="{BB962C8B-B14F-4D97-AF65-F5344CB8AC3E}">
        <p14:creationId xmlns:p14="http://schemas.microsoft.com/office/powerpoint/2010/main" val="1221582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76200"/>
            <a:ext cx="7010400" cy="431051"/>
          </a:xfrm>
        </p:spPr>
        <p:txBody>
          <a:bodyPr>
            <a:noAutofit/>
          </a:bodyPr>
          <a:lstStyle/>
          <a:p>
            <a:r>
              <a:rPr lang="en-US" sz="3200" dirty="0"/>
              <a:t>Hospital Day 2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677023"/>
              </p:ext>
            </p:extLst>
          </p:nvPr>
        </p:nvGraphicFramePr>
        <p:xfrm>
          <a:off x="304800" y="1295400"/>
          <a:ext cx="8534400" cy="44399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257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Ext/Lids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Normal 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Mild proptosis</a:t>
                      </a:r>
                    </a:p>
                    <a:p>
                      <a:pPr algn="l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Mild LUL swelling, erythema </a:t>
                      </a:r>
                    </a:p>
                    <a:p>
                      <a:pPr algn="l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1mm ptosis</a:t>
                      </a:r>
                      <a:endParaRPr lang="en-US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C/S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Whit</a:t>
                      </a: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 and </a:t>
                      </a:r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quiet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Trace diffuse injection,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Trace</a:t>
                      </a:r>
                      <a:r>
                        <a:rPr lang="en-US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temporal </a:t>
                      </a:r>
                      <a:r>
                        <a:rPr lang="en-US" dirty="0" err="1">
                          <a:latin typeface="Arial" charset="0"/>
                          <a:ea typeface="Arial" charset="0"/>
                          <a:cs typeface="Arial" charset="0"/>
                        </a:rPr>
                        <a:t>chemosis</a:t>
                      </a: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Clear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Clear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Deep and quiet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Deep and quiet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Iris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Flat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Flat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Lens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Clear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Clear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Arial" charset="0"/>
                          <a:ea typeface="Arial" charset="0"/>
                          <a:cs typeface="Arial" charset="0"/>
                        </a:rPr>
                        <a:t>Vit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Clear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Clear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362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/>
              <a:t>Hospital Day 2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02122"/>
              </p:ext>
            </p:extLst>
          </p:nvPr>
        </p:nvGraphicFramePr>
        <p:xfrm>
          <a:off x="457200" y="1447800"/>
          <a:ext cx="8458199" cy="34442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9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Fundus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Optic Nerve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Pink and sharp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charset="0"/>
                          <a:ea typeface="Arial" charset="0"/>
                          <a:cs typeface="Arial" charset="0"/>
                        </a:rPr>
                        <a:t>Optic disc edema sup, </a:t>
                      </a:r>
                      <a:r>
                        <a:rPr lang="en-US" b="1" dirty="0" err="1">
                          <a:latin typeface="Arial" charset="0"/>
                          <a:ea typeface="Arial" charset="0"/>
                          <a:cs typeface="Arial" charset="0"/>
                        </a:rPr>
                        <a:t>inf</a:t>
                      </a:r>
                      <a:r>
                        <a:rPr lang="en-US" b="1" dirty="0">
                          <a:latin typeface="Arial" charset="0"/>
                          <a:ea typeface="Arial" charset="0"/>
                          <a:cs typeface="Arial" charset="0"/>
                        </a:rPr>
                        <a:t>, nasal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Macula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Good foveal reflex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charset="0"/>
                          <a:ea typeface="Arial" charset="0"/>
                          <a:cs typeface="Arial" charset="0"/>
                        </a:rPr>
                        <a:t>Horizontal folds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Vessels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Normal caliber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charset="0"/>
                          <a:ea typeface="Arial" charset="0"/>
                          <a:cs typeface="Arial" charset="0"/>
                        </a:rPr>
                        <a:t>Tortuous with dilated veins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Periphery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Retina attached 360˚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charset="0"/>
                          <a:ea typeface="Arial" charset="0"/>
                          <a:cs typeface="Arial" charset="0"/>
                        </a:rPr>
                        <a:t>Whitening of retina along arcades </a:t>
                      </a:r>
                      <a:r>
                        <a:rPr lang="en-US" b="1" dirty="0" err="1">
                          <a:latin typeface="Arial" charset="0"/>
                          <a:ea typeface="Arial" charset="0"/>
                          <a:cs typeface="Arial" charset="0"/>
                        </a:rPr>
                        <a:t>inf</a:t>
                      </a:r>
                      <a:r>
                        <a:rPr lang="en-US" b="1" dirty="0">
                          <a:latin typeface="Arial" charset="0"/>
                          <a:ea typeface="Arial" charset="0"/>
                          <a:cs typeface="Arial" charset="0"/>
                        </a:rPr>
                        <a:t> &gt; sup, retinal edema with scattered folds. Large </a:t>
                      </a:r>
                      <a:r>
                        <a:rPr lang="en-US" b="1" dirty="0" err="1">
                          <a:latin typeface="Arial" charset="0"/>
                          <a:ea typeface="Arial" charset="0"/>
                          <a:cs typeface="Arial" charset="0"/>
                        </a:rPr>
                        <a:t>inferotemporal</a:t>
                      </a:r>
                      <a:r>
                        <a:rPr lang="en-US" b="1" dirty="0">
                          <a:latin typeface="Arial" charset="0"/>
                          <a:ea typeface="Arial" charset="0"/>
                          <a:cs typeface="Arial" charset="0"/>
                        </a:rPr>
                        <a:t> exudative detachment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031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ood OD pp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96875" l="3750" r="96563">
                        <a14:foregroundMark x1="30312" y1="18958" x2="30312" y2="18958"/>
                        <a14:foregroundMark x1="21406" y1="15833" x2="21406" y2="15833"/>
                        <a14:foregroundMark x1="13906" y1="13750" x2="10781" y2="20625"/>
                        <a14:foregroundMark x1="5625" y1="37083" x2="5625" y2="64375"/>
                        <a14:foregroundMark x1="11719" y1="78333" x2="27187" y2="95208"/>
                        <a14:foregroundMark x1="10156" y1="83542" x2="10156" y2="83542"/>
                        <a14:foregroundMark x1="3906" y1="67083" x2="3906" y2="67083"/>
                        <a14:foregroundMark x1="6563" y1="75000" x2="6563" y2="75000"/>
                        <a14:foregroundMark x1="14063" y1="89167" x2="14063" y2="89167"/>
                        <a14:foregroundMark x1="12500" y1="86458" x2="12500" y2="86458"/>
                        <a14:foregroundMark x1="20000" y1="97083" x2="20000" y2="97083"/>
                        <a14:foregroundMark x1="18906" y1="3750" x2="18906" y2="3750"/>
                        <a14:foregroundMark x1="16563" y1="625" x2="16563" y2="625"/>
                        <a14:foregroundMark x1="15625" y1="3125" x2="15625" y2="3125"/>
                        <a14:foregroundMark x1="21719" y1="2083" x2="21719" y2="2083"/>
                        <a14:foregroundMark x1="11719" y1="10000" x2="11719" y2="10000"/>
                        <a14:foregroundMark x1="20469" y1="8958" x2="20469" y2="8958"/>
                        <a14:foregroundMark x1="30156" y1="3958" x2="30156" y2="3958"/>
                        <a14:foregroundMark x1="35000" y1="92083" x2="35000" y2="92083"/>
                        <a14:foregroundMark x1="67031" y1="93958" x2="67031" y2="93958"/>
                        <a14:foregroundMark x1="75469" y1="91250" x2="75469" y2="91250"/>
                        <a14:foregroundMark x1="78906" y1="80625" x2="78906" y2="80625"/>
                        <a14:foregroundMark x1="88281" y1="50625" x2="88281" y2="83333"/>
                        <a14:foregroundMark x1="82344" y1="21042" x2="96563" y2="43542"/>
                        <a14:foregroundMark x1="80625" y1="7708" x2="89688" y2="12500"/>
                        <a14:foregroundMark x1="79063" y1="17292" x2="79063" y2="17292"/>
                        <a14:foregroundMark x1="76563" y1="16875" x2="76563" y2="16875"/>
                        <a14:foregroundMark x1="77344" y1="13542" x2="77344" y2="13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469">
            <a:off x="368538" y="622632"/>
            <a:ext cx="7703339" cy="577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98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d OS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81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cula folds 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61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 sign? OD.jpe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5" t="51022" r="24434" b="16079"/>
          <a:stretch/>
        </p:blipFill>
        <p:spPr>
          <a:xfrm>
            <a:off x="-5011" y="0"/>
            <a:ext cx="981594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334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OD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2F6052-6AC2-B14C-84CF-FAACA9784377}"/>
              </a:ext>
            </a:extLst>
          </p:cNvPr>
          <p:cNvGrpSpPr/>
          <p:nvPr/>
        </p:nvGrpSpPr>
        <p:grpSpPr>
          <a:xfrm>
            <a:off x="5181600" y="1524000"/>
            <a:ext cx="3657600" cy="3352800"/>
            <a:chOff x="5181600" y="1524000"/>
            <a:chExt cx="3657600" cy="3352800"/>
          </a:xfrm>
        </p:grpSpPr>
        <p:sp>
          <p:nvSpPr>
            <p:cNvPr id="9" name="TextBox 8"/>
            <p:cNvSpPr txBox="1"/>
            <p:nvPr/>
          </p:nvSpPr>
          <p:spPr>
            <a:xfrm>
              <a:off x="6248400" y="1524000"/>
              <a:ext cx="2590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Trace sub-</a:t>
              </a:r>
              <a:r>
                <a:rPr lang="en-US" sz="3200" b="1" dirty="0" err="1"/>
                <a:t>tenon’s</a:t>
              </a:r>
              <a:r>
                <a:rPr lang="en-US" sz="3200" b="1" dirty="0"/>
                <a:t> fluid</a:t>
              </a:r>
            </a:p>
          </p:txBody>
        </p:sp>
        <p:cxnSp>
          <p:nvCxnSpPr>
            <p:cNvPr id="11" name="Straight Arrow Connector 10"/>
            <p:cNvCxnSpPr>
              <a:stCxn id="9" idx="1"/>
            </p:cNvCxnSpPr>
            <p:nvPr/>
          </p:nvCxnSpPr>
          <p:spPr>
            <a:xfrm flipH="1">
              <a:off x="5334000" y="2062609"/>
              <a:ext cx="914400" cy="52819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1"/>
            </p:cNvCxnSpPr>
            <p:nvPr/>
          </p:nvCxnSpPr>
          <p:spPr>
            <a:xfrm flipH="1">
              <a:off x="5181600" y="2062609"/>
              <a:ext cx="1066800" cy="2814191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395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uid OD.jpe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t="52007" r="26848" b="16474"/>
          <a:stretch/>
        </p:blipFill>
        <p:spPr>
          <a:xfrm>
            <a:off x="0" y="-15067"/>
            <a:ext cx="9924206" cy="68730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334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OD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81B055-7C55-E044-8E49-9958A3141BC5}"/>
              </a:ext>
            </a:extLst>
          </p:cNvPr>
          <p:cNvGrpSpPr/>
          <p:nvPr/>
        </p:nvGrpSpPr>
        <p:grpSpPr>
          <a:xfrm>
            <a:off x="4953000" y="1524000"/>
            <a:ext cx="3886200" cy="1077218"/>
            <a:chOff x="4953000" y="1524000"/>
            <a:chExt cx="3886200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6248400" y="1524000"/>
              <a:ext cx="2590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Trace sub-</a:t>
              </a:r>
              <a:r>
                <a:rPr lang="en-US" sz="3200" b="1" dirty="0" err="1"/>
                <a:t>tenon’s</a:t>
              </a:r>
              <a:r>
                <a:rPr lang="en-US" sz="3200" b="1" dirty="0"/>
                <a:t> fluid</a:t>
              </a:r>
            </a:p>
          </p:txBody>
        </p:sp>
        <p:cxnSp>
          <p:nvCxnSpPr>
            <p:cNvPr id="11" name="Straight Arrow Connector 10"/>
            <p:cNvCxnSpPr>
              <a:stCxn id="9" idx="1"/>
            </p:cNvCxnSpPr>
            <p:nvPr/>
          </p:nvCxnSpPr>
          <p:spPr>
            <a:xfrm flipH="1">
              <a:off x="4953000" y="2062609"/>
              <a:ext cx="1295400" cy="37579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586CFC4-5644-D441-917D-D6D18F782878}"/>
              </a:ext>
            </a:extLst>
          </p:cNvPr>
          <p:cNvGrpSpPr/>
          <p:nvPr/>
        </p:nvGrpSpPr>
        <p:grpSpPr>
          <a:xfrm>
            <a:off x="4876800" y="4495800"/>
            <a:ext cx="4648200" cy="584776"/>
            <a:chOff x="4876800" y="4495800"/>
            <a:chExt cx="4648200" cy="584776"/>
          </a:xfrm>
        </p:grpSpPr>
        <p:sp>
          <p:nvSpPr>
            <p:cNvPr id="14" name="TextBox 13"/>
            <p:cNvSpPr txBox="1"/>
            <p:nvPr/>
          </p:nvSpPr>
          <p:spPr>
            <a:xfrm>
              <a:off x="6324600" y="4495800"/>
              <a:ext cx="3200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Sub-retinal fluid</a:t>
              </a:r>
            </a:p>
          </p:txBody>
        </p:sp>
        <p:cxnSp>
          <p:nvCxnSpPr>
            <p:cNvPr id="15" name="Straight Arrow Connector 14"/>
            <p:cNvCxnSpPr>
              <a:stCxn id="14" idx="1"/>
            </p:cNvCxnSpPr>
            <p:nvPr/>
          </p:nvCxnSpPr>
          <p:spPr>
            <a:xfrm flipH="1">
              <a:off x="4876800" y="4788188"/>
              <a:ext cx="1447800" cy="88613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00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 sign OS.jpe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7" t="50628" r="26614" b="16867"/>
          <a:stretch/>
        </p:blipFill>
        <p:spPr>
          <a:xfrm>
            <a:off x="0" y="-5160"/>
            <a:ext cx="9526402" cy="6863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334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OS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87A300-AA52-D548-BDD3-7ECC838FCA91}"/>
              </a:ext>
            </a:extLst>
          </p:cNvPr>
          <p:cNvGrpSpPr/>
          <p:nvPr/>
        </p:nvGrpSpPr>
        <p:grpSpPr>
          <a:xfrm>
            <a:off x="4495800" y="4495800"/>
            <a:ext cx="3886200" cy="1458218"/>
            <a:chOff x="4495800" y="4495800"/>
            <a:chExt cx="3886200" cy="1458218"/>
          </a:xfrm>
        </p:grpSpPr>
        <p:sp>
          <p:nvSpPr>
            <p:cNvPr id="9" name="TextBox 8"/>
            <p:cNvSpPr txBox="1"/>
            <p:nvPr/>
          </p:nvSpPr>
          <p:spPr>
            <a:xfrm>
              <a:off x="5791200" y="4876800"/>
              <a:ext cx="2590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Sub-</a:t>
              </a:r>
              <a:r>
                <a:rPr lang="en-US" sz="3200" b="1" dirty="0" err="1"/>
                <a:t>tenon’s</a:t>
              </a:r>
              <a:r>
                <a:rPr lang="en-US" sz="3200" b="1" dirty="0"/>
                <a:t> fluid</a:t>
              </a:r>
            </a:p>
          </p:txBody>
        </p:sp>
        <p:cxnSp>
          <p:nvCxnSpPr>
            <p:cNvPr id="11" name="Straight Arrow Connector 10"/>
            <p:cNvCxnSpPr>
              <a:stCxn id="9" idx="1"/>
            </p:cNvCxnSpPr>
            <p:nvPr/>
          </p:nvCxnSpPr>
          <p:spPr>
            <a:xfrm flipH="1" flipV="1">
              <a:off x="4495800" y="4495800"/>
              <a:ext cx="1295400" cy="919609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AF3A52C-C5AB-0441-BC45-C9750B867951}"/>
              </a:ext>
            </a:extLst>
          </p:cNvPr>
          <p:cNvGrpSpPr/>
          <p:nvPr/>
        </p:nvGrpSpPr>
        <p:grpSpPr>
          <a:xfrm>
            <a:off x="5257800" y="1371600"/>
            <a:ext cx="4114800" cy="1447800"/>
            <a:chOff x="5257800" y="1371600"/>
            <a:chExt cx="4114800" cy="1447800"/>
          </a:xfrm>
        </p:grpSpPr>
        <p:sp>
          <p:nvSpPr>
            <p:cNvPr id="10" name="TextBox 9"/>
            <p:cNvSpPr txBox="1"/>
            <p:nvPr/>
          </p:nvSpPr>
          <p:spPr>
            <a:xfrm>
              <a:off x="5715000" y="1371600"/>
              <a:ext cx="3657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/>
                <a:t>Peri</a:t>
              </a:r>
              <a:r>
                <a:rPr lang="en-US" sz="3200" b="1" dirty="0"/>
                <a:t>-neural fluid</a:t>
              </a:r>
            </a:p>
          </p:txBody>
        </p:sp>
        <p:cxnSp>
          <p:nvCxnSpPr>
            <p:cNvPr id="13" name="Straight Arrow Connector 12"/>
            <p:cNvCxnSpPr>
              <a:stCxn id="10" idx="1"/>
            </p:cNvCxnSpPr>
            <p:nvPr/>
          </p:nvCxnSpPr>
          <p:spPr>
            <a:xfrm flipH="1">
              <a:off x="5257800" y="1663988"/>
              <a:ext cx="457200" cy="115541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7C6C732-9479-EB47-AF64-FFE064791390}"/>
              </a:ext>
            </a:extLst>
          </p:cNvPr>
          <p:cNvGrpSpPr/>
          <p:nvPr/>
        </p:nvGrpSpPr>
        <p:grpSpPr>
          <a:xfrm>
            <a:off x="4267200" y="533400"/>
            <a:ext cx="4724400" cy="1447800"/>
            <a:chOff x="4267200" y="533400"/>
            <a:chExt cx="4724400" cy="1447800"/>
          </a:xfrm>
        </p:grpSpPr>
        <p:sp>
          <p:nvSpPr>
            <p:cNvPr id="17" name="TextBox 16"/>
            <p:cNvSpPr txBox="1"/>
            <p:nvPr/>
          </p:nvSpPr>
          <p:spPr>
            <a:xfrm>
              <a:off x="4724400" y="533400"/>
              <a:ext cx="4267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Thickened Choroid</a:t>
              </a:r>
            </a:p>
          </p:txBody>
        </p:sp>
        <p:cxnSp>
          <p:nvCxnSpPr>
            <p:cNvPr id="18" name="Straight Arrow Connector 17"/>
            <p:cNvCxnSpPr>
              <a:stCxn id="17" idx="1"/>
            </p:cNvCxnSpPr>
            <p:nvPr/>
          </p:nvCxnSpPr>
          <p:spPr>
            <a:xfrm flipH="1">
              <a:off x="4267200" y="825788"/>
              <a:ext cx="457200" cy="115541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787914" y="2279434"/>
            <a:ext cx="3298686" cy="2063965"/>
            <a:chOff x="3733801" y="2279434"/>
            <a:chExt cx="3298686" cy="2063965"/>
          </a:xfrm>
        </p:grpSpPr>
        <p:sp>
          <p:nvSpPr>
            <p:cNvPr id="27" name="TextBox 26"/>
            <p:cNvSpPr txBox="1"/>
            <p:nvPr/>
          </p:nvSpPr>
          <p:spPr>
            <a:xfrm rot="16200000">
              <a:off x="4279173" y="1734062"/>
              <a:ext cx="2063965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00" dirty="0">
                  <a:latin typeface="Copperplate Gothic Bold"/>
                  <a:cs typeface="Copperplate Gothic Bold"/>
                </a:rPr>
                <a:t>T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5954645" y="3036955"/>
              <a:ext cx="14477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opperplate Gothic Bold"/>
                  <a:cs typeface="Copperplate Gothic Bold"/>
                </a:rPr>
                <a:t>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61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00" y="0"/>
            <a:ext cx="92202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8-03-29 at 11.35.00 AM.pn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b="1293"/>
          <a:stretch/>
        </p:blipFill>
        <p:spPr>
          <a:xfrm>
            <a:off x="0" y="685801"/>
            <a:ext cx="9067800" cy="53666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334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OS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181600" y="5381810"/>
            <a:ext cx="3886200" cy="584776"/>
            <a:chOff x="5181600" y="5381810"/>
            <a:chExt cx="3886200" cy="584776"/>
          </a:xfrm>
        </p:grpSpPr>
        <p:sp>
          <p:nvSpPr>
            <p:cNvPr id="10" name="TextBox 9"/>
            <p:cNvSpPr txBox="1"/>
            <p:nvPr/>
          </p:nvSpPr>
          <p:spPr>
            <a:xfrm>
              <a:off x="5943600" y="5381810"/>
              <a:ext cx="3124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Sub-</a:t>
              </a:r>
              <a:r>
                <a:rPr lang="en-US" sz="3200" b="1" dirty="0" err="1"/>
                <a:t>tenon’s</a:t>
              </a:r>
              <a:r>
                <a:rPr lang="en-US" sz="3200" b="1" dirty="0"/>
                <a:t> fluid</a:t>
              </a:r>
            </a:p>
          </p:txBody>
        </p:sp>
        <p:cxnSp>
          <p:nvCxnSpPr>
            <p:cNvPr id="13" name="Straight Arrow Connector 12"/>
            <p:cNvCxnSpPr>
              <a:stCxn id="10" idx="1"/>
            </p:cNvCxnSpPr>
            <p:nvPr/>
          </p:nvCxnSpPr>
          <p:spPr>
            <a:xfrm flipH="1" flipV="1">
              <a:off x="5181600" y="5410200"/>
              <a:ext cx="762000" cy="26399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5A5F1C4-0A5A-E245-91AE-6E663AF2D4B9}"/>
              </a:ext>
            </a:extLst>
          </p:cNvPr>
          <p:cNvGrpSpPr/>
          <p:nvPr/>
        </p:nvGrpSpPr>
        <p:grpSpPr>
          <a:xfrm>
            <a:off x="5638800" y="990600"/>
            <a:ext cx="2590800" cy="1077218"/>
            <a:chOff x="5638800" y="990600"/>
            <a:chExt cx="2590800" cy="1077218"/>
          </a:xfrm>
        </p:grpSpPr>
        <p:sp>
          <p:nvSpPr>
            <p:cNvPr id="17" name="TextBox 16"/>
            <p:cNvSpPr txBox="1"/>
            <p:nvPr/>
          </p:nvSpPr>
          <p:spPr>
            <a:xfrm>
              <a:off x="6248400" y="990600"/>
              <a:ext cx="1981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Thickened </a:t>
              </a:r>
            </a:p>
            <a:p>
              <a:r>
                <a:rPr lang="en-US" sz="3200" b="1" dirty="0"/>
                <a:t>Choroid</a:t>
              </a:r>
            </a:p>
          </p:txBody>
        </p:sp>
        <p:cxnSp>
          <p:nvCxnSpPr>
            <p:cNvPr id="18" name="Straight Arrow Connector 17"/>
            <p:cNvCxnSpPr>
              <a:stCxn id="17" idx="1"/>
            </p:cNvCxnSpPr>
            <p:nvPr/>
          </p:nvCxnSpPr>
          <p:spPr>
            <a:xfrm flipH="1">
              <a:off x="5638800" y="1529209"/>
              <a:ext cx="609600" cy="22339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257800" y="3657600"/>
            <a:ext cx="3581400" cy="1077218"/>
            <a:chOff x="5257800" y="3657600"/>
            <a:chExt cx="3581400" cy="1077218"/>
          </a:xfrm>
        </p:grpSpPr>
        <p:sp>
          <p:nvSpPr>
            <p:cNvPr id="22" name="TextBox 21"/>
            <p:cNvSpPr txBox="1"/>
            <p:nvPr/>
          </p:nvSpPr>
          <p:spPr>
            <a:xfrm>
              <a:off x="6705600" y="3657600"/>
              <a:ext cx="2133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Sub-retinal fluid</a:t>
              </a:r>
            </a:p>
          </p:txBody>
        </p:sp>
        <p:cxnSp>
          <p:nvCxnSpPr>
            <p:cNvPr id="23" name="Straight Arrow Connector 22"/>
            <p:cNvCxnSpPr>
              <a:stCxn id="22" idx="1"/>
            </p:cNvCxnSpPr>
            <p:nvPr/>
          </p:nvCxnSpPr>
          <p:spPr>
            <a:xfrm flipH="1" flipV="1">
              <a:off x="5257800" y="4038601"/>
              <a:ext cx="1447800" cy="15760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327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296658-EF43-FD45-9ACF-CC52C77FA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47800"/>
            <a:ext cx="7315200" cy="2957245"/>
          </a:xfrm>
        </p:spPr>
        <p:txBody>
          <a:bodyPr/>
          <a:lstStyle/>
          <a:p>
            <a:r>
              <a:rPr lang="en-US" dirty="0"/>
              <a:t>CT Orbits with Contrast</a:t>
            </a:r>
          </a:p>
          <a:p>
            <a:pPr lvl="1"/>
            <a:r>
              <a:rPr lang="en-US" dirty="0"/>
              <a:t>No fat stranding, no abscess</a:t>
            </a:r>
          </a:p>
          <a:p>
            <a:r>
              <a:rPr lang="en-US" dirty="0"/>
              <a:t>MRI and MRV Brain</a:t>
            </a:r>
          </a:p>
          <a:p>
            <a:pPr lvl="1"/>
            <a:r>
              <a:rPr lang="en-US" dirty="0"/>
              <a:t>No abnormalities including mass lesion or venous thrombus.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6C21AF-B131-1146-9ABE-1DE90A396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Day 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14400" y="833735"/>
            <a:ext cx="7400663" cy="6024265"/>
            <a:chOff x="2590800" y="838200"/>
            <a:chExt cx="7400663" cy="6024265"/>
          </a:xfrm>
        </p:grpSpPr>
        <p:pic>
          <p:nvPicPr>
            <p:cNvPr id="12" name="Picture 11" descr="CT orbits with contras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838200"/>
              <a:ext cx="7400663" cy="6019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4953000" y="6400800"/>
              <a:ext cx="280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CT Orbits w Contrast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3200400" y="4114800"/>
            <a:ext cx="4724400" cy="16764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Attending Over-Read:</a:t>
            </a:r>
          </a:p>
          <a:p>
            <a:pPr algn="ctr"/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“mild </a:t>
            </a:r>
            <a:r>
              <a:rPr lang="en-US" b="1" dirty="0">
                <a:solidFill>
                  <a:schemeClr val="bg1"/>
                </a:solidFill>
              </a:rPr>
              <a:t>thickening</a:t>
            </a:r>
            <a:r>
              <a:rPr lang="en-US" dirty="0">
                <a:solidFill>
                  <a:schemeClr val="bg1"/>
                </a:solidFill>
              </a:rPr>
              <a:t> and increased </a:t>
            </a:r>
            <a:r>
              <a:rPr lang="en-US" b="1" dirty="0">
                <a:solidFill>
                  <a:schemeClr val="bg1"/>
                </a:solidFill>
              </a:rPr>
              <a:t>enhancement</a:t>
            </a:r>
            <a:r>
              <a:rPr lang="en-US" dirty="0">
                <a:solidFill>
                  <a:schemeClr val="bg1"/>
                </a:solidFill>
              </a:rPr>
              <a:t> along the posterior margin of the left globe”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57800" y="1828800"/>
            <a:ext cx="1524000" cy="838200"/>
          </a:xfrm>
          <a:prstGeom prst="roundRect">
            <a:avLst/>
          </a:prstGeom>
          <a:noFill/>
          <a:ln w="5715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CC</a:t>
            </a:r>
          </a:p>
          <a:p>
            <a:pPr marL="457200" lvl="1" indent="0">
              <a:buNone/>
            </a:pPr>
            <a:r>
              <a:rPr lang="en-US" dirty="0"/>
              <a:t>Left eye swelling, pain, headaches and blurred vision x 4 days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HPI</a:t>
            </a:r>
          </a:p>
          <a:p>
            <a:pPr marL="457200" lvl="1" indent="0">
              <a:buNone/>
            </a:pPr>
            <a:r>
              <a:rPr lang="en-US" dirty="0"/>
              <a:t>14 yo AAF with 4 days of 7/10 left eye pain, especially with movement, blurred vision, swelling and headaches. Received migraine cocktail 2 days prior in ED, but eyelid swelling progressed. No recent trauma or infection, but did have cavity filled 10 days prior.</a:t>
            </a:r>
          </a:p>
          <a:p>
            <a:pPr marL="457200" lvl="1" indent="0">
              <a:buNone/>
            </a:pPr>
            <a:r>
              <a:rPr lang="en-US" dirty="0"/>
              <a:t>Two similar episodes in the past of left eyelid swelling and proptosis, deemed </a:t>
            </a:r>
            <a:r>
              <a:rPr lang="en-US" dirty="0" err="1"/>
              <a:t>preseptal</a:t>
            </a:r>
            <a:r>
              <a:rPr lang="en-US" dirty="0"/>
              <a:t> cellulitis vs conjunctivitis, improved with topical and oral antibiotics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0297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296658-EF43-FD45-9ACF-CC52C77FA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47800"/>
            <a:ext cx="7315200" cy="2957245"/>
          </a:xfrm>
        </p:spPr>
        <p:txBody>
          <a:bodyPr/>
          <a:lstStyle/>
          <a:p>
            <a:r>
              <a:rPr lang="en-US" dirty="0"/>
              <a:t>CT Orbits with Contrast</a:t>
            </a:r>
          </a:p>
          <a:p>
            <a:pPr lvl="1"/>
            <a:r>
              <a:rPr lang="en-US" dirty="0"/>
              <a:t>No fat stranding, no abscess</a:t>
            </a:r>
          </a:p>
          <a:p>
            <a:r>
              <a:rPr lang="en-US" dirty="0"/>
              <a:t>MRI and MRV Brain</a:t>
            </a:r>
          </a:p>
          <a:p>
            <a:pPr lvl="1"/>
            <a:r>
              <a:rPr lang="en-US" dirty="0"/>
              <a:t>No abnormalities including mass lesion or venous thrombus.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6C21AF-B131-1146-9ABE-1DE90A396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Day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E9D00F-A220-714B-A84E-A6FF37759B20}"/>
              </a:ext>
            </a:extLst>
          </p:cNvPr>
          <p:cNvGrpSpPr/>
          <p:nvPr/>
        </p:nvGrpSpPr>
        <p:grpSpPr>
          <a:xfrm>
            <a:off x="1118754" y="762000"/>
            <a:ext cx="6906491" cy="5946666"/>
            <a:chOff x="1704109" y="1238566"/>
            <a:chExt cx="6906491" cy="5946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87178D-19D3-BF42-AB4D-CA2C10D0C885}"/>
                </a:ext>
              </a:extLst>
            </p:cNvPr>
            <p:cNvGrpSpPr/>
            <p:nvPr/>
          </p:nvGrpSpPr>
          <p:grpSpPr>
            <a:xfrm>
              <a:off x="1704109" y="1238566"/>
              <a:ext cx="6906491" cy="5946666"/>
              <a:chOff x="865909" y="657534"/>
              <a:chExt cx="6906491" cy="5946666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844931E-3C23-F947-882E-503C1957EF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36" r="4483" b="25844"/>
              <a:stretch/>
            </p:blipFill>
            <p:spPr>
              <a:xfrm>
                <a:off x="865909" y="3609968"/>
                <a:ext cx="6906491" cy="299423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379923A-496A-8C4E-BA93-0DEC2DD123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" r="6666" b="24731"/>
              <a:stretch/>
            </p:blipFill>
            <p:spPr>
              <a:xfrm>
                <a:off x="865909" y="657534"/>
                <a:ext cx="6906491" cy="3090557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E04A9C-5162-1B4E-8D1A-241B539F3E95}"/>
                  </a:ext>
                </a:extLst>
              </p:cNvPr>
              <p:cNvSpPr txBox="1"/>
              <p:nvPr/>
            </p:nvSpPr>
            <p:spPr>
              <a:xfrm>
                <a:off x="1022632" y="1195176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T1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9C6C53-28AC-1740-842F-D65959F77DBD}"/>
                  </a:ext>
                </a:extLst>
              </p:cNvPr>
              <p:cNvSpPr txBox="1"/>
              <p:nvPr/>
            </p:nvSpPr>
            <p:spPr>
              <a:xfrm>
                <a:off x="1022631" y="4067025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T2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BF045B-02E4-B54F-9A2E-F47286B5AC46}"/>
                </a:ext>
              </a:extLst>
            </p:cNvPr>
            <p:cNvSpPr txBox="1"/>
            <p:nvPr/>
          </p:nvSpPr>
          <p:spPr>
            <a:xfrm>
              <a:off x="1874687" y="1242958"/>
              <a:ext cx="21561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MRI w Contrast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0782" y="5568295"/>
            <a:ext cx="5084618" cy="1289705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0" rIns="0" bIns="0" rtlCol="0" anchor="ctr"/>
          <a:lstStyle/>
          <a:p>
            <a:r>
              <a:rPr lang="en-US" dirty="0">
                <a:solidFill>
                  <a:srgbClr val="C00000"/>
                </a:solidFill>
              </a:rPr>
              <a:t>Attending Over-Read:</a:t>
            </a:r>
            <a:endParaRPr lang="en-US" u="sng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“Mild contour irregularity, thickening and increased enhancement is visualized along the margin of the posterior left globe. Subtle proptosis”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15FFAB9-B8AE-7F4B-949C-2AAB19E7F7B8}"/>
              </a:ext>
            </a:extLst>
          </p:cNvPr>
          <p:cNvGrpSpPr/>
          <p:nvPr/>
        </p:nvGrpSpPr>
        <p:grpSpPr>
          <a:xfrm>
            <a:off x="6477000" y="1040526"/>
            <a:ext cx="2628900" cy="1266752"/>
            <a:chOff x="5600700" y="990600"/>
            <a:chExt cx="2628900" cy="12667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63C590B-8121-C94B-9967-917FECC36BB7}"/>
                </a:ext>
              </a:extLst>
            </p:cNvPr>
            <p:cNvSpPr txBox="1"/>
            <p:nvPr/>
          </p:nvSpPr>
          <p:spPr>
            <a:xfrm>
              <a:off x="6248400" y="990600"/>
              <a:ext cx="1981200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/>
                <a:t>Retina + choroid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4A9C3C7-FCCB-4440-89A7-C4E0B6B762B9}"/>
                </a:ext>
              </a:extLst>
            </p:cNvPr>
            <p:cNvCxnSpPr>
              <a:cxnSpLocks/>
              <a:stCxn id="29" idx="1"/>
            </p:cNvCxnSpPr>
            <p:nvPr/>
          </p:nvCxnSpPr>
          <p:spPr>
            <a:xfrm flipH="1">
              <a:off x="5600700" y="1190655"/>
              <a:ext cx="647700" cy="10666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5FD10A-549C-814E-947E-9AFCD05B41B3}"/>
              </a:ext>
            </a:extLst>
          </p:cNvPr>
          <p:cNvGrpSpPr/>
          <p:nvPr/>
        </p:nvGrpSpPr>
        <p:grpSpPr>
          <a:xfrm>
            <a:off x="6477000" y="2527021"/>
            <a:ext cx="2088573" cy="468444"/>
            <a:chOff x="5579917" y="476441"/>
            <a:chExt cx="2088573" cy="46844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8561751-BE57-4D49-A089-2B7BACB1C3D3}"/>
                </a:ext>
              </a:extLst>
            </p:cNvPr>
            <p:cNvSpPr txBox="1"/>
            <p:nvPr/>
          </p:nvSpPr>
          <p:spPr>
            <a:xfrm>
              <a:off x="6806045" y="544775"/>
              <a:ext cx="862445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/>
                <a:t>Sclera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D1FB12E-1BE0-F146-93D8-EA5C2E7F833A}"/>
                </a:ext>
              </a:extLst>
            </p:cNvPr>
            <p:cNvCxnSpPr>
              <a:cxnSpLocks/>
              <a:stCxn id="33" idx="1"/>
            </p:cNvCxnSpPr>
            <p:nvPr/>
          </p:nvCxnSpPr>
          <p:spPr>
            <a:xfrm flipH="1" flipV="1">
              <a:off x="5579917" y="476441"/>
              <a:ext cx="1226128" cy="2683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2A50FE9-6330-3E4B-8794-7EE35D7353FF}"/>
              </a:ext>
            </a:extLst>
          </p:cNvPr>
          <p:cNvGrpSpPr/>
          <p:nvPr/>
        </p:nvGrpSpPr>
        <p:grpSpPr>
          <a:xfrm>
            <a:off x="6477000" y="4171491"/>
            <a:ext cx="2628900" cy="952523"/>
            <a:chOff x="5600700" y="990600"/>
            <a:chExt cx="2628900" cy="95252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A2D4D17-2F1A-0747-8B86-2A990B1695BA}"/>
                </a:ext>
              </a:extLst>
            </p:cNvPr>
            <p:cNvSpPr txBox="1"/>
            <p:nvPr/>
          </p:nvSpPr>
          <p:spPr>
            <a:xfrm>
              <a:off x="6248400" y="990600"/>
              <a:ext cx="1981200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/>
                <a:t>Retina + choroid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80F53A2-EA7C-2A44-992D-92E6972FBAE9}"/>
                </a:ext>
              </a:extLst>
            </p:cNvPr>
            <p:cNvCxnSpPr>
              <a:cxnSpLocks/>
              <a:stCxn id="40" idx="1"/>
            </p:cNvCxnSpPr>
            <p:nvPr/>
          </p:nvCxnSpPr>
          <p:spPr>
            <a:xfrm flipH="1">
              <a:off x="5600700" y="1190655"/>
              <a:ext cx="647700" cy="7524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21FFB11-B89D-074E-AA1D-C4048B1337BE}"/>
              </a:ext>
            </a:extLst>
          </p:cNvPr>
          <p:cNvGrpSpPr/>
          <p:nvPr/>
        </p:nvGrpSpPr>
        <p:grpSpPr>
          <a:xfrm>
            <a:off x="6147954" y="5299906"/>
            <a:ext cx="2088573" cy="468444"/>
            <a:chOff x="5579917" y="476441"/>
            <a:chExt cx="2088573" cy="46844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15A577E-E413-0841-BADF-9205E19CA5F4}"/>
                </a:ext>
              </a:extLst>
            </p:cNvPr>
            <p:cNvSpPr txBox="1"/>
            <p:nvPr/>
          </p:nvSpPr>
          <p:spPr>
            <a:xfrm>
              <a:off x="6806045" y="544775"/>
              <a:ext cx="862445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/>
                <a:t>Sclera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3D5BA4B-3312-FF48-A554-5534C53BA114}"/>
                </a:ext>
              </a:extLst>
            </p:cNvPr>
            <p:cNvCxnSpPr>
              <a:cxnSpLocks/>
              <a:stCxn id="44" idx="1"/>
            </p:cNvCxnSpPr>
            <p:nvPr/>
          </p:nvCxnSpPr>
          <p:spPr>
            <a:xfrm flipH="1" flipV="1">
              <a:off x="5579917" y="476441"/>
              <a:ext cx="1226128" cy="2683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73888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dirty="0"/>
              <a:t>Exam under anesthesia with Fluorescein Angiography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8CCF1-985A-304E-934C-16C9E645C7FE}"/>
              </a:ext>
            </a:extLst>
          </p:cNvPr>
          <p:cNvSpPr txBox="1"/>
          <p:nvPr/>
        </p:nvSpPr>
        <p:spPr>
          <a:xfrm>
            <a:off x="484909" y="5410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normal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6267FA-8C41-764E-85C3-E8CFC3C1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516">
            <a:off x="303826" y="-64912"/>
            <a:ext cx="8536346" cy="640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7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12EFE1-BE94-204F-AD32-4C0EB1ED2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1472">
            <a:off x="397818" y="-274131"/>
            <a:ext cx="8610600" cy="6457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F8CCF1-985A-304E-934C-16C9E645C7FE}"/>
              </a:ext>
            </a:extLst>
          </p:cNvPr>
          <p:cNvSpPr txBox="1"/>
          <p:nvPr/>
        </p:nvSpPr>
        <p:spPr>
          <a:xfrm>
            <a:off x="76200" y="5257800"/>
            <a:ext cx="4038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 leakage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chorioretinal</a:t>
            </a:r>
            <a:r>
              <a:rPr lang="en-US" dirty="0"/>
              <a:t> leakage along </a:t>
            </a:r>
            <a:r>
              <a:rPr lang="en-US" dirty="0" err="1"/>
              <a:t>inferotemporal</a:t>
            </a:r>
            <a:r>
              <a:rPr lang="en-US" dirty="0"/>
              <a:t> arcade</a:t>
            </a:r>
          </a:p>
        </p:txBody>
      </p:sp>
    </p:spTree>
    <p:extLst>
      <p:ext uri="{BB962C8B-B14F-4D97-AF65-F5344CB8AC3E}">
        <p14:creationId xmlns:p14="http://schemas.microsoft.com/office/powerpoint/2010/main" val="3336652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3276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14 yo AAF with 4 day history of left eyelid swelling, pain with EOM, proptosis, blurred vision and headache, now with 20/400 vision, </a:t>
            </a:r>
            <a:r>
              <a:rPr lang="en-US" b="1" dirty="0"/>
              <a:t>optic disc edema, retinal folds, serous retinal detachment, thickened sclera and </a:t>
            </a:r>
            <a:r>
              <a:rPr lang="en-US" b="1" dirty="0" err="1"/>
              <a:t>suprachoroidal</a:t>
            </a:r>
            <a:r>
              <a:rPr lang="en-US" b="1" dirty="0"/>
              <a:t> fluid</a:t>
            </a:r>
            <a:r>
              <a:rPr lang="en-US" dirty="0"/>
              <a:t>...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FC4175-15C5-744A-AD5D-4D0A5B273B90}"/>
              </a:ext>
            </a:extLst>
          </p:cNvPr>
          <p:cNvSpPr txBox="1"/>
          <p:nvPr/>
        </p:nvSpPr>
        <p:spPr>
          <a:xfrm>
            <a:off x="1600200" y="4876800"/>
            <a:ext cx="5943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with a diagnosis of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Posterior Scleritis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Infectious and inflammatory workup:</a:t>
            </a:r>
          </a:p>
          <a:p>
            <a:pPr lvl="1"/>
            <a:r>
              <a:rPr lang="en-US" dirty="0"/>
              <a:t>Lyme, Syphilis, TB, Sarcoid (ACE, CXR), ANA, c-ANCA, p-ANCA, RF, toxoplasma, Sjogren, IgG4, Lupus, antiphospholipid antibody, HLA B51</a:t>
            </a:r>
          </a:p>
          <a:p>
            <a:endParaRPr lang="en-US" dirty="0"/>
          </a:p>
          <a:p>
            <a:r>
              <a:rPr lang="en-US" dirty="0"/>
              <a:t>1 G methylprednisolone q24H x 3 days</a:t>
            </a:r>
          </a:p>
          <a:p>
            <a:endParaRPr lang="en-US" dirty="0"/>
          </a:p>
          <a:p>
            <a:r>
              <a:rPr lang="en-US" dirty="0"/>
              <a:t>Rheumatology Consult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704628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Vision improved to 20/100 by Day 3 of IV steroids</a:t>
            </a:r>
          </a:p>
          <a:p>
            <a:r>
              <a:rPr lang="en-US" dirty="0"/>
              <a:t>Discharged on:</a:t>
            </a:r>
          </a:p>
          <a:p>
            <a:pPr lvl="1"/>
            <a:r>
              <a:rPr lang="en-US" dirty="0"/>
              <a:t>25mg prednisone PO BID</a:t>
            </a:r>
          </a:p>
          <a:p>
            <a:pPr lvl="1"/>
            <a:r>
              <a:rPr lang="en-US" dirty="0"/>
              <a:t>1000mg </a:t>
            </a:r>
            <a:r>
              <a:rPr lang="en-US" dirty="0" err="1"/>
              <a:t>mycophenolate</a:t>
            </a:r>
            <a:r>
              <a:rPr lang="en-US" dirty="0"/>
              <a:t> </a:t>
            </a:r>
            <a:r>
              <a:rPr lang="en-US" dirty="0" err="1"/>
              <a:t>mofetil</a:t>
            </a:r>
            <a:r>
              <a:rPr lang="en-US" dirty="0"/>
              <a:t> BID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</a:t>
            </a:r>
          </a:p>
        </p:txBody>
      </p:sp>
    </p:spTree>
    <p:extLst>
      <p:ext uri="{BB962C8B-B14F-4D97-AF65-F5344CB8AC3E}">
        <p14:creationId xmlns:p14="http://schemas.microsoft.com/office/powerpoint/2010/main" val="889318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6 cases per 10,000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2-12% of all scleritis cases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Most common in females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Average age 45-49 </a:t>
            </a:r>
            <a:r>
              <a:rPr lang="en-US" dirty="0" err="1"/>
              <a:t>yo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65% unilateral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30-50% associated with systemic disease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More likely in &gt;50 </a:t>
            </a:r>
            <a:r>
              <a:rPr lang="en-US" dirty="0" err="1"/>
              <a:t>yo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Posterior Scleritis</a:t>
            </a:r>
          </a:p>
        </p:txBody>
      </p:sp>
    </p:spTree>
    <p:extLst>
      <p:ext uri="{BB962C8B-B14F-4D97-AF65-F5344CB8AC3E}">
        <p14:creationId xmlns:p14="http://schemas.microsoft.com/office/powerpoint/2010/main" val="1921942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/>
              <a:t>Presentation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Moderate-severe deep, boring pain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Classically awakes from sleep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Pain with motility +/- restriction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Proptosis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Vision: normal to NLP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With or without injection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Optic disc edema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Exudative retinal detachment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Choroidal effusions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02349"/>
            <a:ext cx="8229600" cy="1143000"/>
          </a:xfrm>
        </p:spPr>
        <p:txBody>
          <a:bodyPr/>
          <a:lstStyle/>
          <a:p>
            <a:r>
              <a:rPr lang="en-US" dirty="0"/>
              <a:t>Posterior Scleritis</a:t>
            </a:r>
          </a:p>
        </p:txBody>
      </p:sp>
    </p:spTree>
    <p:extLst>
      <p:ext uri="{BB962C8B-B14F-4D97-AF65-F5344CB8AC3E}">
        <p14:creationId xmlns:p14="http://schemas.microsoft.com/office/powerpoint/2010/main" val="3876910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685801"/>
            <a:ext cx="8407400" cy="58674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/>
              <a:t>Workup</a:t>
            </a:r>
          </a:p>
          <a:p>
            <a:pPr>
              <a:spcBef>
                <a:spcPts val="0"/>
              </a:spcBef>
            </a:pPr>
            <a:r>
              <a:rPr lang="en-US" dirty="0"/>
              <a:t>B Scan is gold standard</a:t>
            </a:r>
          </a:p>
          <a:p>
            <a:pPr lvl="1">
              <a:spcBef>
                <a:spcPts val="0"/>
              </a:spcBef>
            </a:pPr>
            <a:r>
              <a:rPr lang="en-US" dirty="0"/>
              <a:t>T-sign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thickened choroid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OCT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increased thickness choroid, often </a:t>
            </a:r>
            <a:r>
              <a:rPr lang="en-US" dirty="0" err="1"/>
              <a:t>subretinal</a:t>
            </a:r>
            <a:r>
              <a:rPr lang="en-US" dirty="0"/>
              <a:t> fluid</a:t>
            </a:r>
          </a:p>
          <a:p>
            <a:pPr>
              <a:spcBef>
                <a:spcPts val="0"/>
              </a:spcBef>
            </a:pPr>
            <a:r>
              <a:rPr lang="en-US" dirty="0"/>
              <a:t>FA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characteristic signs, but can help distinguish from central serous retinopathy</a:t>
            </a:r>
          </a:p>
          <a:p>
            <a:pPr>
              <a:spcBef>
                <a:spcPts val="0"/>
              </a:spcBef>
            </a:pPr>
            <a:r>
              <a:rPr lang="en-US" dirty="0"/>
              <a:t>CT or MRI </a:t>
            </a:r>
          </a:p>
          <a:p>
            <a:pPr lvl="1">
              <a:spcBef>
                <a:spcPts val="0"/>
              </a:spcBef>
            </a:pPr>
            <a:r>
              <a:rPr lang="en-US" dirty="0"/>
              <a:t>may show scleral thickening and enhancement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02349"/>
            <a:ext cx="8229600" cy="1143000"/>
          </a:xfrm>
        </p:spPr>
        <p:txBody>
          <a:bodyPr/>
          <a:lstStyle/>
          <a:p>
            <a:r>
              <a:rPr lang="en-US" dirty="0"/>
              <a:t>Posterior Scleritis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5AACF-0204-0741-A120-39794848B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914400"/>
            <a:ext cx="3454400" cy="2228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5779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/>
              <a:t>Workup for Systemic Disease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Must rule out infection!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TB, Syphilis, Lyme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Rheumatoid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Lupus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Sarcoid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Granulomatosis with </a:t>
            </a:r>
            <a:r>
              <a:rPr lang="en-US" dirty="0" err="1"/>
              <a:t>polyangiitis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Polyarthritis </a:t>
            </a:r>
            <a:r>
              <a:rPr lang="en-US" dirty="0" err="1"/>
              <a:t>nodosa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Thyroid disease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And many others...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Consult Rheumatology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02349"/>
            <a:ext cx="8229600" cy="1143000"/>
          </a:xfrm>
        </p:spPr>
        <p:txBody>
          <a:bodyPr/>
          <a:lstStyle/>
          <a:p>
            <a:r>
              <a:rPr lang="en-US" dirty="0"/>
              <a:t>Posterior Scleritis</a:t>
            </a:r>
          </a:p>
        </p:txBody>
      </p:sp>
    </p:spTree>
    <p:extLst>
      <p:ext uri="{BB962C8B-B14F-4D97-AF65-F5344CB8AC3E}">
        <p14:creationId xmlns:p14="http://schemas.microsoft.com/office/powerpoint/2010/main" val="123124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364" y="1040651"/>
            <a:ext cx="8906964" cy="54081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Past Ocular Hx	</a:t>
            </a:r>
            <a:r>
              <a:rPr lang="en-US" dirty="0"/>
              <a:t>	OS </a:t>
            </a:r>
            <a:r>
              <a:rPr lang="en-US" dirty="0" err="1"/>
              <a:t>preseptal</a:t>
            </a:r>
            <a:r>
              <a:rPr lang="en-US" dirty="0"/>
              <a:t> cellulitis vs </a:t>
            </a:r>
          </a:p>
          <a:p>
            <a:pPr marL="0" indent="0">
              <a:buNone/>
            </a:pPr>
            <a:r>
              <a:rPr lang="en-US" dirty="0"/>
              <a:t>					conjunctivitis x 2</a:t>
            </a:r>
          </a:p>
          <a:p>
            <a:pPr marL="0" indent="0">
              <a:buNone/>
            </a:pPr>
            <a:r>
              <a:rPr lang="en-US" b="1" dirty="0"/>
              <a:t>Past Medical Hx</a:t>
            </a:r>
            <a:r>
              <a:rPr lang="en-US" dirty="0"/>
              <a:t>	None</a:t>
            </a:r>
          </a:p>
          <a:p>
            <a:pPr marL="0" indent="0">
              <a:buNone/>
            </a:pPr>
            <a:r>
              <a:rPr lang="en-US" b="1" dirty="0"/>
              <a:t>Fam Hx</a:t>
            </a:r>
            <a:r>
              <a:rPr lang="en-US" dirty="0"/>
              <a:t>			Sickle Cell Disease (sister)</a:t>
            </a:r>
          </a:p>
          <a:p>
            <a:pPr marL="0" indent="0">
              <a:buNone/>
            </a:pPr>
            <a:r>
              <a:rPr lang="en-US" dirty="0"/>
              <a:t>				Sickle Cell Trait (mother)</a:t>
            </a:r>
          </a:p>
          <a:p>
            <a:pPr marL="0" indent="0">
              <a:buNone/>
            </a:pPr>
            <a:r>
              <a:rPr lang="en-US" b="1" dirty="0"/>
              <a:t>Meds</a:t>
            </a:r>
            <a:r>
              <a:rPr lang="en-US" dirty="0"/>
              <a:t>			Naproxen, </a:t>
            </a:r>
            <a:r>
              <a:rPr lang="en-US" dirty="0" err="1"/>
              <a:t>Acetominophen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Allergies</a:t>
            </a:r>
            <a:r>
              <a:rPr lang="en-US" dirty="0"/>
              <a:t>			None</a:t>
            </a:r>
          </a:p>
          <a:p>
            <a:pPr marL="0" indent="0">
              <a:buNone/>
            </a:pPr>
            <a:r>
              <a:rPr lang="en-US" b="1" dirty="0"/>
              <a:t>Social Hx</a:t>
            </a:r>
            <a:r>
              <a:rPr lang="en-US" dirty="0"/>
              <a:t>			(-) tobacco, alcohol, </a:t>
            </a:r>
            <a:r>
              <a:rPr lang="en-US" dirty="0" err="1"/>
              <a:t>illicits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RoS	</a:t>
            </a:r>
            <a:r>
              <a:rPr lang="en-US" dirty="0"/>
              <a:t>			(+) poor sleep due to pain</a:t>
            </a:r>
          </a:p>
          <a:p>
            <a:pPr marL="0" indent="0">
              <a:buNone/>
            </a:pPr>
            <a:r>
              <a:rPr lang="en-US" dirty="0"/>
              <a:t>				(-) fevers, weight loss, fatigue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3342863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Treatment (usually Systemic)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NSAIDs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Corticosteroids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Immunomodulatory therapy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Antimetabolites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Biologics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02349"/>
            <a:ext cx="8229600" cy="1143000"/>
          </a:xfrm>
        </p:spPr>
        <p:txBody>
          <a:bodyPr/>
          <a:lstStyle/>
          <a:p>
            <a:r>
              <a:rPr lang="en-US" dirty="0"/>
              <a:t>Posterior Scleritis</a:t>
            </a:r>
          </a:p>
        </p:txBody>
      </p:sp>
    </p:spTree>
    <p:extLst>
      <p:ext uri="{BB962C8B-B14F-4D97-AF65-F5344CB8AC3E}">
        <p14:creationId xmlns:p14="http://schemas.microsoft.com/office/powerpoint/2010/main" val="2067366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85C689-54C3-854D-A49D-3B2673C1D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1"/>
            <a:ext cx="6761018" cy="1476838"/>
          </a:xfr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E90C0BF-A2F6-3346-B212-A8E8CE8B7656}"/>
              </a:ext>
            </a:extLst>
          </p:cNvPr>
          <p:cNvSpPr txBox="1">
            <a:spLocks/>
          </p:cNvSpPr>
          <p:nvPr/>
        </p:nvSpPr>
        <p:spPr>
          <a:xfrm>
            <a:off x="76200" y="1371601"/>
            <a:ext cx="8447809" cy="54863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	</a:t>
            </a:r>
            <a:r>
              <a:rPr lang="en-US" sz="1600" b="1" dirty="0"/>
              <a:t>Retrospective Case Series of 13 patients (20 eyes) + Review of Literature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The patients: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	all Chinese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	5-16 </a:t>
            </a:r>
            <a:r>
              <a:rPr lang="en-US" sz="1600" dirty="0" err="1"/>
              <a:t>yo</a:t>
            </a:r>
            <a:r>
              <a:rPr lang="en-US" sz="1600" dirty="0"/>
              <a:t>, median age 11.5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	8 female, 5 male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Visual Acuity: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	20/30 median presenting vision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Signs: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	100% positive T-sign on B scan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	95% had optic disc swelling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	85% retinal </a:t>
            </a:r>
            <a:r>
              <a:rPr lang="en-US" sz="1600" dirty="0" err="1"/>
              <a:t>striae</a:t>
            </a: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	75% concurrent anterior </a:t>
            </a:r>
            <a:r>
              <a:rPr lang="en-US" sz="1600" dirty="0" err="1"/>
              <a:t>uvietis</a:t>
            </a: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Systemic Disease: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	0%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Treatment: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	1 resolved with NSAIDs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	12 received corticosteroids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	11 required immunomodulatory therapy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Outcomes: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	20/20 median vision at 1 year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4E30963-704C-BF41-8DAA-EB425AF7CF20}"/>
              </a:ext>
            </a:extLst>
          </p:cNvPr>
          <p:cNvGrpSpPr/>
          <p:nvPr/>
        </p:nvGrpSpPr>
        <p:grpSpPr>
          <a:xfrm>
            <a:off x="0" y="1371601"/>
            <a:ext cx="9144000" cy="2206172"/>
            <a:chOff x="0" y="4651829"/>
            <a:chExt cx="9144000" cy="220617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2E618E4-2C07-C04B-BF31-01AA7BE8C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51829"/>
              <a:ext cx="9144000" cy="2206172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1B3CA3B-CE9A-674C-BC5C-90DF9660FFCF}"/>
                </a:ext>
              </a:extLst>
            </p:cNvPr>
            <p:cNvCxnSpPr/>
            <p:nvPr/>
          </p:nvCxnSpPr>
          <p:spPr>
            <a:xfrm>
              <a:off x="76200" y="5943600"/>
              <a:ext cx="8915400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BD107312-959A-3448-B594-191DF26F6AD0}"/>
              </a:ext>
            </a:extLst>
          </p:cNvPr>
          <p:cNvSpPr/>
          <p:nvPr/>
        </p:nvSpPr>
        <p:spPr>
          <a:xfrm>
            <a:off x="7543800" y="2272133"/>
            <a:ext cx="762000" cy="228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BBC21C-4727-4C44-BA48-EF61492611F7}"/>
              </a:ext>
            </a:extLst>
          </p:cNvPr>
          <p:cNvSpPr/>
          <p:nvPr/>
        </p:nvSpPr>
        <p:spPr>
          <a:xfrm>
            <a:off x="5793821" y="2272133"/>
            <a:ext cx="762000" cy="228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79BC5A-EBAA-7D49-B339-080092342182}"/>
              </a:ext>
            </a:extLst>
          </p:cNvPr>
          <p:cNvSpPr/>
          <p:nvPr/>
        </p:nvSpPr>
        <p:spPr>
          <a:xfrm>
            <a:off x="3131368" y="2272133"/>
            <a:ext cx="762000" cy="228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BB4E7AD-46DE-2C46-9EFF-D456BD135DAB}"/>
              </a:ext>
            </a:extLst>
          </p:cNvPr>
          <p:cNvSpPr/>
          <p:nvPr/>
        </p:nvSpPr>
        <p:spPr>
          <a:xfrm>
            <a:off x="584921" y="4648871"/>
            <a:ext cx="3976688" cy="685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Disc edema </a:t>
            </a:r>
            <a:r>
              <a:rPr lang="en-US" dirty="0"/>
              <a:t>95% </a:t>
            </a:r>
            <a:r>
              <a:rPr lang="en-US" dirty="0" err="1"/>
              <a:t>peds</a:t>
            </a:r>
            <a:r>
              <a:rPr lang="en-US" dirty="0"/>
              <a:t> vs 18-45% adults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9A177A5-7B25-0A45-BC62-9E5C396E60C6}"/>
              </a:ext>
            </a:extLst>
          </p:cNvPr>
          <p:cNvSpPr/>
          <p:nvPr/>
        </p:nvSpPr>
        <p:spPr>
          <a:xfrm>
            <a:off x="401565" y="3826373"/>
            <a:ext cx="4343400" cy="685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Anterior scleritis </a:t>
            </a:r>
            <a:r>
              <a:rPr lang="en-US" dirty="0"/>
              <a:t>18% </a:t>
            </a:r>
            <a:r>
              <a:rPr lang="en-US" dirty="0" err="1"/>
              <a:t>peds</a:t>
            </a:r>
            <a:r>
              <a:rPr lang="en-US" dirty="0"/>
              <a:t> vs 81% adults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FB0F8A5-5401-484A-BD35-5E977532CC07}"/>
              </a:ext>
            </a:extLst>
          </p:cNvPr>
          <p:cNvSpPr/>
          <p:nvPr/>
        </p:nvSpPr>
        <p:spPr>
          <a:xfrm>
            <a:off x="762000" y="5471369"/>
            <a:ext cx="3581400" cy="685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Poor VA </a:t>
            </a:r>
            <a:r>
              <a:rPr lang="en-US" dirty="0"/>
              <a:t>7% </a:t>
            </a:r>
            <a:r>
              <a:rPr lang="en-US" dirty="0" err="1"/>
              <a:t>peds</a:t>
            </a:r>
            <a:r>
              <a:rPr lang="en-US" dirty="0"/>
              <a:t> vs 30% adults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B34333A-C13A-554D-8B53-05B3D72179BE}"/>
              </a:ext>
            </a:extLst>
          </p:cNvPr>
          <p:cNvSpPr/>
          <p:nvPr/>
        </p:nvSpPr>
        <p:spPr>
          <a:xfrm>
            <a:off x="4834494" y="4373067"/>
            <a:ext cx="3771900" cy="12142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 of 13 patients had initial diagnosis </a:t>
            </a:r>
            <a:r>
              <a:rPr lang="en-US" i="1" dirty="0"/>
              <a:t>other than scleritis.</a:t>
            </a:r>
          </a:p>
          <a:p>
            <a:pPr algn="ctr"/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Diagnosis is often delayed</a:t>
            </a:r>
          </a:p>
        </p:txBody>
      </p:sp>
    </p:spTree>
    <p:extLst>
      <p:ext uri="{BB962C8B-B14F-4D97-AF65-F5344CB8AC3E}">
        <p14:creationId xmlns:p14="http://schemas.microsoft.com/office/powerpoint/2010/main" val="148418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10" grpId="0" animBg="1"/>
      <p:bldP spid="1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4800" y="1905001"/>
            <a:ext cx="4572000" cy="3581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OS</a:t>
            </a:r>
            <a:r>
              <a:rPr lang="en-US" dirty="0"/>
              <a:t>:   </a:t>
            </a:r>
          </a:p>
          <a:p>
            <a:r>
              <a:rPr lang="en-US" dirty="0"/>
              <a:t>VA </a:t>
            </a:r>
            <a:r>
              <a:rPr lang="en-US" dirty="0" err="1"/>
              <a:t>scD</a:t>
            </a:r>
            <a:r>
              <a:rPr lang="en-US" dirty="0"/>
              <a:t>		20/70</a:t>
            </a:r>
          </a:p>
          <a:p>
            <a:endParaRPr lang="en-US" dirty="0"/>
          </a:p>
          <a:p>
            <a:r>
              <a:rPr lang="en-US" dirty="0"/>
              <a:t>Post </a:t>
            </a:r>
            <a:r>
              <a:rPr lang="en-US" dirty="0" err="1"/>
              <a:t>Seg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Optic Disc Edema</a:t>
            </a:r>
          </a:p>
          <a:p>
            <a:pPr marL="0" indent="0">
              <a:buNone/>
            </a:pPr>
            <a:r>
              <a:rPr lang="en-US" dirty="0"/>
              <a:t>	Macular Folds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 – Day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ABDBF-AEBF-FF4F-ACCE-9166B69F8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74786" r="75000" b="4801"/>
          <a:stretch/>
        </p:blipFill>
        <p:spPr>
          <a:xfrm>
            <a:off x="990600" y="4490720"/>
            <a:ext cx="2133600" cy="1991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AAC46F-9648-E245-B347-C192C7CE4A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33" b="36495"/>
          <a:stretch/>
        </p:blipFill>
        <p:spPr>
          <a:xfrm>
            <a:off x="381000" y="914400"/>
            <a:ext cx="3352800" cy="331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38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4800" y="1905001"/>
            <a:ext cx="4572000" cy="3581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OS</a:t>
            </a:r>
            <a:r>
              <a:rPr lang="en-US" dirty="0"/>
              <a:t>:   </a:t>
            </a:r>
          </a:p>
          <a:p>
            <a:r>
              <a:rPr lang="en-US" dirty="0"/>
              <a:t>VA </a:t>
            </a:r>
            <a:r>
              <a:rPr lang="en-US" dirty="0" err="1"/>
              <a:t>scD</a:t>
            </a:r>
            <a:r>
              <a:rPr lang="en-US" dirty="0"/>
              <a:t>		20/70</a:t>
            </a:r>
          </a:p>
          <a:p>
            <a:endParaRPr lang="en-US" dirty="0"/>
          </a:p>
          <a:p>
            <a:r>
              <a:rPr lang="en-US" dirty="0"/>
              <a:t>Post </a:t>
            </a:r>
            <a:r>
              <a:rPr lang="en-US" dirty="0" err="1"/>
              <a:t>Seg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Optic Disc Edema</a:t>
            </a:r>
          </a:p>
          <a:p>
            <a:pPr marL="0" indent="0">
              <a:buNone/>
            </a:pPr>
            <a:r>
              <a:rPr lang="en-US" dirty="0"/>
              <a:t>	Macular Folds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 – Day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ABDBF-AEBF-FF4F-ACCE-9166B69F8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74786" r="75000" b="4801"/>
          <a:stretch/>
        </p:blipFill>
        <p:spPr>
          <a:xfrm>
            <a:off x="990600" y="4490720"/>
            <a:ext cx="2133600" cy="1991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AAC46F-9648-E245-B347-C192C7CE4A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33" b="36495"/>
          <a:stretch/>
        </p:blipFill>
        <p:spPr>
          <a:xfrm>
            <a:off x="381000" y="914400"/>
            <a:ext cx="3352800" cy="331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17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OS</a:t>
            </a:r>
            <a:r>
              <a:rPr lang="en-US" dirty="0"/>
              <a:t>:</a:t>
            </a:r>
          </a:p>
          <a:p>
            <a:r>
              <a:rPr lang="en-US" dirty="0"/>
              <a:t>VA </a:t>
            </a:r>
            <a:r>
              <a:rPr lang="en-US" dirty="0" err="1"/>
              <a:t>scD</a:t>
            </a:r>
            <a:r>
              <a:rPr lang="en-US" dirty="0"/>
              <a:t>		20/25+3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Post </a:t>
            </a:r>
            <a:r>
              <a:rPr lang="en-US" dirty="0" err="1"/>
              <a:t>Seg</a:t>
            </a:r>
            <a:r>
              <a:rPr lang="en-US" dirty="0"/>
              <a:t>	- Disc Edema resolved, </a:t>
            </a:r>
          </a:p>
          <a:p>
            <a:pPr marL="0" indent="0">
              <a:buNone/>
            </a:pPr>
            <a:r>
              <a:rPr lang="en-US" dirty="0"/>
              <a:t>				trace fibrosis</a:t>
            </a:r>
          </a:p>
          <a:p>
            <a:pPr marL="0" indent="0">
              <a:buNone/>
            </a:pPr>
            <a:r>
              <a:rPr lang="en-US" dirty="0"/>
              <a:t>			- Macular Folds improved</a:t>
            </a:r>
          </a:p>
          <a:p>
            <a:pPr marL="0" indent="0">
              <a:buNone/>
            </a:pPr>
            <a:r>
              <a:rPr lang="en-US" dirty="0"/>
              <a:t>			- trace ERM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 – Week 3</a:t>
            </a:r>
          </a:p>
        </p:txBody>
      </p:sp>
    </p:spTree>
    <p:extLst>
      <p:ext uri="{BB962C8B-B14F-4D97-AF65-F5344CB8AC3E}">
        <p14:creationId xmlns:p14="http://schemas.microsoft.com/office/powerpoint/2010/main" val="3013016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All labs resulted negative:</a:t>
            </a:r>
          </a:p>
          <a:p>
            <a:pPr lvl="1"/>
            <a:r>
              <a:rPr lang="en-US" dirty="0"/>
              <a:t>Lyme, Syphilis, TB, Sarcoid (ACE, CXR), ANA, c-ANCA, p-ANCA, RF, toxoplasma, </a:t>
            </a:r>
            <a:r>
              <a:rPr lang="en-US" dirty="0" err="1"/>
              <a:t>Sjogren</a:t>
            </a:r>
            <a:r>
              <a:rPr lang="en-US" dirty="0"/>
              <a:t>, IgG4, Lupus, antiphospholipid antibody, HLA B51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Plan:</a:t>
            </a:r>
          </a:p>
          <a:p>
            <a:r>
              <a:rPr lang="en-US" dirty="0"/>
              <a:t>Continue </a:t>
            </a:r>
            <a:r>
              <a:rPr lang="en-US" dirty="0" err="1"/>
              <a:t>mycophenolate</a:t>
            </a:r>
            <a:r>
              <a:rPr lang="en-US" dirty="0"/>
              <a:t> </a:t>
            </a:r>
            <a:r>
              <a:rPr lang="en-US" dirty="0" err="1"/>
              <a:t>mofetil</a:t>
            </a:r>
            <a:r>
              <a:rPr lang="en-US" dirty="0"/>
              <a:t> 100mg BID</a:t>
            </a:r>
          </a:p>
          <a:p>
            <a:r>
              <a:rPr lang="en-US" dirty="0"/>
              <a:t>Taper steroids </a:t>
            </a:r>
          </a:p>
          <a:p>
            <a:r>
              <a:rPr lang="en-US" dirty="0"/>
              <a:t>f/u with Rheumatology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 – Week 3</a:t>
            </a:r>
          </a:p>
        </p:txBody>
      </p:sp>
    </p:spTree>
    <p:extLst>
      <p:ext uri="{BB962C8B-B14F-4D97-AF65-F5344CB8AC3E}">
        <p14:creationId xmlns:p14="http://schemas.microsoft.com/office/powerpoint/2010/main" val="40707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Rare, but often misdiagnosed</a:t>
            </a:r>
          </a:p>
          <a:p>
            <a:pPr lvl="1"/>
            <a:r>
              <a:rPr lang="en-US" dirty="0"/>
              <a:t>B Scan!</a:t>
            </a:r>
          </a:p>
          <a:p>
            <a:r>
              <a:rPr lang="en-US" dirty="0"/>
              <a:t>Must rule out infection</a:t>
            </a:r>
          </a:p>
          <a:p>
            <a:r>
              <a:rPr lang="en-US" dirty="0"/>
              <a:t>Workup for systemic disease</a:t>
            </a:r>
          </a:p>
          <a:p>
            <a:r>
              <a:rPr lang="en-US" dirty="0"/>
              <a:t>Majority of pts require long term immunotherapy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066638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Cheung,CM</a:t>
            </a:r>
            <a:r>
              <a:rPr lang="en-US" dirty="0"/>
              <a:t>, </a:t>
            </a:r>
            <a:r>
              <a:rPr lang="en-US" dirty="0" err="1"/>
              <a:t>Chee,SP</a:t>
            </a:r>
            <a:r>
              <a:rPr lang="en-US" dirty="0"/>
              <a:t>. Posterior Scleritis in Children: Clinical Features and Treatment. </a:t>
            </a:r>
            <a:r>
              <a:rPr lang="en-US" i="1" dirty="0"/>
              <a:t>Ophthalmology 2012;119:59–65.</a:t>
            </a:r>
          </a:p>
          <a:p>
            <a:r>
              <a:rPr lang="en-US" dirty="0" err="1"/>
              <a:t>Rifkin,LM</a:t>
            </a:r>
            <a:r>
              <a:rPr lang="en-US" dirty="0"/>
              <a:t>. Posterior Scleritis: A Diagnostic Challenge. </a:t>
            </a:r>
            <a:r>
              <a:rPr lang="en-US" i="1" dirty="0"/>
              <a:t>Review of Ophthalmology 2018.</a:t>
            </a:r>
          </a:p>
          <a:p>
            <a:r>
              <a:rPr lang="en-US" dirty="0" err="1"/>
              <a:t>Lavric</a:t>
            </a:r>
            <a:r>
              <a:rPr lang="en-US" dirty="0"/>
              <a:t>, A, Gonzalez-Lopez, JJ, </a:t>
            </a:r>
            <a:r>
              <a:rPr lang="en-US" dirty="0" err="1"/>
              <a:t>Majumber</a:t>
            </a:r>
            <a:r>
              <a:rPr lang="en-US" dirty="0"/>
              <a:t>, PD, et al. Posterior Scleritis: Analysis of Epidemiology, Clinical Factors, and Risk of Recurrence in a Cohort of 114 Patients. </a:t>
            </a:r>
            <a:r>
              <a:rPr lang="en-US" i="1" dirty="0" err="1"/>
              <a:t>Ocul</a:t>
            </a:r>
            <a:r>
              <a:rPr lang="en-US" i="1" dirty="0"/>
              <a:t> </a:t>
            </a:r>
            <a:r>
              <a:rPr lang="en-US" i="1" dirty="0" err="1"/>
              <a:t>Immunol</a:t>
            </a:r>
            <a:r>
              <a:rPr lang="en-US" i="1" dirty="0"/>
              <a:t> </a:t>
            </a:r>
            <a:r>
              <a:rPr lang="en-US" i="1" dirty="0" err="1"/>
              <a:t>Inflamm</a:t>
            </a:r>
            <a:r>
              <a:rPr lang="en-US" i="1" dirty="0"/>
              <a:t> </a:t>
            </a:r>
            <a:r>
              <a:rPr lang="en-US" dirty="0"/>
              <a:t>2016;24:1: 6-15.</a:t>
            </a:r>
            <a:endParaRPr lang="en-US" b="1" dirty="0"/>
          </a:p>
          <a:p>
            <a:r>
              <a:rPr lang="en-US" dirty="0"/>
              <a:t>Watson PG, </a:t>
            </a:r>
            <a:r>
              <a:rPr lang="en-US" dirty="0" err="1"/>
              <a:t>Hayreh</a:t>
            </a:r>
            <a:r>
              <a:rPr lang="en-US" dirty="0"/>
              <a:t> SS. Scleritis and </a:t>
            </a:r>
            <a:r>
              <a:rPr lang="en-US" dirty="0" err="1"/>
              <a:t>episcleritis</a:t>
            </a:r>
            <a:r>
              <a:rPr lang="en-US" dirty="0"/>
              <a:t>. </a:t>
            </a:r>
            <a:r>
              <a:rPr lang="en-US" i="1" dirty="0"/>
              <a:t>Br J </a:t>
            </a:r>
            <a:r>
              <a:rPr lang="en-US" i="1" dirty="0" err="1"/>
              <a:t>Ophthalmol</a:t>
            </a:r>
            <a:r>
              <a:rPr lang="en-US" i="1" dirty="0"/>
              <a:t> </a:t>
            </a:r>
            <a:r>
              <a:rPr lang="en-US" dirty="0"/>
              <a:t>1976;60:163–91. </a:t>
            </a:r>
          </a:p>
          <a:p>
            <a:r>
              <a:rPr lang="en-US" dirty="0"/>
              <a:t>BCSC Section 8 External Disease and Cornea.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79846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198951"/>
              </p:ext>
            </p:extLst>
          </p:nvPr>
        </p:nvGraphicFramePr>
        <p:xfrm>
          <a:off x="1143000" y="1752600"/>
          <a:ext cx="6858000" cy="2971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charset="0"/>
                          <a:ea typeface="Arial" charset="0"/>
                          <a:cs typeface="Arial" charset="0"/>
                        </a:rPr>
                        <a:t>VAscN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20/20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20/30+2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Pupils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3→2mm, no RAPD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3→2mm,</a:t>
                      </a:r>
                      <a:r>
                        <a:rPr lang="en-US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no RAPD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IOP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09 mmHg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09 mmHg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EOM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full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full, mild pain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CVF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full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full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Physical Exam</a:t>
            </a:r>
          </a:p>
        </p:txBody>
      </p:sp>
    </p:spTree>
    <p:extLst>
      <p:ext uri="{BB962C8B-B14F-4D97-AF65-F5344CB8AC3E}">
        <p14:creationId xmlns:p14="http://schemas.microsoft.com/office/powerpoint/2010/main" val="3344165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10400" cy="431051"/>
          </a:xfrm>
        </p:spPr>
        <p:txBody>
          <a:bodyPr>
            <a:noAutofit/>
          </a:bodyPr>
          <a:lstStyle/>
          <a:p>
            <a:r>
              <a:rPr lang="en-US" sz="3200" dirty="0"/>
              <a:t>Physical Exam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30992"/>
              </p:ext>
            </p:extLst>
          </p:nvPr>
        </p:nvGraphicFramePr>
        <p:xfrm>
          <a:off x="304800" y="1295400"/>
          <a:ext cx="8534400" cy="44399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257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Ext/Lids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Normal 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Mild proptosis</a:t>
                      </a:r>
                    </a:p>
                    <a:p>
                      <a:pPr algn="l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Mild LUL swelling, erythema </a:t>
                      </a:r>
                    </a:p>
                    <a:p>
                      <a:pPr algn="l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1mm ptosis</a:t>
                      </a:r>
                      <a:endParaRPr lang="en-US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C/S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Whit</a:t>
                      </a: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 and </a:t>
                      </a:r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quiet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Trace diffuse injection,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Trace</a:t>
                      </a:r>
                      <a:r>
                        <a:rPr lang="en-US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temporal </a:t>
                      </a:r>
                      <a:r>
                        <a:rPr lang="en-US" dirty="0" err="1">
                          <a:latin typeface="Arial" charset="0"/>
                          <a:ea typeface="Arial" charset="0"/>
                          <a:cs typeface="Arial" charset="0"/>
                        </a:rPr>
                        <a:t>chemosis</a:t>
                      </a: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Clear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Clear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Deep and quiet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Deep and quiet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Iris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Flat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Flat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Lens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Clear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Clear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Arial" charset="0"/>
                          <a:ea typeface="Arial" charset="0"/>
                          <a:cs typeface="Arial" charset="0"/>
                        </a:rPr>
                        <a:t>Vit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Clear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Clear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8" descr="Screen Shot 2018-03-29 at 11.57.3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7"/>
          <a:stretch/>
        </p:blipFill>
        <p:spPr>
          <a:xfrm>
            <a:off x="1066800" y="1740808"/>
            <a:ext cx="7329487" cy="3974191"/>
          </a:xfrm>
          <a:prstGeom prst="rect">
            <a:avLst/>
          </a:prstGeom>
        </p:spPr>
      </p:pic>
      <p:pic>
        <p:nvPicPr>
          <p:cNvPr id="10" name="Picture 9" descr="Screen Shot 2018-03-29 at 11.11.36 A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6"/>
          <a:stretch/>
        </p:blipFill>
        <p:spPr>
          <a:xfrm>
            <a:off x="1371600" y="2819400"/>
            <a:ext cx="6852138" cy="288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5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/>
              <a:t>Physical Exam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420470"/>
              </p:ext>
            </p:extLst>
          </p:nvPr>
        </p:nvGraphicFramePr>
        <p:xfrm>
          <a:off x="457200" y="1447800"/>
          <a:ext cx="8047636" cy="26111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42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5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Fundus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Optic Nerve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Did not dilate to monitor for APD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Pink and sharp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Macula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D3D303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Good foveal reflex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Vessels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D3D303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Normal caliber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Periphery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D3D303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Retina attached 360˚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6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6CC262-0E94-104F-A93E-351ED1190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CBC, CMP</a:t>
            </a:r>
          </a:p>
          <a:p>
            <a:pPr lvl="1"/>
            <a:r>
              <a:rPr lang="en-US" dirty="0"/>
              <a:t>No abnormalities</a:t>
            </a:r>
          </a:p>
          <a:p>
            <a:r>
              <a:rPr lang="en-US" dirty="0"/>
              <a:t>CRP </a:t>
            </a:r>
          </a:p>
          <a:p>
            <a:pPr lvl="1"/>
            <a:r>
              <a:rPr lang="en-US" dirty="0"/>
              <a:t>slightly elevated at 1.0 (&lt;1.0mg/dL)</a:t>
            </a:r>
          </a:p>
          <a:p>
            <a:r>
              <a:rPr lang="en-US" dirty="0"/>
              <a:t>CT Orbits with Contrast</a:t>
            </a:r>
          </a:p>
          <a:p>
            <a:pPr lvl="1"/>
            <a:r>
              <a:rPr lang="en-US" dirty="0"/>
              <a:t>No fat stranding, no abscess</a:t>
            </a:r>
          </a:p>
          <a:p>
            <a:r>
              <a:rPr lang="en-US" dirty="0"/>
              <a:t>MRI and MRV Brain</a:t>
            </a:r>
          </a:p>
          <a:p>
            <a:pPr lvl="1"/>
            <a:r>
              <a:rPr lang="en-US" dirty="0"/>
              <a:t>No abnormalities including mass lesion or venous thrombus.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BE5ECB-425B-FF41-9616-DE4AD21B0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Dept. Workup</a:t>
            </a:r>
          </a:p>
        </p:txBody>
      </p:sp>
    </p:spTree>
    <p:extLst>
      <p:ext uri="{BB962C8B-B14F-4D97-AF65-F5344CB8AC3E}">
        <p14:creationId xmlns:p14="http://schemas.microsoft.com/office/powerpoint/2010/main" val="3310935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14 yo AAF with 4 day history of left eyelid swelling, pain with motility, proptosis, blurred vision and headache.</a:t>
            </a:r>
          </a:p>
          <a:p>
            <a:endParaRPr lang="en-US" dirty="0"/>
          </a:p>
          <a:p>
            <a:r>
              <a:rPr lang="en-US" dirty="0"/>
              <a:t>Differential Diagnosis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Inflammatory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Infectious: </a:t>
            </a:r>
            <a:r>
              <a:rPr lang="en-US" dirty="0" err="1">
                <a:solidFill>
                  <a:schemeClr val="tx1"/>
                </a:solidFill>
              </a:rPr>
              <a:t>preseptal</a:t>
            </a:r>
            <a:r>
              <a:rPr lang="en-US" dirty="0">
                <a:solidFill>
                  <a:schemeClr val="tx1"/>
                </a:solidFill>
              </a:rPr>
              <a:t> vs. orbital cellulitis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Noninfectious: orbital </a:t>
            </a:r>
            <a:r>
              <a:rPr lang="en-US" dirty="0" err="1">
                <a:solidFill>
                  <a:schemeClr val="tx1"/>
                </a:solidFill>
              </a:rPr>
              <a:t>pseudotumor</a:t>
            </a:r>
            <a:r>
              <a:rPr lang="en-US" dirty="0">
                <a:solidFill>
                  <a:schemeClr val="tx1"/>
                </a:solidFill>
              </a:rPr>
              <a:t> (*2 prior episodes)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Neoplasm</a:t>
            </a:r>
          </a:p>
          <a:p>
            <a:pPr lvl="2"/>
            <a:r>
              <a:rPr lang="en-US" dirty="0" err="1">
                <a:solidFill>
                  <a:schemeClr val="tx1"/>
                </a:solidFill>
              </a:rPr>
              <a:t>Lymphangioma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/>
              <a:t>admitted for </a:t>
            </a:r>
            <a:r>
              <a:rPr lang="en-US" dirty="0" err="1">
                <a:solidFill>
                  <a:srgbClr val="000000"/>
                </a:solidFill>
              </a:rPr>
              <a:t>preseptal</a:t>
            </a:r>
            <a:r>
              <a:rPr lang="en-US" dirty="0">
                <a:solidFill>
                  <a:srgbClr val="000000"/>
                </a:solidFill>
              </a:rPr>
              <a:t> vs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early orbital cellulitis</a:t>
            </a:r>
          </a:p>
          <a:p>
            <a:pPr lvl="1"/>
            <a:r>
              <a:rPr lang="en-US" dirty="0"/>
              <a:t>IV Vancomycin, Ceftriaxone, and pain control.</a:t>
            </a:r>
          </a:p>
          <a:p>
            <a:pPr lvl="1"/>
            <a:r>
              <a:rPr lang="en-US" dirty="0"/>
              <a:t>Follow daily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en-US" dirty="0"/>
              <a:t>Assessment &amp; Plan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981200" y="4038600"/>
            <a:ext cx="990600" cy="45720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191000" y="3505200"/>
            <a:ext cx="838200" cy="38100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657600" y="4038600"/>
            <a:ext cx="2438400" cy="457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Normal Imaging</a:t>
            </a:r>
          </a:p>
        </p:txBody>
      </p:sp>
    </p:spTree>
    <p:extLst>
      <p:ext uri="{BB962C8B-B14F-4D97-AF65-F5344CB8AC3E}">
        <p14:creationId xmlns:p14="http://schemas.microsoft.com/office/powerpoint/2010/main" val="360508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296658-EF43-FD45-9ACF-CC52C77FA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Pain improved (1/10). Still endorses blurred vision.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6C21AF-B131-1146-9ABE-1DE90A396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Day 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5A5C11-CCF8-4643-A78E-33B2EF525E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50284"/>
              </p:ext>
            </p:extLst>
          </p:nvPr>
        </p:nvGraphicFramePr>
        <p:xfrm>
          <a:off x="1524000" y="2576937"/>
          <a:ext cx="6096000" cy="354922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636"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OD</a:t>
                      </a: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OS</a:t>
                      </a:r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16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rial" charset="0"/>
                          <a:ea typeface="Arial" charset="0"/>
                          <a:cs typeface="Arial" charset="0"/>
                        </a:rPr>
                        <a:t>VAscN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20/20</a:t>
                      </a:r>
                    </a:p>
                  </a:txBody>
                  <a:tcPr marL="32512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20/400 –PH-&gt; NI</a:t>
                      </a:r>
                    </a:p>
                  </a:txBody>
                  <a:tcPr marL="325120" marR="81280" marT="40640" marB="4064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Pupils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3→2mm, no RAPD</a:t>
                      </a:r>
                    </a:p>
                  </a:txBody>
                  <a:tcPr marL="325120" marR="81280" marT="40640" marB="4064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Pharm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dilated,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no RAPD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5120" marR="81280" marT="40640" marB="4064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IOP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11 mmHg</a:t>
                      </a:r>
                    </a:p>
                  </a:txBody>
                  <a:tcPr marL="325120" marR="81280" marT="40640" marB="4064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07 mmHg</a:t>
                      </a:r>
                    </a:p>
                  </a:txBody>
                  <a:tcPr marL="325120" marR="81280" marT="40640" marB="4064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EOM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full</a:t>
                      </a:r>
                    </a:p>
                  </a:txBody>
                  <a:tcPr marL="32512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Full, mild pain</a:t>
                      </a:r>
                    </a:p>
                  </a:txBody>
                  <a:tcPr marL="325120" marR="81280" marT="40640" marB="4064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CVF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full</a:t>
                      </a:r>
                    </a:p>
                  </a:txBody>
                  <a:tcPr marL="32512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full</a:t>
                      </a:r>
                    </a:p>
                  </a:txBody>
                  <a:tcPr marL="325120" marR="81280" marT="40640" marB="4064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Color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11/11</a:t>
                      </a:r>
                    </a:p>
                  </a:txBody>
                  <a:tcPr marL="32512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0/11</a:t>
                      </a:r>
                    </a:p>
                  </a:txBody>
                  <a:tcPr marL="325120" marR="81280" marT="40640" marB="40640" anchor="ctr"/>
                </a:tc>
                <a:extLst>
                  <a:ext uri="{0D108BD9-81ED-4DB2-BD59-A6C34878D82A}">
                    <a16:rowId xmlns:a16="http://schemas.microsoft.com/office/drawing/2014/main" val="208985386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Red </a:t>
                      </a:r>
                      <a:r>
                        <a:rPr lang="en-US" sz="1600" dirty="0" err="1">
                          <a:latin typeface="Arial" charset="0"/>
                          <a:ea typeface="Arial" charset="0"/>
                          <a:cs typeface="Arial" charset="0"/>
                        </a:rPr>
                        <a:t>Desat</a:t>
                      </a:r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marL="32512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50% (looked orange)</a:t>
                      </a:r>
                    </a:p>
                  </a:txBody>
                  <a:tcPr marL="325120" marR="81280" marT="40640" marB="40640" anchor="ctr"/>
                </a:tc>
                <a:extLst>
                  <a:ext uri="{0D108BD9-81ED-4DB2-BD59-A6C34878D82A}">
                    <a16:rowId xmlns:a16="http://schemas.microsoft.com/office/drawing/2014/main" val="1310072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752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5627</TotalTime>
  <Words>1430</Words>
  <Application>Microsoft Macintosh PowerPoint</Application>
  <PresentationFormat>On-screen Show (4:3)</PresentationFormat>
  <Paragraphs>379</Paragraphs>
  <Slides>37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Rounded MT Bold</vt:lpstr>
      <vt:lpstr>Calibri</vt:lpstr>
      <vt:lpstr>Copperplate Gothic Bold</vt:lpstr>
      <vt:lpstr>Wingdings</vt:lpstr>
      <vt:lpstr>Office Theme</vt:lpstr>
      <vt:lpstr>Night and Day</vt:lpstr>
      <vt:lpstr>Patient Presentation</vt:lpstr>
      <vt:lpstr>History</vt:lpstr>
      <vt:lpstr>Physical Exam</vt:lpstr>
      <vt:lpstr>Physical Exam</vt:lpstr>
      <vt:lpstr>Physical Exam</vt:lpstr>
      <vt:lpstr>Emergency Dept. Workup</vt:lpstr>
      <vt:lpstr>Assessment &amp; Plan</vt:lpstr>
      <vt:lpstr>Hospital Day 2</vt:lpstr>
      <vt:lpstr>Hospital Day 2</vt:lpstr>
      <vt:lpstr>Hospital Day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Hospital Day 2</vt:lpstr>
      <vt:lpstr>Hospital Day 2</vt:lpstr>
      <vt:lpstr>Workup</vt:lpstr>
      <vt:lpstr>PowerPoint Presentation</vt:lpstr>
      <vt:lpstr>Assessment</vt:lpstr>
      <vt:lpstr>Plan</vt:lpstr>
      <vt:lpstr>Follow Up</vt:lpstr>
      <vt:lpstr>Posterior Scleritis</vt:lpstr>
      <vt:lpstr>Posterior Scleritis</vt:lpstr>
      <vt:lpstr>Posterior Scleritis</vt:lpstr>
      <vt:lpstr>Posterior Scleritis</vt:lpstr>
      <vt:lpstr>Posterior Scleritis</vt:lpstr>
      <vt:lpstr>PowerPoint Presentation</vt:lpstr>
      <vt:lpstr>Follow Up – Day 6</vt:lpstr>
      <vt:lpstr>Follow Up – Day 6</vt:lpstr>
      <vt:lpstr>Follow Up – Week 3</vt:lpstr>
      <vt:lpstr>Follow Up – Week 3</vt:lpstr>
      <vt:lpstr>Conclusions</vt:lpstr>
      <vt:lpstr>References</vt:lpstr>
    </vt:vector>
  </TitlesOfParts>
  <Company>Windows User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P FdC</dc:creator>
  <cp:lastModifiedBy>julia elpers</cp:lastModifiedBy>
  <cp:revision>143</cp:revision>
  <dcterms:created xsi:type="dcterms:W3CDTF">2016-06-13T00:58:53Z</dcterms:created>
  <dcterms:modified xsi:type="dcterms:W3CDTF">2018-04-22T20:52:36Z</dcterms:modified>
</cp:coreProperties>
</file>