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321" r:id="rId6"/>
    <p:sldId id="322" r:id="rId7"/>
    <p:sldId id="270" r:id="rId8"/>
    <p:sldId id="271" r:id="rId9"/>
    <p:sldId id="307" r:id="rId10"/>
    <p:sldId id="306" r:id="rId11"/>
    <p:sldId id="308" r:id="rId12"/>
    <p:sldId id="309" r:id="rId13"/>
    <p:sldId id="310" r:id="rId14"/>
    <p:sldId id="311" r:id="rId15"/>
    <p:sldId id="312" r:id="rId16"/>
    <p:sldId id="265" r:id="rId17"/>
    <p:sldId id="323" r:id="rId18"/>
    <p:sldId id="313" r:id="rId19"/>
    <p:sldId id="314" r:id="rId20"/>
    <p:sldId id="315" r:id="rId21"/>
    <p:sldId id="316" r:id="rId22"/>
    <p:sldId id="317" r:id="rId23"/>
    <p:sldId id="266" r:id="rId24"/>
    <p:sldId id="324" r:id="rId25"/>
    <p:sldId id="319" r:id="rId26"/>
    <p:sldId id="320" r:id="rId27"/>
    <p:sldId id="327" r:id="rId28"/>
    <p:sldId id="325" r:id="rId29"/>
    <p:sldId id="318" r:id="rId30"/>
    <p:sldId id="326" r:id="rId31"/>
    <p:sldId id="263" r:id="rId32"/>
    <p:sldId id="328" r:id="rId33"/>
    <p:sldId id="26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A20000"/>
    <a:srgbClr val="990000"/>
    <a:srgbClr val="D3D303"/>
    <a:srgbClr val="FF3300"/>
    <a:srgbClr val="993300"/>
    <a:srgbClr val="CC3300"/>
    <a:srgbClr val="990099"/>
    <a:srgbClr val="D43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707" autoAdjust="0"/>
  </p:normalViewPr>
  <p:slideViewPr>
    <p:cSldViewPr showGuides="1">
      <p:cViewPr varScale="1">
        <p:scale>
          <a:sx n="67" d="100"/>
          <a:sy n="67" d="100"/>
        </p:scale>
        <p:origin x="13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(i.e. Grand Rounds)</a:t>
            </a:r>
            <a:br>
              <a:rPr lang="en-US" dirty="0" smtClean="0"/>
            </a:br>
            <a:r>
              <a:rPr lang="en-US" sz="4000" dirty="0" smtClean="0"/>
              <a:t>Subtitle (i.e.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Chalazion</a:t>
            </a:r>
            <a:r>
              <a:rPr lang="en-US" sz="4000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  <a:endParaRPr lang="en-US" sz="2000" dirty="0">
              <a:ln w="3175">
                <a:noFill/>
              </a:ln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4724400"/>
            <a:ext cx="6400800" cy="12192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Niloofar</a:t>
            </a:r>
            <a:r>
              <a:rPr lang="en-US" i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Piri</a:t>
            </a:r>
            <a:r>
              <a:rPr lang="en-US" i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MD </a:t>
            </a:r>
          </a:p>
          <a:p>
            <a:r>
              <a:rPr lang="en-US" i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Jan 19</a:t>
            </a:r>
            <a:r>
              <a:rPr lang="en-US" i="1" baseline="30000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</a:t>
            </a:r>
            <a:r>
              <a:rPr lang="en-US" i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2018</a:t>
            </a:r>
            <a:endParaRPr lang="en-US" i="1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685800"/>
            <a:ext cx="7086600" cy="1117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Grand Rounds</a:t>
            </a: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 </a:t>
            </a: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Unique Intra-Orbital Foreign Body</a:t>
            </a:r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52500" y="533400"/>
            <a:ext cx="7010400" cy="1633537"/>
          </a:xfrm>
          <a:prstGeom prst="roundRect">
            <a:avLst>
              <a:gd name="adj" fmla="val 37273"/>
            </a:avLst>
          </a:prstGeom>
          <a:solidFill>
            <a:srgbClr val="FF3300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933700" y="4724400"/>
            <a:ext cx="3200400" cy="1062038"/>
          </a:xfrm>
          <a:prstGeom prst="roundRect">
            <a:avLst>
              <a:gd name="adj" fmla="val 36846"/>
            </a:avLst>
          </a:prstGeom>
          <a:solidFill>
            <a:srgbClr val="FF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6049219" cy="43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48" y="1114872"/>
            <a:ext cx="6658904" cy="49632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649378" cy="497274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95" y="1100583"/>
            <a:ext cx="6154009" cy="499179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230219" cy="501084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401693" cy="50394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2962" y="2481262"/>
            <a:ext cx="76962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87 </a:t>
            </a:r>
            <a:r>
              <a:rPr lang="en-US" sz="36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yo</a:t>
            </a:r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 WF with Large irregular metallic intra-orbital foreign body, s/p Car vs. pedestrian struck.</a:t>
            </a:r>
            <a:endParaRPr lang="en-US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228600" y="1295400"/>
            <a:ext cx="8077200" cy="3886200"/>
          </a:xfrm>
          <a:prstGeom prst="cloudCallout">
            <a:avLst>
              <a:gd name="adj1" fmla="val -19995"/>
              <a:gd name="adj2" fmla="val 60681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5059363"/>
          </a:xfrm>
        </p:spPr>
        <p:txBody>
          <a:bodyPr/>
          <a:lstStyle/>
          <a:p>
            <a:r>
              <a:rPr lang="en-US" sz="4000" b="1" dirty="0" smtClean="0"/>
              <a:t>Plan: </a:t>
            </a:r>
            <a:r>
              <a:rPr lang="en-US" dirty="0" smtClean="0"/>
              <a:t>Surgical exploration and foreign body removal OS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4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59363"/>
          </a:xfrm>
        </p:spPr>
        <p:txBody>
          <a:bodyPr/>
          <a:lstStyle/>
          <a:p>
            <a:r>
              <a:rPr lang="en-US" dirty="0" smtClean="0"/>
              <a:t>Superior </a:t>
            </a:r>
            <a:r>
              <a:rPr lang="en-US" dirty="0" err="1" smtClean="0"/>
              <a:t>orbitotomy</a:t>
            </a:r>
            <a:r>
              <a:rPr lang="en-US" dirty="0" smtClean="0"/>
              <a:t> through upper lid crease</a:t>
            </a:r>
          </a:p>
          <a:p>
            <a:r>
              <a:rPr lang="en-US" dirty="0" smtClean="0"/>
              <a:t>Opening of septum </a:t>
            </a:r>
          </a:p>
          <a:p>
            <a:r>
              <a:rPr lang="en-US" dirty="0" smtClean="0"/>
              <a:t>Exploring and irrigation without seeing FB</a:t>
            </a:r>
          </a:p>
          <a:p>
            <a:r>
              <a:rPr lang="en-US" dirty="0" smtClean="0"/>
              <a:t>Intra-op skull </a:t>
            </a:r>
            <a:r>
              <a:rPr lang="en-US" dirty="0" err="1" smtClean="0"/>
              <a:t>Xray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dirty="0" smtClean="0"/>
              <a:t>Op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r="19858"/>
          <a:stretch/>
        </p:blipFill>
        <p:spPr>
          <a:xfrm>
            <a:off x="457200" y="163146"/>
            <a:ext cx="8305800" cy="6495562"/>
          </a:xfrm>
        </p:spPr>
      </p:pic>
    </p:spTree>
    <p:extLst>
      <p:ext uri="{BB962C8B-B14F-4D97-AF65-F5344CB8AC3E}">
        <p14:creationId xmlns:p14="http://schemas.microsoft.com/office/powerpoint/2010/main" val="32393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CC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Ophthalmology service was consulted to evaluate a patient for possible intra-ocular foreign body</a:t>
            </a:r>
          </a:p>
          <a:p>
            <a:pPr marL="0" indent="0">
              <a:buNone/>
            </a:pPr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HPI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87 </a:t>
            </a:r>
            <a:r>
              <a:rPr lang="en-US" dirty="0" err="1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yo</a:t>
            </a:r>
            <a:r>
              <a:rPr lang="en-US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WF presented to the ER after she was partially run over by a truck twice, sustained multiple trauma including skull and facial trauma, and extensive scalp lacerations. Facial bones CT scan showed left intra-orbital foreign body and per radiology intra-ocular FB could not be ruled out. </a:t>
            </a:r>
            <a:r>
              <a:rPr lang="en-US" dirty="0" err="1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Ophtho</a:t>
            </a:r>
            <a:r>
              <a:rPr lang="en-US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was consulted to evaluate.</a:t>
            </a:r>
            <a:endParaRPr lang="en-US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19100" y="1040651"/>
            <a:ext cx="8305800" cy="5257800"/>
          </a:xfrm>
          <a:prstGeom prst="roundRect">
            <a:avLst>
              <a:gd name="adj" fmla="val 6579"/>
            </a:avLst>
          </a:prstGeom>
          <a:solidFill>
            <a:srgbClr val="FF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76866"/>
            <a:ext cx="8229600" cy="5059363"/>
          </a:xfrm>
        </p:spPr>
        <p:txBody>
          <a:bodyPr/>
          <a:lstStyle/>
          <a:p>
            <a:r>
              <a:rPr lang="en-US" dirty="0" smtClean="0"/>
              <a:t>Placed lid speculum, 120̊ superior </a:t>
            </a:r>
            <a:r>
              <a:rPr lang="en-US" dirty="0" err="1" smtClean="0"/>
              <a:t>peritomy</a:t>
            </a:r>
            <a:r>
              <a:rPr lang="en-US" dirty="0" smtClean="0"/>
              <a:t>, isolating SR muscle with Jameson hook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</a:t>
            </a:r>
            <a:r>
              <a:rPr lang="en-US" sz="3600" b="1" dirty="0" smtClean="0">
                <a:solidFill>
                  <a:srgbClr val="FF0000"/>
                </a:solidFill>
              </a:rPr>
              <a:t>and 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4443" y="1027988"/>
            <a:ext cx="6395112" cy="47963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1020260">
            <a:off x="4496960" y="2758870"/>
            <a:ext cx="1256589" cy="71691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7" t="19148" r="45153" b="47873"/>
          <a:stretch/>
        </p:blipFill>
        <p:spPr>
          <a:xfrm rot="5400000">
            <a:off x="1817681" y="772974"/>
            <a:ext cx="5508634" cy="5741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3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dirty="0" smtClean="0"/>
              <a:t>Contacted </a:t>
            </a:r>
            <a:r>
              <a:rPr lang="en-US" smtClean="0"/>
              <a:t>primary surgeon’s </a:t>
            </a:r>
            <a:r>
              <a:rPr lang="en-US" dirty="0" smtClean="0"/>
              <a:t>office next day after surgery:</a:t>
            </a:r>
          </a:p>
          <a:p>
            <a:endParaRPr lang="en-US" dirty="0"/>
          </a:p>
          <a:p>
            <a:pPr lvl="1"/>
            <a:r>
              <a:rPr lang="en-US" dirty="0" smtClean="0"/>
              <a:t>Nonmagnetic metallic clips </a:t>
            </a:r>
            <a:r>
              <a:rPr lang="en-US" dirty="0" err="1" smtClean="0"/>
              <a:t>superonasally</a:t>
            </a:r>
            <a:r>
              <a:rPr lang="en-US" dirty="0" smtClean="0"/>
              <a:t> to secure scleral buckle in place!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914400" y="2590800"/>
            <a:ext cx="7772400" cy="1905000"/>
          </a:xfrm>
          <a:prstGeom prst="wedgeEllipseCallout">
            <a:avLst/>
          </a:prstGeom>
          <a:solidFill>
            <a:srgbClr val="A2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urprised cartoon f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15959"/>
            <a:ext cx="911225" cy="84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80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78317"/>
            <a:ext cx="8229600" cy="4165283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Decades ago, the free ends of encircling elements were secured with small metallic clips, which have been replaced by small silicone </a:t>
            </a:r>
            <a:r>
              <a:rPr lang="en-US" dirty="0" smtClean="0">
                <a:solidFill>
                  <a:schemeClr val="tx1"/>
                </a:solidFill>
              </a:rPr>
              <a:t>sleeves (</a:t>
            </a:r>
            <a:r>
              <a:rPr lang="en-US" dirty="0" err="1" smtClean="0">
                <a:solidFill>
                  <a:schemeClr val="tx1"/>
                </a:solidFill>
              </a:rPr>
              <a:t>Watzke</a:t>
            </a:r>
            <a:r>
              <a:rPr lang="en-US" dirty="0" smtClean="0">
                <a:solidFill>
                  <a:schemeClr val="tx1"/>
                </a:solidFill>
              </a:rPr>
              <a:t> Sleeves).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These </a:t>
            </a:r>
            <a:r>
              <a:rPr lang="en-US" dirty="0">
                <a:solidFill>
                  <a:schemeClr val="tx1"/>
                </a:solidFill>
              </a:rPr>
              <a:t>clips were composed of </a:t>
            </a:r>
            <a:r>
              <a:rPr lang="en-US" dirty="0" smtClean="0">
                <a:solidFill>
                  <a:schemeClr val="tx1"/>
                </a:solidFill>
              </a:rPr>
              <a:t>tantalum.</a:t>
            </a: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Tantalum is a metallic element with an atomic number of 73 and atomic weight of 180.9.</a:t>
            </a:r>
          </a:p>
          <a:p>
            <a:endParaRPr lang="en-US" dirty="0"/>
          </a:p>
          <a:p>
            <a:r>
              <a:rPr lang="en-US" dirty="0" smtClean="0"/>
              <a:t> It is quite ductile and malleable and can therefore be repeatedly bent without breaking.</a:t>
            </a:r>
          </a:p>
          <a:p>
            <a:endParaRPr lang="en-US" dirty="0"/>
          </a:p>
          <a:p>
            <a:r>
              <a:rPr lang="en-US" dirty="0" smtClean="0"/>
              <a:t>This property is important because it prevents weakening of the metal and breakage of the clips when manipulated surgically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51"/>
            <a:ext cx="8229600" cy="29256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From FDA Website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276600" y="2286000"/>
            <a:ext cx="2514600" cy="304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5768185" cy="395190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9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5130" r="23044" b="17914"/>
          <a:stretch/>
        </p:blipFill>
        <p:spPr>
          <a:xfrm>
            <a:off x="990600" y="499231"/>
            <a:ext cx="7162799" cy="5654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Tantalum is completely non-reactive and does not irritate tissues</a:t>
            </a:r>
          </a:p>
          <a:p>
            <a:endParaRPr lang="en-US" dirty="0"/>
          </a:p>
          <a:p>
            <a:r>
              <a:rPr lang="en-US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Tantalum clips cause streak artifacts when the eye and orbit are studied by CT scan and the artifact is greater than with stainless steel.</a:t>
            </a:r>
          </a:p>
          <a:p>
            <a:endParaRPr lang="en-US" dirty="0"/>
          </a:p>
          <a:p>
            <a:r>
              <a:rPr lang="en-US" dirty="0" smtClean="0"/>
              <a:t>MR compatible as it is non magnetic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753"/>
            <a:ext cx="8229600" cy="479145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068" y="1525859"/>
            <a:ext cx="82296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Past Ocular </a:t>
            </a:r>
            <a:r>
              <a:rPr lang="en-US" sz="2800" b="1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Hx</a:t>
            </a: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:  </a:t>
            </a:r>
            <a:r>
              <a:rPr lang="en-US" b="1" dirty="0" smtClean="0">
                <a:solidFill>
                  <a:srgbClr val="33CC33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Scleral buckling OS for RRD in 1990s with moderate low vision at baseline </a:t>
            </a:r>
          </a:p>
          <a:p>
            <a:pPr marL="0" indent="0">
              <a:buNone/>
            </a:pP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Past Medical </a:t>
            </a:r>
            <a:r>
              <a:rPr lang="en-US" sz="2800" b="1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Hx</a:t>
            </a: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: </a:t>
            </a: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Hypertension, Hyperlipidemia, Hypothyroidism</a:t>
            </a:r>
            <a:endParaRPr lang="en-US" sz="36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Meds: </a:t>
            </a: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Aspirin, Amlodipine, Levothyroxine, Escitalopram</a:t>
            </a:r>
          </a:p>
          <a:p>
            <a:pPr marL="0" indent="0">
              <a:buNone/>
            </a:pP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Before admission :</a:t>
            </a:r>
            <a:r>
              <a:rPr lang="en-US" sz="2800" b="1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Totally independent, was able to drive, performing ADL </a:t>
            </a:r>
            <a:endParaRPr lang="en-US" i="1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351" y="228600"/>
            <a:ext cx="8229600" cy="1143000"/>
          </a:xfrm>
        </p:spPr>
        <p:txBody>
          <a:bodyPr/>
          <a:lstStyle/>
          <a:p>
            <a:r>
              <a:rPr lang="en-US" dirty="0" smtClean="0"/>
              <a:t>History (</a:t>
            </a:r>
            <a:r>
              <a:rPr lang="en-US" dirty="0" err="1" smtClean="0"/>
              <a:t>Hx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11" y="1110109"/>
            <a:ext cx="6649378" cy="4972744"/>
          </a:xfrm>
        </p:spPr>
      </p:pic>
    </p:spTree>
    <p:extLst>
      <p:ext uri="{BB962C8B-B14F-4D97-AF65-F5344CB8AC3E}">
        <p14:creationId xmlns:p14="http://schemas.microsoft.com/office/powerpoint/2010/main" val="32788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71449" y="576262"/>
            <a:ext cx="8763000" cy="6053138"/>
          </a:xfrm>
          <a:prstGeom prst="horizontalScroll">
            <a:avLst>
              <a:gd name="adj" fmla="val 64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1486" y="13716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Although Tantalum surgical clips that was used in the past to secure scleral buckle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is</a:t>
            </a: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almost obsoleted in practice, still </a:t>
            </a: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might be used in some places.</a:t>
            </a:r>
          </a:p>
          <a:p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Keep it in mind in patients who have had scleral buckling long time ago. </a:t>
            </a:r>
          </a:p>
          <a:p>
            <a:pPr marL="0" indent="0">
              <a:buNone/>
            </a:pPr>
            <a:endParaRPr lang="en-US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dirty="0" smtClean="0">
                <a:latin typeface="Aparajita" panose="020B0604020202020204" pitchFamily="34" charset="0"/>
                <a:cs typeface="Aparajita" panose="020B0604020202020204" pitchFamily="34" charset="0"/>
              </a:rPr>
              <a:t>It’s important always to think of simple things that can be a diagnostic challenge.</a:t>
            </a:r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33337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Dr. Jeremy Clark </a:t>
            </a:r>
          </a:p>
          <a:p>
            <a:r>
              <a:rPr lang="en-US" dirty="0" smtClean="0"/>
              <a:t>Dr. Austin Gerber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76400"/>
            <a:ext cx="739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Michaels Retinal detachment (Book 1997).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Scheapens</a:t>
            </a:r>
            <a:r>
              <a:rPr lang="en-US" dirty="0" smtClean="0"/>
              <a:t> Retinal detachment and allied diseases ( Book 1983).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Bakshandeh</a:t>
            </a:r>
            <a:r>
              <a:rPr lang="en-US" dirty="0"/>
              <a:t> H, et al. Metallic clips used for scleral buckling: ex vivo evaluation of ferromagnetism at 1.5 T. J </a:t>
            </a:r>
            <a:r>
              <a:rPr lang="en-US" dirty="0" err="1"/>
              <a:t>Magn</a:t>
            </a:r>
            <a:r>
              <a:rPr lang="en-US" dirty="0"/>
              <a:t> </a:t>
            </a:r>
            <a:r>
              <a:rPr lang="en-US" dirty="0" err="1"/>
              <a:t>Reson</a:t>
            </a:r>
            <a:r>
              <a:rPr lang="en-US" dirty="0"/>
              <a:t> Imaging. 1993 May-Jun;3(3):559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Rosas JAA, et al. Incidental CT findings in acute orbital disease. EPOS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Reiter M, et al. Postoperative imaging of orbital </a:t>
            </a:r>
            <a:r>
              <a:rPr lang="en-US" dirty="0"/>
              <a:t>contents. </a:t>
            </a:r>
            <a:r>
              <a:rPr lang="en-US" dirty="0" err="1"/>
              <a:t>Radiographics</a:t>
            </a:r>
            <a:r>
              <a:rPr lang="en-US" dirty="0"/>
              <a:t>. 2015 Jan-Feb;35(1):221-34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999018"/>
              </p:ext>
            </p:extLst>
          </p:nvPr>
        </p:nvGraphicFramePr>
        <p:xfrm>
          <a:off x="609598" y="2438400"/>
          <a:ext cx="7924803" cy="26212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4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60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cc 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20/20-</a:t>
                      </a:r>
                      <a:endParaRPr 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20/60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000" b="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3→1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RAPD 2+</a:t>
                      </a:r>
                      <a:endParaRPr 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3→2 mm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mmHg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mmHg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abduction</a:t>
                      </a:r>
                    </a:p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supraduction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609600"/>
            <a:ext cx="8229600" cy="1143000"/>
          </a:xfrm>
        </p:spPr>
        <p:txBody>
          <a:bodyPr/>
          <a:lstStyle/>
          <a:p>
            <a:r>
              <a:rPr lang="en-US" dirty="0" smtClean="0"/>
              <a:t>External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1143000"/>
          </a:xfrm>
        </p:spPr>
        <p:txBody>
          <a:bodyPr/>
          <a:lstStyle/>
          <a:p>
            <a:r>
              <a:rPr lang="en-US" dirty="0"/>
              <a:t>Anterior Segment Exam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65239"/>
              </p:ext>
            </p:extLst>
          </p:nvPr>
        </p:nvGraphicFramePr>
        <p:xfrm>
          <a:off x="685800" y="1295400"/>
          <a:ext cx="7772400" cy="481275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81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982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982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External/Lids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A2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</a:t>
                      </a:r>
                      <a:r>
                        <a:rPr lang="en-US" i="1" baseline="0" dirty="0" smtClean="0">
                          <a:solidFill>
                            <a:srgbClr val="A2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lid hematoma, lower lid ecchymosis</a:t>
                      </a:r>
                    </a:p>
                    <a:p>
                      <a:r>
                        <a:rPr lang="en-US" i="1" baseline="0" dirty="0" smtClean="0">
                          <a:solidFill>
                            <a:srgbClr val="A2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small laceration above eyebrow </a:t>
                      </a:r>
                      <a:endParaRPr lang="en-US" i="1" dirty="0">
                        <a:solidFill>
                          <a:srgbClr val="A2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982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/Sclera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Superior SCH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271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 Chamber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Formed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Formed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982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982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 IOL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 IOL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1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Photos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2" r="13401" b="7364"/>
          <a:stretch/>
        </p:blipFill>
        <p:spPr>
          <a:xfrm>
            <a:off x="762000" y="1524000"/>
            <a:ext cx="3800934" cy="4117229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3" b="15486"/>
          <a:stretch/>
        </p:blipFill>
        <p:spPr>
          <a:xfrm rot="5400000">
            <a:off x="4431517" y="1780182"/>
            <a:ext cx="4114798" cy="360243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3" t="29100" r="29319" b="33078"/>
          <a:stretch/>
        </p:blipFill>
        <p:spPr>
          <a:xfrm rot="5400000">
            <a:off x="922735" y="67865"/>
            <a:ext cx="4038602" cy="5426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eft Arrow 6"/>
          <p:cNvSpPr/>
          <p:nvPr/>
        </p:nvSpPr>
        <p:spPr>
          <a:xfrm rot="1170094">
            <a:off x="5557673" y="3026230"/>
            <a:ext cx="839230" cy="609600"/>
          </a:xfrm>
          <a:prstGeom prst="leftArrow">
            <a:avLst>
              <a:gd name="adj1" fmla="val 21272"/>
              <a:gd name="adj2" fmla="val 3466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effectLst/>
              </a:rPr>
              <a:t>Posterior segment drawing </a:t>
            </a:r>
            <a:endParaRPr lang="en-US" sz="2800" b="1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075" r="8889" b="4073"/>
          <a:stretch/>
        </p:blipFill>
        <p:spPr>
          <a:xfrm rot="5400000">
            <a:off x="1756287" y="1617989"/>
            <a:ext cx="5631426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4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 </a:t>
            </a:r>
            <a:endParaRPr lang="en-US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3079"/>
          <a:stretch/>
        </p:blipFill>
        <p:spPr>
          <a:xfrm>
            <a:off x="1562134" y="1467347"/>
            <a:ext cx="6019732" cy="42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43" y="1367320"/>
            <a:ext cx="6011114" cy="4458322"/>
          </a:xfrm>
        </p:spPr>
      </p:pic>
    </p:spTree>
    <p:extLst>
      <p:ext uri="{BB962C8B-B14F-4D97-AF65-F5344CB8AC3E}">
        <p14:creationId xmlns:p14="http://schemas.microsoft.com/office/powerpoint/2010/main" val="16424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587</Words>
  <Application>Microsoft Office PowerPoint</Application>
  <PresentationFormat>On-screen Show (4:3)</PresentationFormat>
  <Paragraphs>105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Aparajita</vt:lpstr>
      <vt:lpstr>Arial</vt:lpstr>
      <vt:lpstr>Arial Rounded MT Bold</vt:lpstr>
      <vt:lpstr>Calibri</vt:lpstr>
      <vt:lpstr>Office Theme</vt:lpstr>
      <vt:lpstr>Grand Rounds A Unique Intra-Orbital Foreign Body</vt:lpstr>
      <vt:lpstr>Patient Presentation</vt:lpstr>
      <vt:lpstr>History (Hx)</vt:lpstr>
      <vt:lpstr>External Exam</vt:lpstr>
      <vt:lpstr>Anterior Segment Exam</vt:lpstr>
      <vt:lpstr>External Photos</vt:lpstr>
      <vt:lpstr>Posterior segment drawing </vt:lpstr>
      <vt:lpstr>CT Scan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</vt:lpstr>
      <vt:lpstr>PowerPoint Presentation</vt:lpstr>
      <vt:lpstr>Op Report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  <vt:lpstr>From FDA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Acknowledgement</vt:lpstr>
      <vt:lpstr>References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hossein asghari</cp:lastModifiedBy>
  <cp:revision>125</cp:revision>
  <dcterms:created xsi:type="dcterms:W3CDTF">2016-06-13T00:58:53Z</dcterms:created>
  <dcterms:modified xsi:type="dcterms:W3CDTF">2018-01-19T04:52:04Z</dcterms:modified>
</cp:coreProperties>
</file>