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82" r:id="rId4"/>
    <p:sldId id="283" r:id="rId5"/>
    <p:sldId id="260" r:id="rId6"/>
    <p:sldId id="284" r:id="rId7"/>
    <p:sldId id="294" r:id="rId8"/>
    <p:sldId id="296" r:id="rId9"/>
    <p:sldId id="297" r:id="rId10"/>
    <p:sldId id="285" r:id="rId11"/>
    <p:sldId id="261" r:id="rId12"/>
    <p:sldId id="298" r:id="rId13"/>
    <p:sldId id="290" r:id="rId14"/>
    <p:sldId id="288" r:id="rId15"/>
    <p:sldId id="306" r:id="rId16"/>
    <p:sldId id="299" r:id="rId17"/>
    <p:sldId id="313" r:id="rId18"/>
    <p:sldId id="312" r:id="rId19"/>
    <p:sldId id="314" r:id="rId20"/>
    <p:sldId id="300" r:id="rId21"/>
    <p:sldId id="277" r:id="rId22"/>
    <p:sldId id="281" r:id="rId23"/>
    <p:sldId id="307" r:id="rId24"/>
    <p:sldId id="308" r:id="rId25"/>
    <p:sldId id="309" r:id="rId26"/>
    <p:sldId id="310" r:id="rId27"/>
    <p:sldId id="31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CC3300"/>
    <a:srgbClr val="993300"/>
    <a:srgbClr val="D3D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88078" autoAdjust="0"/>
  </p:normalViewPr>
  <p:slideViewPr>
    <p:cSldViewPr showGuides="1">
      <p:cViewPr>
        <p:scale>
          <a:sx n="70" d="100"/>
          <a:sy n="70" d="100"/>
        </p:scale>
        <p:origin x="-76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CABAC-3B51-4376-91F2-910098B69E12}" type="datetimeFigureOut">
              <a:rPr lang="en-US" smtClean="0"/>
              <a:pPr/>
              <a:t>10/21/2016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1626F-6B16-4035-B73B-6A6B1720626A}" type="slidenum">
              <a:rPr lang="en-US" smtClean="0"/>
              <a:pPr/>
              <a:t>‹#›</a:t>
            </a:fld>
            <a:endParaRPr lang="en-US"/>
          </a:p>
        </p:txBody>
      </p:sp>
    </p:spTree>
    <p:extLst>
      <p:ext uri="{BB962C8B-B14F-4D97-AF65-F5344CB8AC3E}">
        <p14:creationId xmlns:p14="http://schemas.microsoft.com/office/powerpoint/2010/main" val="57108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effort to identify any systemic autoimmune or infectious etiology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a:t>
            </a:r>
            <a:r>
              <a:rPr lang="en-US" baseline="0" dirty="0" smtClean="0"/>
              <a:t> social economic-no TB, syphilis</a:t>
            </a:r>
            <a:endParaRPr lang="en-US" dirty="0" smtClean="0"/>
          </a:p>
          <a:p>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12</a:t>
            </a:fld>
            <a:endParaRPr lang="en-US"/>
          </a:p>
        </p:txBody>
      </p:sp>
    </p:spTree>
    <p:extLst>
      <p:ext uri="{BB962C8B-B14F-4D97-AF65-F5344CB8AC3E}">
        <p14:creationId xmlns:p14="http://schemas.microsoft.com/office/powerpoint/2010/main" val="409851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ELLIPIZOID ZONE, OS under </a:t>
            </a:r>
            <a:r>
              <a:rPr lang="en-US" dirty="0" err="1" smtClean="0"/>
              <a:t>forvea</a:t>
            </a:r>
            <a:r>
              <a:rPr lang="en-US" baseline="0" dirty="0" smtClean="0"/>
              <a:t> and right eye </a:t>
            </a: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14</a:t>
            </a:fld>
            <a:endParaRPr lang="en-US"/>
          </a:p>
        </p:txBody>
      </p:sp>
    </p:spTree>
    <p:extLst>
      <p:ext uri="{BB962C8B-B14F-4D97-AF65-F5344CB8AC3E}">
        <p14:creationId xmlns:p14="http://schemas.microsoft.com/office/powerpoint/2010/main" val="11831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collection of diseases characterized by localized,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circumscribed whitish lesions in the RPE or choroidal layers. They are of unknown etiology but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are suspected to be inflammatory in nature and can be associated with uveitis.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15</a:t>
            </a:fld>
            <a:endParaRPr lang="en-US"/>
          </a:p>
        </p:txBody>
      </p:sp>
    </p:spTree>
    <p:extLst>
      <p:ext uri="{BB962C8B-B14F-4D97-AF65-F5344CB8AC3E}">
        <p14:creationId xmlns:p14="http://schemas.microsoft.com/office/powerpoint/2010/main" val="265952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hope you like the new template created by Dr. </a:t>
            </a:r>
            <a:r>
              <a:rPr lang="en-US" baseline="0" dirty="0" err="1" smtClean="0"/>
              <a:t>fernandaz</a:t>
            </a: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941626F-6B16-4035-B73B-6A6B1720626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choroidal yellow lesion, 200-300um, mainly posterior pole</a:t>
            </a: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 auto </a:t>
            </a:r>
            <a:r>
              <a:rPr lang="en-US" dirty="0" err="1" smtClean="0"/>
              <a:t>fluoresin</a:t>
            </a: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6</a:t>
            </a:fld>
            <a:endParaRPr lang="en-US"/>
          </a:p>
        </p:txBody>
      </p:sp>
    </p:spTree>
    <p:extLst>
      <p:ext uri="{BB962C8B-B14F-4D97-AF65-F5344CB8AC3E}">
        <p14:creationId xmlns:p14="http://schemas.microsoft.com/office/powerpoint/2010/main" val="241754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t>
            </a:r>
            <a:r>
              <a:rPr lang="en-US" dirty="0" err="1" smtClean="0"/>
              <a:t>hypofluoresein</a:t>
            </a:r>
            <a:r>
              <a:rPr lang="en-US" dirty="0" smtClean="0"/>
              <a:t>, more on ICG means</a:t>
            </a:r>
            <a:r>
              <a:rPr lang="en-US" baseline="0" dirty="0" smtClean="0"/>
              <a:t> multifocal on choroid in posterior pole as well as outside </a:t>
            </a:r>
            <a:r>
              <a:rPr lang="en-US" baseline="0" dirty="0" err="1" smtClean="0"/>
              <a:t>archade</a:t>
            </a: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7</a:t>
            </a:fld>
            <a:endParaRPr lang="en-US"/>
          </a:p>
        </p:txBody>
      </p:sp>
    </p:spTree>
    <p:extLst>
      <p:ext uri="{BB962C8B-B14F-4D97-AF65-F5344CB8AC3E}">
        <p14:creationId xmlns:p14="http://schemas.microsoft.com/office/powerpoint/2010/main" val="354803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FA</a:t>
            </a:r>
            <a:r>
              <a:rPr lang="en-US" baseline="0" dirty="0" smtClean="0"/>
              <a:t> hyper and ICG remain hypo, choroidal capillary occlusion</a:t>
            </a: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8</a:t>
            </a:fld>
            <a:endParaRPr lang="en-US"/>
          </a:p>
        </p:txBody>
      </p:sp>
    </p:spTree>
    <p:extLst>
      <p:ext uri="{BB962C8B-B14F-4D97-AF65-F5344CB8AC3E}">
        <p14:creationId xmlns:p14="http://schemas.microsoft.com/office/powerpoint/2010/main" val="236413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leaking from choroidal blood vessels</a:t>
            </a: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9</a:t>
            </a:fld>
            <a:endParaRPr lang="en-US"/>
          </a:p>
        </p:txBody>
      </p:sp>
    </p:spTree>
    <p:extLst>
      <p:ext uri="{BB962C8B-B14F-4D97-AF65-F5344CB8AC3E}">
        <p14:creationId xmlns:p14="http://schemas.microsoft.com/office/powerpoint/2010/main" val="122252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subRPE,introretinal</a:t>
            </a:r>
            <a:r>
              <a:rPr lang="en-US" baseline="0" dirty="0" smtClean="0"/>
              <a:t> and neurosensory</a:t>
            </a:r>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10</a:t>
            </a:fld>
            <a:endParaRPr lang="en-US"/>
          </a:p>
        </p:txBody>
      </p:sp>
    </p:spTree>
    <p:extLst>
      <p:ext uri="{BB962C8B-B14F-4D97-AF65-F5344CB8AC3E}">
        <p14:creationId xmlns:p14="http://schemas.microsoft.com/office/powerpoint/2010/main" val="21552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400" dirty="0" smtClean="0"/>
              <a:t>Syphilis, Lyme disease, Sarcoidosis, Tuberculosis, Toxoplasmosis, Lymphoma</a:t>
            </a:r>
          </a:p>
          <a:p>
            <a:pPr lvl="1"/>
            <a:r>
              <a:rPr lang="en-US" sz="2400" kern="1200" dirty="0" smtClean="0">
                <a:solidFill>
                  <a:schemeClr val="tx1"/>
                </a:solidFill>
                <a:latin typeface="+mn-lt"/>
                <a:ea typeface="+mn-ea"/>
                <a:cs typeface="+mn-cs"/>
              </a:rPr>
              <a:t>Pic</a:t>
            </a:r>
            <a:r>
              <a:rPr lang="en-US" sz="2400" kern="1200" baseline="0" dirty="0" smtClean="0">
                <a:solidFill>
                  <a:schemeClr val="tx1"/>
                </a:solidFill>
                <a:latin typeface="+mn-lt"/>
                <a:ea typeface="+mn-ea"/>
                <a:cs typeface="+mn-cs"/>
              </a:rPr>
              <a:t> not outside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41626F-6B16-4035-B73B-6A6B1720626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2085" y="-89356"/>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685800" y="304800"/>
            <a:ext cx="7772400" cy="15240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800" baseline="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Title (i.e. Grand Rounds)</a:t>
            </a:r>
            <a:br>
              <a:rPr lang="en-US" dirty="0" smtClean="0"/>
            </a:br>
            <a:r>
              <a:rPr lang="en-US" sz="4000" dirty="0" smtClean="0"/>
              <a:t>Subtitle (i.e.</a:t>
            </a:r>
            <a:r>
              <a:rPr lang="en-US" sz="4000" baseline="0" dirty="0" smtClean="0"/>
              <a:t> </a:t>
            </a:r>
            <a:r>
              <a:rPr lang="en-US" sz="4000" baseline="0" dirty="0" err="1" smtClean="0"/>
              <a:t>Chalazion</a:t>
            </a:r>
            <a:r>
              <a:rPr lang="en-US" sz="4000" dirty="0" smtClean="0"/>
              <a:t>)</a:t>
            </a:r>
            <a:endParaRPr lang="en-US" dirty="0"/>
          </a:p>
        </p:txBody>
      </p:sp>
      <p:sp>
        <p:nvSpPr>
          <p:cNvPr id="3" name="Subtitle 2"/>
          <p:cNvSpPr>
            <a:spLocks noGrp="1"/>
          </p:cNvSpPr>
          <p:nvPr>
            <p:ph type="subTitle" idx="1" hasCustomPrompt="1"/>
          </p:nvPr>
        </p:nvSpPr>
        <p:spPr>
          <a:xfrm>
            <a:off x="1371600" y="4495800"/>
            <a:ext cx="6400800" cy="1219200"/>
          </a:xfrm>
        </p:spPr>
        <p:txBody>
          <a:bodyPr/>
          <a:lstStyle>
            <a:lvl1pPr marL="0" indent="0" algn="ctr">
              <a:buNone/>
              <a:defRPr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and Date</a:t>
            </a:r>
          </a:p>
        </p:txBody>
      </p:sp>
      <p:sp>
        <p:nvSpPr>
          <p:cNvPr id="10" name="Rectangle 9"/>
          <p:cNvSpPr/>
          <p:nvPr userDrawn="1"/>
        </p:nvSpPr>
        <p:spPr>
          <a:xfrm>
            <a:off x="-32085" y="6180221"/>
            <a:ext cx="9176085" cy="685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1302" y="2286000"/>
            <a:ext cx="3148717" cy="1828800"/>
          </a:xfrm>
          <a:prstGeom prst="rect">
            <a:avLst/>
          </a:prstGeom>
        </p:spPr>
      </p:pic>
      <p:sp>
        <p:nvSpPr>
          <p:cNvPr id="12" name="TextBox 11"/>
          <p:cNvSpPr txBox="1"/>
          <p:nvPr userDrawn="1"/>
        </p:nvSpPr>
        <p:spPr>
          <a:xfrm>
            <a:off x="2507803" y="6348481"/>
            <a:ext cx="6523902" cy="400110"/>
          </a:xfrm>
          <a:prstGeom prst="rect">
            <a:avLst/>
          </a:prstGeom>
          <a:noFill/>
        </p:spPr>
        <p:txBody>
          <a:bodyPr wrap="none" rtlCol="0">
            <a:spAutoFit/>
          </a:bodyPr>
          <a:lstStyle/>
          <a:p>
            <a:r>
              <a:rPr lang="en-US" sz="2000" dirty="0" smtClean="0">
                <a:ln w="3175">
                  <a:noFill/>
                </a:ln>
                <a:solidFill>
                  <a:schemeClr val="bg1"/>
                </a:solidFill>
                <a:effectLst/>
                <a:latin typeface="Arial Rounded MT Bold" panose="020F0704030504030204" pitchFamily="34" charset="0"/>
              </a:rPr>
              <a:t>Department of Ophthalmology and Visual Sciences</a:t>
            </a:r>
            <a:endParaRPr lang="en-US" sz="2000" dirty="0">
              <a:ln w="3175">
                <a:noFill/>
              </a:ln>
              <a:solidFill>
                <a:schemeClr val="bg1"/>
              </a:solidFill>
              <a:effectLst/>
              <a:latin typeface="Arial Rounded MT Bold" panose="020F0704030504030204" pitchFamily="34" charset="0"/>
            </a:endParaRPr>
          </a:p>
        </p:txBody>
      </p:sp>
      <p:pic>
        <p:nvPicPr>
          <p:cNvPr id="1028" name="Picture 4" descr="https://cdn0.orgsync.com/images/os-school-logos/374-pyvbk56-university-of-louisville-onred-app-s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199" y="6112042"/>
            <a:ext cx="228600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1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31179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323332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EFB071B3-7304-4D00-81B3-8C58D95CDD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32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059363"/>
          </a:xfrm>
        </p:spPr>
        <p:txBody>
          <a:bodyPr/>
          <a:lstStyle>
            <a:lvl1pPr>
              <a:defRPr>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02349"/>
            <a:ext cx="8229600" cy="1143000"/>
          </a:xfrm>
        </p:spPr>
        <p:txBody>
          <a:bodyPr/>
          <a:lstStyle>
            <a:lvl1pPr>
              <a:defRPr>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10" name="Picture 2" descr="C:\Users\Juan P FdC\Desktop\DOVS white.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06257" y="6253205"/>
            <a:ext cx="1013680" cy="5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2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361403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232725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179751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37113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2972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333220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pPr/>
              <a:t>‹#›</a:t>
            </a:fld>
            <a:endParaRPr lang="en-US"/>
          </a:p>
        </p:txBody>
      </p:sp>
    </p:spTree>
    <p:extLst>
      <p:ext uri="{BB962C8B-B14F-4D97-AF65-F5344CB8AC3E}">
        <p14:creationId xmlns:p14="http://schemas.microsoft.com/office/powerpoint/2010/main" val="407737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A4EB-0B06-4F24-98BB-CEE041FC849F}" type="datetimeFigureOut">
              <a:rPr lang="en-US" smtClean="0"/>
              <a:pPr/>
              <a:t>10/21/2016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83579-E7DE-4469-A140-89CEE8B0329A}" type="slidenum">
              <a:rPr lang="en-US" smtClean="0"/>
              <a:pPr/>
              <a:t>‹#›</a:t>
            </a:fld>
            <a:endParaRPr lang="en-US"/>
          </a:p>
        </p:txBody>
      </p:sp>
    </p:spTree>
    <p:extLst>
      <p:ext uri="{BB962C8B-B14F-4D97-AF65-F5344CB8AC3E}">
        <p14:creationId xmlns:p14="http://schemas.microsoft.com/office/powerpoint/2010/main" val="395619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www.google.com/url?sa=i&amp;rct=j&amp;q=&amp;esrc=s&amp;source=images&amp;cd=&amp;cad=rja&amp;uact=8&amp;ved=0ahUKEwiTndHB4ejPAhXKFT4KHWJvBQkQjRwIBw&amp;url=https://quizlet.com/104680205/okap-flash-cards/&amp;bvm=bv.136499718,d.cWw&amp;psig=AFQjCNEjfMMXp9vcpHvQQLiVzpIJvaZwzQ&amp;ust=1477031007664306" TargetMode="External"/><Relationship Id="rId7" Type="http://schemas.openxmlformats.org/officeDocument/2006/relationships/hyperlink" Target="https://www.google.com/url?sa=i&amp;rct=j&amp;q=&amp;esrc=s&amp;source=images&amp;cd=&amp;cad=rja&amp;uact=8&amp;ved=0ahUKEwiH64He4-jPAhUIXD4KHUWgBQMQjRwIBw&amp;url=http://imagebank.asrs.org/file/6896/punctate-inner-choroidopathy-complicated-with-cnv&amp;bvm=bv.136499718,d.cWw&amp;psig=AFQjCNHqCqM7-iOPXfn__0QD-lAo47fscA&amp;ust=147703210278673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www.google.com/url?sa=i&amp;rct=j&amp;q=&amp;esrc=s&amp;source=images&amp;cd=&amp;cad=rja&amp;uact=8&amp;ved=0ahUKEwj5jb_A4ujPAhWBVj4KHWJsDrYQjRwIBw&amp;url=http://www.cybersight.org/bins/content_page.asp?cid%3D1-8989-8998-9027&amp;bvm=bv.136499718,d.cWw&amp;psig=AFQjCNFU0l1cK6RO-wswDY1Ngf1fTnydpA&amp;ust=1477031730938007" TargetMode="Externa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ncbi.nlm.nih.gov/pubmed/?term=Klancnik%20JM%20Jr%5bAuthor%5d&amp;cauthor=true&amp;cauthor_uid=23670288" TargetMode="External"/><Relationship Id="rId3" Type="http://schemas.openxmlformats.org/officeDocument/2006/relationships/hyperlink" Target="https://www.ncbi.nlm.nih.gov/pubmed/?term=Pal%20S%5bAuthor%5d&amp;cauthor=true&amp;cauthor_uid=23670288" TargetMode="External"/><Relationship Id="rId7" Type="http://schemas.openxmlformats.org/officeDocument/2006/relationships/hyperlink" Target="https://www.ncbi.nlm.nih.gov/pubmed/?term=Slakter%20JS%5bAuthor%5d&amp;cauthor=true&amp;cauthor_uid=23670288" TargetMode="External"/><Relationship Id="rId12" Type="http://schemas.openxmlformats.org/officeDocument/2006/relationships/hyperlink" Target="https://www.ncbi.nlm.nih.gov/pubmed/23670288" TargetMode="External"/><Relationship Id="rId2" Type="http://schemas.openxmlformats.org/officeDocument/2006/relationships/hyperlink" Target="https://www.ncbi.nlm.nih.gov/pubmed/?term=Fung%20AT%5bAuthor%5d&amp;cauthor=true&amp;cauthor_uid=23670288" TargetMode="External"/><Relationship Id="rId1" Type="http://schemas.openxmlformats.org/officeDocument/2006/relationships/slideLayout" Target="../slideLayouts/slideLayout2.xml"/><Relationship Id="rId6" Type="http://schemas.openxmlformats.org/officeDocument/2006/relationships/hyperlink" Target="https://www.ncbi.nlm.nih.gov/pubmed/?term=Cooney%20M%5bAuthor%5d&amp;cauthor=true&amp;cauthor_uid=23670288" TargetMode="External"/><Relationship Id="rId11" Type="http://schemas.openxmlformats.org/officeDocument/2006/relationships/hyperlink" Target="https://www.ncbi.nlm.nih.gov/pubmed/?term=Yannuzzi%20LA%5bAuthor%5d&amp;cauthor=true&amp;cauthor_uid=23670288" TargetMode="External"/><Relationship Id="rId5" Type="http://schemas.openxmlformats.org/officeDocument/2006/relationships/hyperlink" Target="https://www.ncbi.nlm.nih.gov/pubmed/?term=Christos%20P%5bAuthor%5d&amp;cauthor=true&amp;cauthor_uid=23670288" TargetMode="External"/><Relationship Id="rId10" Type="http://schemas.openxmlformats.org/officeDocument/2006/relationships/hyperlink" Target="https://www.ncbi.nlm.nih.gov/pubmed/?term=Cunningham%20ET%20Jr%5bAuthor%5d&amp;cauthor=true&amp;cauthor_uid=23670288" TargetMode="External"/><Relationship Id="rId4" Type="http://schemas.openxmlformats.org/officeDocument/2006/relationships/hyperlink" Target="https://www.ncbi.nlm.nih.gov/pubmed/?term=Yannuzzi%20NA%5bAuthor%5d&amp;cauthor=true&amp;cauthor_uid=23670288" TargetMode="External"/><Relationship Id="rId9" Type="http://schemas.openxmlformats.org/officeDocument/2006/relationships/hyperlink" Target="https://www.ncbi.nlm.nih.gov/pubmed/?term=Freund%20KB%5bAuthor%5d&amp;cauthor=true&amp;cauthor_uid=2367028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Jinghua</a:t>
            </a:r>
            <a:r>
              <a:rPr lang="en-US" dirty="0" smtClean="0"/>
              <a:t> Chen, MD, PhD </a:t>
            </a:r>
          </a:p>
          <a:p>
            <a:r>
              <a:rPr lang="en-US" dirty="0" smtClean="0"/>
              <a:t>October 21, 2016</a:t>
            </a:r>
          </a:p>
          <a:p>
            <a:endParaRPr lang="en-US" dirty="0" smtClean="0"/>
          </a:p>
        </p:txBody>
      </p:sp>
      <p:sp>
        <p:nvSpPr>
          <p:cNvPr id="4" name="Title 3"/>
          <p:cNvSpPr>
            <a:spLocks noGrp="1"/>
          </p:cNvSpPr>
          <p:nvPr>
            <p:ph type="ctrTitle"/>
          </p:nvPr>
        </p:nvSpPr>
        <p:spPr/>
        <p:txBody>
          <a:bodyPr>
            <a:normAutofit fontScale="90000"/>
          </a:bodyPr>
          <a:lstStyle/>
          <a:p>
            <a:r>
              <a:rPr lang="en-US" dirty="0" smtClean="0"/>
              <a:t>Grand Rounds</a:t>
            </a:r>
            <a:br>
              <a:rPr lang="en-US" dirty="0" smtClean="0"/>
            </a:br>
            <a:endParaRPr lang="en-US" dirty="0"/>
          </a:p>
        </p:txBody>
      </p:sp>
    </p:spTree>
    <p:extLst>
      <p:ext uri="{BB962C8B-B14F-4D97-AF65-F5344CB8AC3E}">
        <p14:creationId xmlns:p14="http://schemas.microsoft.com/office/powerpoint/2010/main" val="1221582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a:t>
            </a:r>
          </a:p>
        </p:txBody>
      </p:sp>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8716" y="1143000"/>
            <a:ext cx="7652156" cy="26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E:\Mentoza\O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886199"/>
            <a:ext cx="7620000" cy="259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92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What Could It Be?</a:t>
            </a:r>
            <a:endParaRPr lang="en-US" dirty="0"/>
          </a:p>
        </p:txBody>
      </p:sp>
      <p:sp>
        <p:nvSpPr>
          <p:cNvPr id="3" name="Content Placeholder 2"/>
          <p:cNvSpPr>
            <a:spLocks noGrp="1"/>
          </p:cNvSpPr>
          <p:nvPr>
            <p:ph idx="1"/>
          </p:nvPr>
        </p:nvSpPr>
        <p:spPr>
          <a:xfrm>
            <a:off x="457200" y="838200"/>
            <a:ext cx="8229600" cy="5650468"/>
          </a:xfrm>
        </p:spPr>
        <p:txBody>
          <a:bodyPr>
            <a:normAutofit/>
          </a:bodyPr>
          <a:lstStyle/>
          <a:p>
            <a:endParaRPr lang="en-US" sz="2800" dirty="0"/>
          </a:p>
          <a:p>
            <a:pPr marL="342900" lvl="1" indent="-342900">
              <a:buFont typeface="Arial" panose="020B0604020202020204" pitchFamily="34" charset="0"/>
              <a:buChar char="•"/>
            </a:pPr>
            <a:r>
              <a:rPr lang="en-US" dirty="0">
                <a:solidFill>
                  <a:schemeClr val="tx1"/>
                </a:solidFill>
              </a:rPr>
              <a:t>Multiple evanescent white dot syndrome (MEWDS)</a:t>
            </a:r>
          </a:p>
          <a:p>
            <a:endParaRPr lang="en-US" sz="2800" dirty="0"/>
          </a:p>
          <a:p>
            <a:r>
              <a:rPr lang="en-US" sz="2800" dirty="0" smtClean="0"/>
              <a:t>Differential diagnosis of white dot syndrome</a:t>
            </a:r>
          </a:p>
          <a:p>
            <a:pPr lvl="1"/>
            <a:r>
              <a:rPr lang="en-US" sz="2400" dirty="0"/>
              <a:t>Multifocal choroiditis without pan uveitis</a:t>
            </a:r>
          </a:p>
          <a:p>
            <a:pPr lvl="1"/>
            <a:r>
              <a:rPr lang="en-US" sz="2400" dirty="0" smtClean="0"/>
              <a:t>Acute </a:t>
            </a:r>
            <a:r>
              <a:rPr lang="en-US" sz="2400" dirty="0"/>
              <a:t>posterior multifocal </a:t>
            </a:r>
            <a:r>
              <a:rPr lang="en-US" sz="2400" dirty="0" err="1"/>
              <a:t>placoid</a:t>
            </a:r>
            <a:r>
              <a:rPr lang="en-US" sz="2400" dirty="0"/>
              <a:t> pigment </a:t>
            </a:r>
            <a:r>
              <a:rPr lang="en-US" sz="2400" dirty="0" err="1"/>
              <a:t>epitheliopathy</a:t>
            </a:r>
            <a:r>
              <a:rPr lang="en-US" sz="2400" dirty="0"/>
              <a:t> </a:t>
            </a:r>
            <a:r>
              <a:rPr lang="en-US" sz="2400" dirty="0" smtClean="0"/>
              <a:t>(APMPPE)</a:t>
            </a:r>
          </a:p>
          <a:p>
            <a:pPr lvl="1"/>
            <a:r>
              <a:rPr lang="en-US" sz="2400" dirty="0"/>
              <a:t>Punctate inner </a:t>
            </a:r>
            <a:r>
              <a:rPr lang="en-US" sz="2400" dirty="0" err="1" smtClean="0"/>
              <a:t>choroidopathy</a:t>
            </a:r>
            <a:r>
              <a:rPr lang="en-US" sz="2400" dirty="0" smtClean="0"/>
              <a:t> (PIC)</a:t>
            </a:r>
          </a:p>
          <a:p>
            <a:pPr lvl="1"/>
            <a:r>
              <a:rPr lang="en-US" sz="2400" dirty="0" smtClean="0"/>
              <a:t>Birdshot </a:t>
            </a:r>
            <a:r>
              <a:rPr lang="en-US" sz="2400" dirty="0" err="1"/>
              <a:t>chorioretinopathy</a:t>
            </a:r>
            <a:endParaRPr lang="en-US" sz="2400" dirty="0"/>
          </a:p>
          <a:p>
            <a:pPr marL="457200" lvl="1" indent="0">
              <a:buNone/>
            </a:pPr>
            <a:r>
              <a:rPr lang="en-US" sz="2400" dirty="0"/>
              <a:t/>
            </a:r>
            <a:br>
              <a:rPr lang="en-US" sz="2400" dirty="0"/>
            </a:br>
            <a:endParaRPr lang="en-US" sz="2400" dirty="0" smtClean="0"/>
          </a:p>
          <a:p>
            <a:endParaRPr lang="en-US" dirty="0"/>
          </a:p>
        </p:txBody>
      </p:sp>
      <p:sp>
        <p:nvSpPr>
          <p:cNvPr id="8" name="Rectangle 7"/>
          <p:cNvSpPr/>
          <p:nvPr/>
        </p:nvSpPr>
        <p:spPr>
          <a:xfrm>
            <a:off x="5791200" y="6488668"/>
            <a:ext cx="3065263" cy="307777"/>
          </a:xfrm>
          <a:prstGeom prst="rect">
            <a:avLst/>
          </a:prstGeom>
        </p:spPr>
        <p:txBody>
          <a:bodyPr wrap="none">
            <a:spAutoFit/>
          </a:bodyPr>
          <a:lstStyle/>
          <a:p>
            <a:r>
              <a:rPr lang="en-US" sz="1400" i="1" dirty="0" err="1" smtClean="0"/>
              <a:t>Acta</a:t>
            </a:r>
            <a:r>
              <a:rPr lang="en-US" sz="1400" i="1" dirty="0" smtClean="0"/>
              <a:t> </a:t>
            </a:r>
            <a:r>
              <a:rPr lang="en-US" sz="1400" i="1" dirty="0" err="1" smtClean="0"/>
              <a:t>Ophthalmol</a:t>
            </a:r>
            <a:r>
              <a:rPr lang="en-US" sz="1400" i="1" dirty="0" smtClean="0"/>
              <a:t>. Scand. 2000: 78: 348–353</a:t>
            </a:r>
            <a:endParaRPr lang="en-US" sz="1400" i="1" dirty="0"/>
          </a:p>
        </p:txBody>
      </p:sp>
    </p:spTree>
    <p:extLst>
      <p:ext uri="{BB962C8B-B14F-4D97-AF65-F5344CB8AC3E}">
        <p14:creationId xmlns:p14="http://schemas.microsoft.com/office/powerpoint/2010/main" val="2333805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059363"/>
          </a:xfrm>
        </p:spPr>
        <p:txBody>
          <a:bodyPr>
            <a:normAutofit/>
          </a:bodyPr>
          <a:lstStyle/>
          <a:p>
            <a:r>
              <a:rPr lang="en-US" sz="2800" dirty="0"/>
              <a:t>N</a:t>
            </a:r>
            <a:r>
              <a:rPr lang="en-US" sz="2800" dirty="0" smtClean="0"/>
              <a:t>o </a:t>
            </a:r>
            <a:r>
              <a:rPr lang="en-US" sz="2800" dirty="0"/>
              <a:t>insurance</a:t>
            </a:r>
            <a:endParaRPr lang="en-US" sz="2800" dirty="0" smtClean="0"/>
          </a:p>
          <a:p>
            <a:r>
              <a:rPr lang="en-US" sz="2800" dirty="0" smtClean="0"/>
              <a:t>Oral </a:t>
            </a:r>
            <a:r>
              <a:rPr lang="en-US" sz="2800" dirty="0"/>
              <a:t>Prednisone (20 mg </a:t>
            </a:r>
            <a:r>
              <a:rPr lang="en-US" sz="2800" dirty="0" err="1"/>
              <a:t>po</a:t>
            </a:r>
            <a:r>
              <a:rPr lang="en-US" sz="2800" dirty="0"/>
              <a:t> </a:t>
            </a:r>
            <a:r>
              <a:rPr lang="en-US" sz="2800" dirty="0" err="1"/>
              <a:t>tid</a:t>
            </a:r>
            <a:r>
              <a:rPr lang="en-US" sz="2800" dirty="0"/>
              <a:t>) </a:t>
            </a:r>
            <a:r>
              <a:rPr lang="en-US" sz="2800" dirty="0" smtClean="0"/>
              <a:t>x 3 days</a:t>
            </a:r>
          </a:p>
          <a:p>
            <a:r>
              <a:rPr lang="en-US" sz="2800" dirty="0" smtClean="0"/>
              <a:t>To </a:t>
            </a:r>
            <a:r>
              <a:rPr lang="en-US" sz="2800" dirty="0"/>
              <a:t>return in 1 week for follow up</a:t>
            </a:r>
            <a:r>
              <a:rPr lang="en-US" sz="2800" dirty="0" smtClean="0"/>
              <a:t>.</a:t>
            </a:r>
          </a:p>
          <a:p>
            <a:r>
              <a:rPr lang="en-US" sz="2800" dirty="0" smtClean="0"/>
              <a:t>If </a:t>
            </a:r>
            <a:r>
              <a:rPr lang="en-US" sz="2800" dirty="0"/>
              <a:t>symptoms don't </a:t>
            </a:r>
            <a:r>
              <a:rPr lang="en-US" sz="2800" dirty="0" smtClean="0"/>
              <a:t>resolve- medical </a:t>
            </a:r>
            <a:r>
              <a:rPr lang="en-US" sz="2800" dirty="0"/>
              <a:t>work up </a:t>
            </a:r>
            <a:endParaRPr lang="en-US" sz="2800" dirty="0" smtClean="0"/>
          </a:p>
          <a:p>
            <a:pPr lvl="1"/>
            <a:r>
              <a:rPr lang="en-US" sz="2400" dirty="0"/>
              <a:t>C</a:t>
            </a:r>
            <a:r>
              <a:rPr lang="en-US" sz="2400" dirty="0" smtClean="0"/>
              <a:t>hest </a:t>
            </a:r>
            <a:r>
              <a:rPr lang="en-US" sz="2400" dirty="0"/>
              <a:t>imaging </a:t>
            </a:r>
            <a:endParaRPr lang="en-US" sz="2400" dirty="0" smtClean="0"/>
          </a:p>
          <a:p>
            <a:pPr lvl="1"/>
            <a:r>
              <a:rPr lang="en-US" sz="2400" dirty="0" smtClean="0"/>
              <a:t>Serological testing</a:t>
            </a:r>
            <a:endParaRPr lang="en-US" sz="2400" dirty="0"/>
          </a:p>
        </p:txBody>
      </p:sp>
      <p:sp>
        <p:nvSpPr>
          <p:cNvPr id="3" name="Title 2"/>
          <p:cNvSpPr>
            <a:spLocks noGrp="1"/>
          </p:cNvSpPr>
          <p:nvPr>
            <p:ph type="title"/>
          </p:nvPr>
        </p:nvSpPr>
        <p:spPr>
          <a:xfrm>
            <a:off x="457200" y="152400"/>
            <a:ext cx="8229600" cy="1143000"/>
          </a:xfrm>
        </p:spPr>
        <p:txBody>
          <a:bodyPr/>
          <a:lstStyle/>
          <a:p>
            <a:r>
              <a:rPr lang="en-US" dirty="0" smtClean="0"/>
              <a:t>What Now?</a:t>
            </a:r>
            <a:endParaRPr lang="en-US" dirty="0"/>
          </a:p>
        </p:txBody>
      </p:sp>
    </p:spTree>
    <p:extLst>
      <p:ext uri="{BB962C8B-B14F-4D97-AF65-F5344CB8AC3E}">
        <p14:creationId xmlns:p14="http://schemas.microsoft.com/office/powerpoint/2010/main" val="3944326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Weeks Later</a:t>
            </a:r>
            <a:br>
              <a:rPr lang="en-US" dirty="0" smtClean="0"/>
            </a:br>
            <a:r>
              <a:rPr lang="en-US" dirty="0" smtClean="0"/>
              <a:t>Vision 20/20 OD and 20/30 OS</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8634" y="2133600"/>
            <a:ext cx="4200563"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599" y="2133600"/>
            <a:ext cx="410924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15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a:t>
            </a:r>
            <a:endParaRPr lang="en-US" dirty="0"/>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4038600" cy="166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3581400"/>
            <a:ext cx="4428595" cy="272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572000" y="1447800"/>
            <a:ext cx="4038600" cy="167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3394" y="3572827"/>
            <a:ext cx="4237908" cy="273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533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371600"/>
            <a:ext cx="8686800" cy="4754563"/>
          </a:xfrm>
        </p:spPr>
        <p:txBody>
          <a:bodyPr>
            <a:normAutofit/>
          </a:bodyPr>
          <a:lstStyle/>
          <a:p>
            <a:pPr lvl="1">
              <a:buFont typeface="Arial" panose="020B0604020202020204" pitchFamily="34" charset="0"/>
              <a:buChar char="•"/>
            </a:pPr>
            <a:r>
              <a:rPr lang="en-US" sz="2400" dirty="0">
                <a:solidFill>
                  <a:schemeClr val="tx1"/>
                </a:solidFill>
              </a:rPr>
              <a:t>Multiple evanescent white dot syndrome</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r>
              <a:rPr lang="en-US" sz="2400" dirty="0" smtClean="0">
                <a:solidFill>
                  <a:schemeClr val="tx1"/>
                </a:solidFill>
              </a:rPr>
              <a:t>Multifocal choroiditis and </a:t>
            </a:r>
            <a:r>
              <a:rPr lang="en-US" sz="2400" dirty="0" err="1" smtClean="0">
                <a:solidFill>
                  <a:schemeClr val="tx1"/>
                </a:solidFill>
              </a:rPr>
              <a:t>panuveitis</a:t>
            </a:r>
            <a:r>
              <a:rPr lang="en-US" sz="2400" dirty="0" smtClean="0">
                <a:solidFill>
                  <a:schemeClr val="tx1"/>
                </a:solidFill>
              </a:rPr>
              <a:t> ( </a:t>
            </a:r>
            <a:r>
              <a:rPr lang="en-US" sz="2400" dirty="0">
                <a:solidFill>
                  <a:schemeClr val="tx1"/>
                </a:solidFill>
              </a:rPr>
              <a:t>MCP ) </a:t>
            </a:r>
            <a:endParaRPr lang="en-US" sz="2400" dirty="0" smtClean="0">
              <a:solidFill>
                <a:schemeClr val="tx1"/>
              </a:solidFill>
            </a:endParaRPr>
          </a:p>
          <a:p>
            <a:pPr lvl="1">
              <a:buFont typeface="Arial" panose="020B0604020202020204" pitchFamily="34" charset="0"/>
              <a:buChar char="•"/>
            </a:pPr>
            <a:endParaRPr lang="en-US" sz="2400" dirty="0" smtClean="0">
              <a:solidFill>
                <a:schemeClr val="tx1"/>
              </a:solidFill>
            </a:endParaRPr>
          </a:p>
          <a:p>
            <a:pPr lvl="1">
              <a:buFont typeface="Arial" panose="020B0604020202020204" pitchFamily="34" charset="0"/>
              <a:buChar char="•"/>
            </a:pPr>
            <a:r>
              <a:rPr lang="en-US" sz="2400" dirty="0" smtClean="0">
                <a:solidFill>
                  <a:schemeClr val="tx1"/>
                </a:solidFill>
              </a:rPr>
              <a:t>Acute </a:t>
            </a:r>
            <a:r>
              <a:rPr lang="en-US" sz="2400" dirty="0">
                <a:solidFill>
                  <a:schemeClr val="tx1"/>
                </a:solidFill>
              </a:rPr>
              <a:t>posterior multifocal </a:t>
            </a:r>
            <a:r>
              <a:rPr lang="en-US" sz="2400" dirty="0" err="1">
                <a:solidFill>
                  <a:schemeClr val="tx1"/>
                </a:solidFill>
              </a:rPr>
              <a:t>placoid</a:t>
            </a:r>
            <a:r>
              <a:rPr lang="en-US" sz="2400" dirty="0">
                <a:solidFill>
                  <a:schemeClr val="tx1"/>
                </a:solidFill>
              </a:rPr>
              <a:t> pigment </a:t>
            </a:r>
            <a:r>
              <a:rPr lang="en-US" sz="2400" dirty="0" err="1">
                <a:solidFill>
                  <a:schemeClr val="tx1"/>
                </a:solidFill>
              </a:rPr>
              <a:t>epitheliopathy</a:t>
            </a:r>
            <a:r>
              <a:rPr lang="en-US" sz="2400" dirty="0">
                <a:solidFill>
                  <a:schemeClr val="tx1"/>
                </a:solidFill>
              </a:rPr>
              <a:t> (APMPPE</a:t>
            </a:r>
            <a:r>
              <a:rPr lang="en-US" sz="2400" dirty="0" smtClean="0">
                <a:solidFill>
                  <a:schemeClr val="tx1"/>
                </a:solidFill>
              </a:rPr>
              <a:t>)</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r>
              <a:rPr lang="en-US" sz="2400" dirty="0">
                <a:solidFill>
                  <a:schemeClr val="tx1"/>
                </a:solidFill>
              </a:rPr>
              <a:t>Birdshot </a:t>
            </a:r>
            <a:r>
              <a:rPr lang="en-US" sz="2400" dirty="0" err="1">
                <a:solidFill>
                  <a:schemeClr val="tx1"/>
                </a:solidFill>
              </a:rPr>
              <a:t>chorioretinopathy</a:t>
            </a:r>
            <a:endParaRPr lang="en-US" sz="2400" dirty="0">
              <a:solidFill>
                <a:schemeClr val="tx1"/>
              </a:solidFill>
            </a:endParaRPr>
          </a:p>
          <a:p>
            <a:pPr lvl="1">
              <a:buFont typeface="Arial" panose="020B0604020202020204" pitchFamily="34" charset="0"/>
              <a:buChar char="•"/>
            </a:pPr>
            <a:endParaRPr lang="en-US" sz="2400" dirty="0" smtClean="0">
              <a:solidFill>
                <a:schemeClr val="tx1"/>
              </a:solidFill>
            </a:endParaRPr>
          </a:p>
          <a:p>
            <a:pPr lvl="1">
              <a:buFont typeface="Arial" panose="020B0604020202020204" pitchFamily="34" charset="0"/>
              <a:buChar char="•"/>
            </a:pPr>
            <a:r>
              <a:rPr lang="en-US" sz="2400" dirty="0">
                <a:solidFill>
                  <a:schemeClr val="tx1"/>
                </a:solidFill>
              </a:rPr>
              <a:t>Punctate inner </a:t>
            </a:r>
            <a:r>
              <a:rPr lang="en-US" sz="2400" dirty="0" err="1" smtClean="0">
                <a:solidFill>
                  <a:schemeClr val="tx1"/>
                </a:solidFill>
              </a:rPr>
              <a:t>choroidopathy</a:t>
            </a:r>
            <a:r>
              <a:rPr lang="en-US" sz="2400" dirty="0">
                <a:solidFill>
                  <a:schemeClr val="tx1"/>
                </a:solidFill>
              </a:rPr>
              <a:t> </a:t>
            </a:r>
            <a:r>
              <a:rPr lang="en-US" sz="2400" dirty="0" smtClean="0">
                <a:solidFill>
                  <a:schemeClr val="tx1"/>
                </a:solidFill>
              </a:rPr>
              <a:t>(PIC) </a:t>
            </a: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endParaRPr lang="en-US" dirty="0"/>
          </a:p>
        </p:txBody>
      </p:sp>
      <p:sp>
        <p:nvSpPr>
          <p:cNvPr id="2" name="Title 1"/>
          <p:cNvSpPr>
            <a:spLocks noGrp="1"/>
          </p:cNvSpPr>
          <p:nvPr>
            <p:ph type="title"/>
          </p:nvPr>
        </p:nvSpPr>
        <p:spPr>
          <a:xfrm>
            <a:off x="457200" y="152400"/>
            <a:ext cx="8229600" cy="1143000"/>
          </a:xfrm>
        </p:spPr>
        <p:txBody>
          <a:bodyPr>
            <a:normAutofit fontScale="90000"/>
          </a:bodyPr>
          <a:lstStyle/>
          <a:p>
            <a:r>
              <a:rPr lang="en-US" dirty="0"/>
              <a:t>W</a:t>
            </a:r>
            <a:r>
              <a:rPr lang="en-US" dirty="0" smtClean="0"/>
              <a:t>hite </a:t>
            </a:r>
            <a:r>
              <a:rPr lang="en-US" dirty="0"/>
              <a:t>D</a:t>
            </a:r>
            <a:r>
              <a:rPr lang="en-US" dirty="0" smtClean="0"/>
              <a:t>ot </a:t>
            </a:r>
            <a:r>
              <a:rPr lang="en-US" dirty="0"/>
              <a:t>S</a:t>
            </a:r>
            <a:r>
              <a:rPr lang="en-US" dirty="0" smtClean="0"/>
              <a:t>yndromes </a:t>
            </a:r>
            <a:r>
              <a:rPr lang="en-US" dirty="0"/>
              <a:t>(WDS) </a:t>
            </a:r>
            <a:br>
              <a:rPr lang="en-US" dirty="0"/>
            </a:br>
            <a:endParaRPr lang="en-US" dirty="0"/>
          </a:p>
        </p:txBody>
      </p:sp>
      <p:pic>
        <p:nvPicPr>
          <p:cNvPr id="4101" name="Picture 5" descr="Image result for birdshot chorioretinopath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85685"/>
            <a:ext cx="1371600" cy="126301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Image result for acute posterior multifocal placoid pigment epitheliopath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3581400"/>
            <a:ext cx="1465040" cy="123232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Image result for punctate inner choroidopathy">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5257800"/>
            <a:ext cx="2332720" cy="139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57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059363"/>
          </a:xfrm>
        </p:spPr>
        <p:txBody>
          <a:bodyPr>
            <a:normAutofit lnSpcReduction="10000"/>
          </a:bodyPr>
          <a:lstStyle/>
          <a:p>
            <a:r>
              <a:rPr lang="en-US" sz="2800" dirty="0"/>
              <a:t>M</a:t>
            </a:r>
            <a:r>
              <a:rPr lang="en-US" sz="2800" dirty="0" smtClean="0"/>
              <a:t>yopic females (30’s </a:t>
            </a:r>
            <a:r>
              <a:rPr lang="en-US" sz="2800" dirty="0"/>
              <a:t>to </a:t>
            </a:r>
            <a:r>
              <a:rPr lang="en-US" sz="2800" dirty="0" smtClean="0"/>
              <a:t>50’s),bilateral </a:t>
            </a:r>
          </a:p>
          <a:p>
            <a:r>
              <a:rPr lang="en-US" sz="2800" dirty="0" err="1" smtClean="0"/>
              <a:t>Vitritis</a:t>
            </a:r>
            <a:r>
              <a:rPr lang="en-US" sz="2800" dirty="0" smtClean="0"/>
              <a:t> </a:t>
            </a:r>
            <a:r>
              <a:rPr lang="en-US" sz="2800" dirty="0"/>
              <a:t>– mild to </a:t>
            </a:r>
            <a:r>
              <a:rPr lang="en-US" sz="2800" dirty="0" smtClean="0"/>
              <a:t>moderate </a:t>
            </a:r>
          </a:p>
          <a:p>
            <a:r>
              <a:rPr lang="en-US" sz="2800" dirty="0" err="1" smtClean="0"/>
              <a:t>Chorioretinal</a:t>
            </a:r>
            <a:r>
              <a:rPr lang="en-US" sz="2800" dirty="0" smtClean="0"/>
              <a:t> lesions</a:t>
            </a:r>
            <a:endParaRPr lang="en-US" sz="2800" dirty="0"/>
          </a:p>
          <a:p>
            <a:pPr lvl="1"/>
            <a:r>
              <a:rPr lang="en-US" sz="2400" dirty="0" smtClean="0"/>
              <a:t>At </a:t>
            </a:r>
            <a:r>
              <a:rPr lang="en-US" sz="2400" dirty="0"/>
              <a:t>the level of the RPE and </a:t>
            </a:r>
            <a:r>
              <a:rPr lang="en-US" sz="2400" dirty="0" err="1" smtClean="0"/>
              <a:t>choriocapillaris</a:t>
            </a:r>
            <a:endParaRPr lang="en-US" sz="2400" dirty="0" smtClean="0"/>
          </a:p>
          <a:p>
            <a:pPr lvl="1"/>
            <a:r>
              <a:rPr lang="en-US" sz="2400" dirty="0" smtClean="0"/>
              <a:t>From </a:t>
            </a:r>
            <a:r>
              <a:rPr lang="en-US" sz="2400" dirty="0"/>
              <a:t>50 to 350 </a:t>
            </a:r>
            <a:r>
              <a:rPr lang="en-US" sz="2400" dirty="0" smtClean="0"/>
              <a:t>m</a:t>
            </a:r>
          </a:p>
          <a:p>
            <a:pPr lvl="1"/>
            <a:r>
              <a:rPr lang="en-US" sz="2400" dirty="0"/>
              <a:t>Lesions become atrophic with varying degrees </a:t>
            </a:r>
            <a:r>
              <a:rPr lang="en-US" sz="2400" dirty="0" smtClean="0"/>
              <a:t>of pigmentation </a:t>
            </a:r>
            <a:r>
              <a:rPr lang="en-US" sz="2400" dirty="0"/>
              <a:t>and </a:t>
            </a:r>
            <a:r>
              <a:rPr lang="en-US" sz="2400" dirty="0" smtClean="0"/>
              <a:t>scarring</a:t>
            </a:r>
          </a:p>
          <a:p>
            <a:r>
              <a:rPr lang="en-US" sz="2800" dirty="0" smtClean="0"/>
              <a:t>Vision out come</a:t>
            </a:r>
          </a:p>
          <a:p>
            <a:pPr lvl="1"/>
            <a:r>
              <a:rPr lang="en-US" sz="2400" dirty="0" smtClean="0"/>
              <a:t>Cystoid </a:t>
            </a:r>
            <a:r>
              <a:rPr lang="en-US" sz="2400" dirty="0"/>
              <a:t>macular edema (10-20</a:t>
            </a:r>
            <a:r>
              <a:rPr lang="en-US" sz="2400" dirty="0" smtClean="0"/>
              <a:t>%)</a:t>
            </a:r>
          </a:p>
          <a:p>
            <a:pPr lvl="1"/>
            <a:r>
              <a:rPr lang="en-US" sz="2400" dirty="0" smtClean="0"/>
              <a:t>CNVM in </a:t>
            </a:r>
            <a:r>
              <a:rPr lang="en-US" sz="2400" dirty="0"/>
              <a:t>25-39% of pts </a:t>
            </a:r>
            <a:r>
              <a:rPr lang="en-US" dirty="0"/>
              <a:t/>
            </a:r>
            <a:br>
              <a:rPr lang="en-US" dirty="0"/>
            </a:br>
            <a:r>
              <a:rPr lang="en-US" dirty="0"/>
              <a:t> </a:t>
            </a:r>
            <a:br>
              <a:rPr lang="en-US" dirty="0"/>
            </a:b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3200" b="1" dirty="0"/>
              <a:t>MULTIFOCAL CHOROIDITIS AND PANUVEITIS ( MCP )</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267200"/>
            <a:ext cx="2531774"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602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59363"/>
          </a:xfrm>
        </p:spPr>
        <p:txBody>
          <a:bodyPr>
            <a:normAutofit/>
          </a:bodyPr>
          <a:lstStyle/>
          <a:p>
            <a:endParaRPr lang="en-US" dirty="0" smtClean="0"/>
          </a:p>
          <a:p>
            <a:r>
              <a:rPr lang="en-US" dirty="0"/>
              <a:t>F</a:t>
            </a:r>
            <a:r>
              <a:rPr lang="en-US" dirty="0" smtClean="0"/>
              <a:t>irst </a:t>
            </a:r>
            <a:r>
              <a:rPr lang="en-US" dirty="0"/>
              <a:t>described by </a:t>
            </a:r>
            <a:r>
              <a:rPr lang="en-US" dirty="0" err="1"/>
              <a:t>Jampol</a:t>
            </a:r>
            <a:r>
              <a:rPr lang="en-US" dirty="0"/>
              <a:t> L. M </a:t>
            </a:r>
            <a:r>
              <a:rPr lang="en-US" dirty="0" smtClean="0"/>
              <a:t>in </a:t>
            </a:r>
            <a:r>
              <a:rPr lang="en-US" dirty="0"/>
              <a:t>1984</a:t>
            </a:r>
          </a:p>
          <a:p>
            <a:r>
              <a:rPr lang="en-US" dirty="0"/>
              <a:t>Y</a:t>
            </a:r>
            <a:r>
              <a:rPr lang="en-US" dirty="0" smtClean="0"/>
              <a:t>oung</a:t>
            </a:r>
            <a:r>
              <a:rPr lang="en-US" dirty="0"/>
              <a:t>, healthy women in the second to fourth decades of </a:t>
            </a:r>
            <a:r>
              <a:rPr lang="en-US" dirty="0" smtClean="0"/>
              <a:t>life</a:t>
            </a:r>
          </a:p>
          <a:p>
            <a:r>
              <a:rPr lang="en-US" dirty="0" smtClean="0"/>
              <a:t>Symptoms:</a:t>
            </a:r>
          </a:p>
          <a:p>
            <a:pPr lvl="1"/>
            <a:r>
              <a:rPr lang="en-US" dirty="0"/>
              <a:t>a viral </a:t>
            </a:r>
            <a:r>
              <a:rPr lang="en-US" dirty="0" err="1"/>
              <a:t>prodrome</a:t>
            </a:r>
            <a:r>
              <a:rPr lang="en-US" dirty="0"/>
              <a:t> </a:t>
            </a:r>
            <a:endParaRPr lang="en-US" dirty="0" smtClean="0"/>
          </a:p>
          <a:p>
            <a:pPr lvl="1"/>
            <a:r>
              <a:rPr lang="en-US" dirty="0"/>
              <a:t>unilateral, acute painless vision </a:t>
            </a:r>
            <a:r>
              <a:rPr lang="en-US" dirty="0" smtClean="0"/>
              <a:t>loss</a:t>
            </a:r>
          </a:p>
          <a:p>
            <a:pPr lvl="1"/>
            <a:r>
              <a:rPr lang="en-US" dirty="0"/>
              <a:t>an enlarged physiologic blind </a:t>
            </a:r>
            <a:r>
              <a:rPr lang="en-US" dirty="0" smtClean="0"/>
              <a:t>spot</a:t>
            </a:r>
          </a:p>
          <a:p>
            <a:pPr lvl="1"/>
            <a:r>
              <a:rPr lang="en-US" dirty="0"/>
              <a:t>shimmering </a:t>
            </a:r>
            <a:r>
              <a:rPr lang="en-US" dirty="0" err="1"/>
              <a:t>photopsias</a:t>
            </a:r>
            <a:r>
              <a:rPr lang="en-US" dirty="0"/>
              <a:t> </a:t>
            </a:r>
            <a:endParaRPr lang="en-US" dirty="0" smtClean="0"/>
          </a:p>
        </p:txBody>
      </p:sp>
      <p:sp>
        <p:nvSpPr>
          <p:cNvPr id="3" name="Title 2"/>
          <p:cNvSpPr>
            <a:spLocks noGrp="1"/>
          </p:cNvSpPr>
          <p:nvPr>
            <p:ph type="title"/>
          </p:nvPr>
        </p:nvSpPr>
        <p:spPr>
          <a:xfrm>
            <a:off x="457200" y="457200"/>
            <a:ext cx="8229600" cy="1143000"/>
          </a:xfrm>
        </p:spPr>
        <p:txBody>
          <a:bodyPr>
            <a:noAutofit/>
          </a:bodyPr>
          <a:lstStyle/>
          <a:p>
            <a:r>
              <a:rPr lang="en-US" sz="3200" b="1" dirty="0"/>
              <a:t>Multiple E</a:t>
            </a:r>
            <a:r>
              <a:rPr lang="en-US" sz="3200" b="1" dirty="0" smtClean="0"/>
              <a:t>vanescent </a:t>
            </a:r>
            <a:r>
              <a:rPr lang="en-US" sz="3200" b="1" dirty="0"/>
              <a:t>W</a:t>
            </a:r>
            <a:r>
              <a:rPr lang="en-US" sz="3200" b="1" dirty="0" smtClean="0"/>
              <a:t>hite </a:t>
            </a:r>
            <a:r>
              <a:rPr lang="en-US" sz="3200" b="1" dirty="0"/>
              <a:t>D</a:t>
            </a:r>
            <a:r>
              <a:rPr lang="en-US" sz="3200" b="1" dirty="0" smtClean="0"/>
              <a:t>ot </a:t>
            </a:r>
            <a:r>
              <a:rPr lang="en-US" sz="3200" b="1" dirty="0"/>
              <a:t>S</a:t>
            </a:r>
            <a:r>
              <a:rPr lang="en-US" sz="3200" b="1" dirty="0" smtClean="0"/>
              <a:t>yndrome </a:t>
            </a:r>
            <a:r>
              <a:rPr lang="en-US" sz="3200" b="1" dirty="0"/>
              <a:t>(MEWDS)</a:t>
            </a:r>
            <a:br>
              <a:rPr lang="en-US" sz="3200" b="1" dirty="0"/>
            </a:br>
            <a:endParaRPr lang="en-US" sz="3200" b="1" dirty="0"/>
          </a:p>
        </p:txBody>
      </p:sp>
    </p:spTree>
    <p:extLst>
      <p:ext uri="{BB962C8B-B14F-4D97-AF65-F5344CB8AC3E}">
        <p14:creationId xmlns:p14="http://schemas.microsoft.com/office/powerpoint/2010/main" val="167183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59363"/>
          </a:xfrm>
        </p:spPr>
        <p:txBody>
          <a:bodyPr>
            <a:normAutofit/>
          </a:bodyPr>
          <a:lstStyle/>
          <a:p>
            <a:r>
              <a:rPr lang="en-US" dirty="0" smtClean="0"/>
              <a:t>Multiple </a:t>
            </a:r>
            <a:r>
              <a:rPr lang="en-US" dirty="0"/>
              <a:t>white spots at the level of the </a:t>
            </a:r>
            <a:r>
              <a:rPr lang="en-US" dirty="0" smtClean="0">
                <a:solidFill>
                  <a:srgbClr val="FF0000"/>
                </a:solidFill>
              </a:rPr>
              <a:t>RPE or </a:t>
            </a:r>
            <a:r>
              <a:rPr lang="en-US" dirty="0">
                <a:solidFill>
                  <a:srgbClr val="FF0000"/>
                </a:solidFill>
              </a:rPr>
              <a:t>deep retina</a:t>
            </a:r>
            <a:endParaRPr lang="en-US" dirty="0" smtClean="0">
              <a:solidFill>
                <a:srgbClr val="FF0000"/>
              </a:solidFill>
            </a:endParaRPr>
          </a:p>
          <a:p>
            <a:pPr lvl="1"/>
            <a:r>
              <a:rPr lang="en-US" dirty="0" smtClean="0"/>
              <a:t>100 </a:t>
            </a:r>
            <a:r>
              <a:rPr lang="en-US" dirty="0"/>
              <a:t>and 200 µm in size</a:t>
            </a:r>
          </a:p>
          <a:p>
            <a:pPr lvl="1"/>
            <a:r>
              <a:rPr lang="en-US" dirty="0" smtClean="0"/>
              <a:t>Posterior </a:t>
            </a:r>
            <a:r>
              <a:rPr lang="en-US" dirty="0"/>
              <a:t>pole </a:t>
            </a:r>
            <a:endParaRPr lang="en-US" dirty="0" smtClean="0"/>
          </a:p>
          <a:p>
            <a:pPr lvl="1"/>
            <a:endParaRPr lang="en-US" dirty="0"/>
          </a:p>
          <a:p>
            <a:r>
              <a:rPr lang="en-US" dirty="0" smtClean="0"/>
              <a:t>An </a:t>
            </a:r>
            <a:r>
              <a:rPr lang="en-US" i="1" dirty="0"/>
              <a:t>orange-yellow </a:t>
            </a:r>
            <a:r>
              <a:rPr lang="en-US" i="1" dirty="0">
                <a:solidFill>
                  <a:srgbClr val="FF0000"/>
                </a:solidFill>
              </a:rPr>
              <a:t>fovea</a:t>
            </a:r>
            <a:r>
              <a:rPr lang="en-US" i="1" dirty="0"/>
              <a:t> with </a:t>
            </a:r>
            <a:r>
              <a:rPr lang="en-US" i="1" dirty="0" smtClean="0"/>
              <a:t>granularity</a:t>
            </a:r>
          </a:p>
          <a:p>
            <a:endParaRPr lang="en-US" i="1" dirty="0"/>
          </a:p>
          <a:p>
            <a:r>
              <a:rPr lang="en-US" dirty="0" smtClean="0"/>
              <a:t>Vitreous </a:t>
            </a:r>
            <a:r>
              <a:rPr lang="en-US" dirty="0"/>
              <a:t>inflammation, optic disc </a:t>
            </a:r>
            <a:r>
              <a:rPr lang="en-US" dirty="0" smtClean="0"/>
              <a:t>edema. </a:t>
            </a:r>
          </a:p>
        </p:txBody>
      </p:sp>
      <p:sp>
        <p:nvSpPr>
          <p:cNvPr id="3" name="Title 2"/>
          <p:cNvSpPr>
            <a:spLocks noGrp="1"/>
          </p:cNvSpPr>
          <p:nvPr>
            <p:ph type="title"/>
          </p:nvPr>
        </p:nvSpPr>
        <p:spPr>
          <a:xfrm>
            <a:off x="457200" y="304800"/>
            <a:ext cx="8229600" cy="1143000"/>
          </a:xfrm>
        </p:spPr>
        <p:txBody>
          <a:bodyPr>
            <a:noAutofit/>
          </a:bodyPr>
          <a:lstStyle/>
          <a:p>
            <a:pPr lvl="1" algn="ctr" rtl="0">
              <a:spcBef>
                <a:spcPct val="0"/>
              </a:spcBef>
            </a:pPr>
            <a:r>
              <a:rPr lang="en-US" sz="3200" b="1" kern="1200"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Multiple Evanescent White Dot Syndrome (MEWDS)</a:t>
            </a:r>
            <a:br>
              <a:rPr lang="en-US" sz="3200" b="1" kern="1200"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br>
            <a:endParaRPr lang="en-US" sz="3200" b="1" kern="1200"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2347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59363"/>
          </a:xfrm>
        </p:spPr>
        <p:txBody>
          <a:bodyPr>
            <a:normAutofit/>
          </a:bodyPr>
          <a:lstStyle/>
          <a:p>
            <a:r>
              <a:rPr lang="en-US" dirty="0">
                <a:solidFill>
                  <a:srgbClr val="FF0000"/>
                </a:solidFill>
              </a:rPr>
              <a:t>FA</a:t>
            </a:r>
            <a:r>
              <a:rPr lang="en-US" dirty="0"/>
              <a:t> reveals early punctate </a:t>
            </a:r>
            <a:r>
              <a:rPr lang="en-US" dirty="0" err="1"/>
              <a:t>hyperfluorescence</a:t>
            </a:r>
            <a:r>
              <a:rPr lang="en-US" dirty="0"/>
              <a:t> in a wreath-like pattern and late staining</a:t>
            </a:r>
          </a:p>
          <a:p>
            <a:r>
              <a:rPr lang="en-US" b="1" dirty="0" smtClean="0">
                <a:solidFill>
                  <a:srgbClr val="FF0000"/>
                </a:solidFill>
              </a:rPr>
              <a:t>OCT</a:t>
            </a:r>
            <a:r>
              <a:rPr lang="en-US" b="1" dirty="0" smtClean="0">
                <a:solidFill>
                  <a:srgbClr val="FF0000"/>
                </a:solidFill>
              </a:rPr>
              <a:t>:</a:t>
            </a:r>
            <a:r>
              <a:rPr lang="en-US" dirty="0" smtClean="0"/>
              <a:t> </a:t>
            </a:r>
            <a:r>
              <a:rPr lang="en-US" dirty="0"/>
              <a:t>Discontinuities in inner segment-outer segment junction</a:t>
            </a:r>
          </a:p>
          <a:p>
            <a:r>
              <a:rPr lang="en-US" b="1" dirty="0" smtClean="0">
                <a:solidFill>
                  <a:srgbClr val="FF0000"/>
                </a:solidFill>
              </a:rPr>
              <a:t>Immune-mediated</a:t>
            </a:r>
            <a:r>
              <a:rPr lang="en-US" dirty="0" smtClean="0"/>
              <a:t> </a:t>
            </a:r>
            <a:r>
              <a:rPr lang="en-US" dirty="0"/>
              <a:t>vascular inflammation that affects various retinal layers, including the choroid, RPE and photoreceptors.2,5 </a:t>
            </a:r>
          </a:p>
        </p:txBody>
      </p:sp>
      <p:sp>
        <p:nvSpPr>
          <p:cNvPr id="3" name="Title 2"/>
          <p:cNvSpPr>
            <a:spLocks noGrp="1"/>
          </p:cNvSpPr>
          <p:nvPr>
            <p:ph type="title"/>
          </p:nvPr>
        </p:nvSpPr>
        <p:spPr>
          <a:xfrm>
            <a:off x="457200" y="152400"/>
            <a:ext cx="8229600" cy="1143000"/>
          </a:xfrm>
        </p:spPr>
        <p:txBody>
          <a:bodyPr>
            <a:normAutofit fontScale="90000"/>
          </a:bodyPr>
          <a:lstStyle/>
          <a:p>
            <a:r>
              <a:rPr lang="en-US" b="1" dirty="0"/>
              <a:t>Multiple Evanescent White Dot Syndrome (MEWDS)</a:t>
            </a:r>
            <a:br>
              <a:rPr lang="en-US" b="1" dirty="0"/>
            </a:br>
            <a:endParaRPr lang="en-US" dirty="0"/>
          </a:p>
        </p:txBody>
      </p:sp>
    </p:spTree>
    <p:extLst>
      <p:ext uri="{BB962C8B-B14F-4D97-AF65-F5344CB8AC3E}">
        <p14:creationId xmlns:p14="http://schemas.microsoft.com/office/powerpoint/2010/main" val="7902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en-US" dirty="0"/>
              <a:t>History</a:t>
            </a:r>
          </a:p>
        </p:txBody>
      </p:sp>
      <p:sp>
        <p:nvSpPr>
          <p:cNvPr id="18435" name="Rectangle 3"/>
          <p:cNvSpPr>
            <a:spLocks noGrp="1" noChangeArrowheads="1"/>
          </p:cNvSpPr>
          <p:nvPr>
            <p:ph type="body" idx="1"/>
          </p:nvPr>
        </p:nvSpPr>
        <p:spPr>
          <a:xfrm>
            <a:off x="457200" y="1447801"/>
            <a:ext cx="8382000" cy="3962399"/>
          </a:xfrm>
        </p:spPr>
        <p:txBody>
          <a:bodyPr/>
          <a:lstStyle/>
          <a:p>
            <a:pPr eaLnBrk="1" hangingPunct="1">
              <a:lnSpc>
                <a:spcPct val="90000"/>
              </a:lnSpc>
              <a:buNone/>
            </a:pPr>
            <a:r>
              <a:rPr lang="en-US" sz="2800" u="sng" dirty="0"/>
              <a:t>CC:</a:t>
            </a:r>
            <a:r>
              <a:rPr lang="en-US" sz="2800" dirty="0"/>
              <a:t>  </a:t>
            </a:r>
            <a:r>
              <a:rPr lang="en-US" sz="2800" dirty="0" smtClean="0"/>
              <a:t>29 </a:t>
            </a:r>
            <a:r>
              <a:rPr lang="en-US" sz="2800" dirty="0" err="1" smtClean="0"/>
              <a:t>yo</a:t>
            </a:r>
            <a:r>
              <a:rPr lang="en-US" sz="2800" dirty="0" smtClean="0"/>
              <a:t> young male complained of sudden blurred vision in right eye. </a:t>
            </a:r>
            <a:endParaRPr lang="en-US" sz="2800" dirty="0"/>
          </a:p>
          <a:p>
            <a:pPr eaLnBrk="1" hangingPunct="1">
              <a:lnSpc>
                <a:spcPct val="90000"/>
              </a:lnSpc>
              <a:buNone/>
            </a:pPr>
            <a:endParaRPr lang="en-US" sz="2800" dirty="0"/>
          </a:p>
          <a:p>
            <a:pPr marL="0" indent="0" algn="just">
              <a:buNone/>
            </a:pPr>
            <a:r>
              <a:rPr lang="en-US" sz="2800" u="sng" dirty="0"/>
              <a:t>HPI</a:t>
            </a:r>
            <a:r>
              <a:rPr lang="en-US" sz="2800" dirty="0"/>
              <a:t>: </a:t>
            </a:r>
            <a:r>
              <a:rPr lang="en-US" sz="2800" dirty="0" smtClean="0"/>
              <a:t>This is a 29 </a:t>
            </a:r>
            <a:r>
              <a:rPr lang="en-US" sz="2800" dirty="0" err="1" smtClean="0"/>
              <a:t>yo</a:t>
            </a:r>
            <a:r>
              <a:rPr lang="en-US" sz="2800" dirty="0" smtClean="0"/>
              <a:t> young male from Peru who came to US two months ago to study. Two nights ago he stayed very late to study for an exam. He noticed that he could only see periphery with right eye, central vision was very blurry.</a:t>
            </a:r>
          </a:p>
          <a:p>
            <a:pPr marL="0" indent="0">
              <a:buNone/>
            </a:pPr>
            <a:endParaRPr lang="en-US" sz="2800" dirty="0"/>
          </a:p>
          <a:p>
            <a:pPr marL="0" indent="0">
              <a:buNone/>
            </a:pPr>
            <a:endParaRPr lang="en-US" sz="2800" dirty="0"/>
          </a:p>
          <a:p>
            <a:pPr algn="just" eaLnBrk="1" hangingPunct="1">
              <a:lnSpc>
                <a:spcPct val="90000"/>
              </a:lnSpc>
            </a:pPr>
            <a:endParaRPr lang="en-US" sz="2400" dirty="0" smtClean="0">
              <a:solidFill>
                <a:srgbClr val="FFFF00"/>
              </a:solidFill>
            </a:endParaRPr>
          </a:p>
          <a:p>
            <a:pPr eaLnBrk="1" hangingPunct="1">
              <a:lnSpc>
                <a:spcPct val="90000"/>
              </a:lnSpc>
            </a:pPr>
            <a:endParaRPr lang="en-US" sz="2000" dirty="0"/>
          </a:p>
          <a:p>
            <a:pPr eaLnBrk="1" hangingPunct="1">
              <a:lnSpc>
                <a:spcPct val="90000"/>
              </a:lnSpc>
              <a:buFont typeface="Wingdings" pitchFamily="2" charset="2"/>
              <a:buNone/>
            </a:pPr>
            <a:endParaRPr lang="en-US" sz="2800" dirty="0"/>
          </a:p>
          <a:p>
            <a:pPr eaLnBrk="1" hangingPunct="1">
              <a:lnSpc>
                <a:spcPct val="90000"/>
              </a:lnSpc>
              <a:buFont typeface="Wingdings" pitchFamily="2" charset="2"/>
              <a:buNone/>
            </a:pPr>
            <a:endParaRPr lang="en-US" sz="2800"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59363"/>
          </a:xfrm>
        </p:spPr>
        <p:txBody>
          <a:bodyPr>
            <a:normAutofit/>
          </a:bodyPr>
          <a:lstStyle/>
          <a:p>
            <a:r>
              <a:rPr lang="en-US" sz="3000" dirty="0">
                <a:solidFill>
                  <a:srgbClr val="FF0000"/>
                </a:solidFill>
              </a:rPr>
              <a:t>MEWDS</a:t>
            </a:r>
            <a:r>
              <a:rPr lang="en-US" sz="3000" dirty="0"/>
              <a:t> is generally benign</a:t>
            </a:r>
          </a:p>
          <a:p>
            <a:r>
              <a:rPr lang="en-US" sz="3000" dirty="0">
                <a:solidFill>
                  <a:srgbClr val="FF0000"/>
                </a:solidFill>
              </a:rPr>
              <a:t>APMPPE</a:t>
            </a:r>
            <a:r>
              <a:rPr lang="en-US" sz="3000" dirty="0"/>
              <a:t> may be associated with systemic vasculitis. </a:t>
            </a:r>
          </a:p>
          <a:p>
            <a:r>
              <a:rPr lang="en-US" sz="3000" dirty="0">
                <a:solidFill>
                  <a:srgbClr val="FF0000"/>
                </a:solidFill>
              </a:rPr>
              <a:t>MCP</a:t>
            </a:r>
            <a:r>
              <a:rPr lang="en-US" sz="3000" dirty="0"/>
              <a:t> has a chronic recurrent course </a:t>
            </a:r>
          </a:p>
          <a:p>
            <a:pPr lvl="1"/>
            <a:r>
              <a:rPr lang="en-US" sz="2600" dirty="0"/>
              <a:t>responsive to anti-inflammatory therapy. </a:t>
            </a:r>
            <a:endParaRPr lang="en-US" sz="2600" dirty="0" smtClean="0"/>
          </a:p>
          <a:p>
            <a:r>
              <a:rPr lang="en-US" sz="3000" dirty="0" smtClean="0">
                <a:solidFill>
                  <a:srgbClr val="FF0000"/>
                </a:solidFill>
              </a:rPr>
              <a:t>PIC</a:t>
            </a:r>
            <a:r>
              <a:rPr lang="en-US" sz="3000" dirty="0" smtClean="0"/>
              <a:t> </a:t>
            </a:r>
            <a:r>
              <a:rPr lang="en-US" sz="3000" dirty="0"/>
              <a:t>–a significant risk of choroidal </a:t>
            </a:r>
            <a:r>
              <a:rPr lang="en-US" sz="3000" dirty="0" err="1"/>
              <a:t>neovascular</a:t>
            </a:r>
            <a:r>
              <a:rPr lang="en-US" sz="3000" dirty="0"/>
              <a:t> membrane formation </a:t>
            </a:r>
            <a:br>
              <a:rPr lang="en-US" sz="3000" dirty="0"/>
            </a:br>
            <a:endParaRPr lang="en-US" sz="3000" dirty="0"/>
          </a:p>
        </p:txBody>
      </p:sp>
      <p:sp>
        <p:nvSpPr>
          <p:cNvPr id="3" name="Title 2"/>
          <p:cNvSpPr>
            <a:spLocks noGrp="1"/>
          </p:cNvSpPr>
          <p:nvPr>
            <p:ph type="title"/>
          </p:nvPr>
        </p:nvSpPr>
        <p:spPr>
          <a:xfrm>
            <a:off x="457200" y="304800"/>
            <a:ext cx="8229600" cy="1143000"/>
          </a:xfrm>
        </p:spPr>
        <p:txBody>
          <a:bodyPr>
            <a:noAutofit/>
          </a:bodyPr>
          <a:lstStyle/>
          <a:p>
            <a:r>
              <a:rPr lang="en-US" dirty="0"/>
              <a:t>Early identification </a:t>
            </a:r>
            <a:br>
              <a:rPr lang="en-US" dirty="0"/>
            </a:br>
            <a:endParaRPr lang="en-US" dirty="0"/>
          </a:p>
        </p:txBody>
      </p:sp>
    </p:spTree>
    <p:extLst>
      <p:ext uri="{BB962C8B-B14F-4D97-AF65-F5344CB8AC3E}">
        <p14:creationId xmlns:p14="http://schemas.microsoft.com/office/powerpoint/2010/main" val="991864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a:t>References</a:t>
            </a:r>
          </a:p>
        </p:txBody>
      </p:sp>
      <p:sp>
        <p:nvSpPr>
          <p:cNvPr id="3" name="Content Placeholder 2"/>
          <p:cNvSpPr>
            <a:spLocks noGrp="1"/>
          </p:cNvSpPr>
          <p:nvPr>
            <p:ph idx="1"/>
          </p:nvPr>
        </p:nvSpPr>
        <p:spPr>
          <a:xfrm>
            <a:off x="609600" y="1371600"/>
            <a:ext cx="8229600" cy="4525963"/>
          </a:xfrm>
        </p:spPr>
        <p:txBody>
          <a:bodyPr>
            <a:normAutofit fontScale="92500" lnSpcReduction="20000"/>
          </a:bodyPr>
          <a:lstStyle/>
          <a:p>
            <a:pPr>
              <a:buFont typeface="+mj-lt"/>
              <a:buAutoNum type="arabicPeriod"/>
            </a:pPr>
            <a:r>
              <a:rPr lang="en-US" sz="1300" dirty="0"/>
              <a:t>BSCS 2014-2015 Book 12, Retina and Vitreous: </a:t>
            </a:r>
            <a:r>
              <a:rPr lang="en-US" sz="1300" dirty="0" smtClean="0"/>
              <a:t>185-193</a:t>
            </a:r>
          </a:p>
          <a:p>
            <a:pPr>
              <a:buFont typeface="+mj-lt"/>
              <a:buAutoNum type="arabicPeriod"/>
            </a:pPr>
            <a:r>
              <a:rPr lang="en-US" sz="1400" dirty="0"/>
              <a:t>BCSC 2014-2015 Book 9</a:t>
            </a:r>
            <a:r>
              <a:rPr lang="en-US" sz="1400" dirty="0" smtClean="0"/>
              <a:t>, Intraocular </a:t>
            </a:r>
            <a:r>
              <a:rPr lang="en-US" sz="1400" dirty="0"/>
              <a:t>Inflammation and Uveitis </a:t>
            </a:r>
            <a:r>
              <a:rPr lang="en-US" sz="1400" dirty="0" smtClean="0"/>
              <a:t>147-172</a:t>
            </a:r>
          </a:p>
          <a:p>
            <a:pPr>
              <a:buFont typeface="+mj-lt"/>
              <a:buAutoNum type="arabicPeriod"/>
            </a:pPr>
            <a:r>
              <a:rPr lang="en-US" sz="1400" dirty="0" err="1"/>
              <a:t>Jampol</a:t>
            </a:r>
            <a:r>
              <a:rPr lang="en-US" sz="1400" dirty="0"/>
              <a:t> LM, Sieving PA, Pugh D, et al. Multiple evanescent white dot syndrome. I. Clinical findings. Arch </a:t>
            </a:r>
            <a:r>
              <a:rPr lang="en-US" sz="1400" dirty="0" err="1"/>
              <a:t>Ophthalmol</a:t>
            </a:r>
            <a:r>
              <a:rPr lang="en-US" sz="1400" dirty="0"/>
              <a:t> 1984;102:671-4.</a:t>
            </a:r>
          </a:p>
          <a:p>
            <a:pPr>
              <a:buFont typeface="+mj-lt"/>
              <a:buAutoNum type="arabicPeriod"/>
            </a:pPr>
            <a:r>
              <a:rPr lang="en-US" sz="1400" dirty="0" err="1"/>
              <a:t>Aaberg</a:t>
            </a:r>
            <a:r>
              <a:rPr lang="en-US" sz="1400" dirty="0"/>
              <a:t> TM, Campo RV, </a:t>
            </a:r>
            <a:r>
              <a:rPr lang="en-US" sz="1400" dirty="0" err="1"/>
              <a:t>Joffe</a:t>
            </a:r>
            <a:r>
              <a:rPr lang="en-US" sz="1400" dirty="0"/>
              <a:t> L. Recurrences and </a:t>
            </a:r>
            <a:r>
              <a:rPr lang="en-US" sz="1400" dirty="0" err="1"/>
              <a:t>bilaterality</a:t>
            </a:r>
            <a:r>
              <a:rPr lang="en-US" sz="1400" dirty="0"/>
              <a:t> in the multiple evanescent white-dot syndrome. Am J </a:t>
            </a:r>
            <a:r>
              <a:rPr lang="en-US" sz="1400" dirty="0" err="1"/>
              <a:t>Ophthalmol</a:t>
            </a:r>
            <a:r>
              <a:rPr lang="en-US" sz="1400" dirty="0"/>
              <a:t> 1985;100:29-37.</a:t>
            </a:r>
          </a:p>
          <a:p>
            <a:pPr>
              <a:buFont typeface="+mj-lt"/>
              <a:buAutoNum type="arabicPeriod"/>
            </a:pPr>
            <a:r>
              <a:rPr lang="en-US" sz="1400" dirty="0"/>
              <a:t> Mamalis N, Daily MJ. Multiple evanescent white dot syndrome. A report of eight cases. Ophthalmology 1987;94:1209-12.</a:t>
            </a:r>
          </a:p>
          <a:p>
            <a:pPr>
              <a:buFont typeface="+mj-lt"/>
              <a:buAutoNum type="arabicPeriod"/>
            </a:pPr>
            <a:r>
              <a:rPr lang="en-US" sz="1400" dirty="0" smtClean="0"/>
              <a:t>Dreyer </a:t>
            </a:r>
            <a:r>
              <a:rPr lang="en-US" sz="1400" dirty="0"/>
              <a:t>R, </a:t>
            </a:r>
            <a:r>
              <a:rPr lang="en-US" sz="1400" dirty="0" err="1"/>
              <a:t>Gass</a:t>
            </a:r>
            <a:r>
              <a:rPr lang="en-US" sz="1400" dirty="0"/>
              <a:t> JDM. Multifocal choroiditis and </a:t>
            </a:r>
            <a:r>
              <a:rPr lang="en-US" sz="1400" dirty="0" err="1"/>
              <a:t>panuveitis</a:t>
            </a:r>
            <a:r>
              <a:rPr lang="en-US" sz="1400" dirty="0"/>
              <a:t>: A syndrome that mimics</a:t>
            </a:r>
            <a:br>
              <a:rPr lang="en-US" sz="1400" dirty="0"/>
            </a:br>
            <a:r>
              <a:rPr lang="en-US" sz="1400" dirty="0"/>
              <a:t>ocular histoplasmosis. Arch </a:t>
            </a:r>
            <a:r>
              <a:rPr lang="en-US" sz="1400" dirty="0" err="1"/>
              <a:t>Ophthalmol</a:t>
            </a:r>
            <a:r>
              <a:rPr lang="en-US" sz="1400" dirty="0"/>
              <a:t>. Vol 102, Dec </a:t>
            </a:r>
            <a:r>
              <a:rPr lang="en-US" sz="1400" dirty="0" smtClean="0"/>
              <a:t>1984:1776-1784.</a:t>
            </a:r>
          </a:p>
          <a:p>
            <a:pPr>
              <a:buFont typeface="+mj-lt"/>
              <a:buAutoNum type="arabicPeriod"/>
            </a:pPr>
            <a:r>
              <a:rPr lang="en-US" sz="1400" dirty="0" smtClean="0"/>
              <a:t>Dunlop </a:t>
            </a:r>
            <a:r>
              <a:rPr lang="en-US" sz="1400" dirty="0"/>
              <a:t>A, Cree I, Hague S, </a:t>
            </a:r>
            <a:r>
              <a:rPr lang="en-US" sz="1400" dirty="0" err="1"/>
              <a:t>Luthert</a:t>
            </a:r>
            <a:r>
              <a:rPr lang="en-US" sz="1400" dirty="0"/>
              <a:t> P, </a:t>
            </a:r>
            <a:r>
              <a:rPr lang="en-US" sz="1400" dirty="0" err="1"/>
              <a:t>Lightman</a:t>
            </a:r>
            <a:r>
              <a:rPr lang="en-US" sz="1400" dirty="0"/>
              <a:t> S. Multifocal choroiditis:</a:t>
            </a:r>
            <a:br>
              <a:rPr lang="en-US" sz="1400" dirty="0"/>
            </a:br>
            <a:r>
              <a:rPr lang="en-US" sz="1400" dirty="0" err="1"/>
              <a:t>Clinicopathologic</a:t>
            </a:r>
            <a:r>
              <a:rPr lang="en-US" sz="1400" dirty="0"/>
              <a:t> correlation. Arch </a:t>
            </a:r>
            <a:r>
              <a:rPr lang="en-US" sz="1400" dirty="0" err="1"/>
              <a:t>Ophthalmol</a:t>
            </a:r>
            <a:r>
              <a:rPr lang="en-US" sz="1400" dirty="0"/>
              <a:t>. 1998; 116:801-803 </a:t>
            </a:r>
            <a:endParaRPr lang="en-US" sz="1400" dirty="0" smtClean="0"/>
          </a:p>
          <a:p>
            <a:pPr>
              <a:buFont typeface="+mj-lt"/>
              <a:buAutoNum type="arabicPeriod"/>
            </a:pPr>
            <a:r>
              <a:rPr lang="en-US" sz="1300" dirty="0" smtClean="0">
                <a:hlinkClick r:id="rId2"/>
              </a:rPr>
              <a:t>Fung AT</a:t>
            </a:r>
            <a:r>
              <a:rPr lang="en-US" sz="1300" dirty="0" smtClean="0"/>
              <a:t>, </a:t>
            </a:r>
            <a:r>
              <a:rPr lang="en-US" sz="1300" dirty="0">
                <a:hlinkClick r:id="rId3"/>
              </a:rPr>
              <a:t>Pal S</a:t>
            </a:r>
            <a:r>
              <a:rPr lang="en-US" sz="1300" dirty="0"/>
              <a:t>, </a:t>
            </a:r>
            <a:r>
              <a:rPr lang="en-US" sz="1300" dirty="0" err="1">
                <a:hlinkClick r:id="rId4"/>
              </a:rPr>
              <a:t>Yannuzzi</a:t>
            </a:r>
            <a:r>
              <a:rPr lang="en-US" sz="1300" dirty="0">
                <a:hlinkClick r:id="rId4"/>
              </a:rPr>
              <a:t> NA</a:t>
            </a:r>
            <a:r>
              <a:rPr lang="en-US" sz="1300" dirty="0"/>
              <a:t>, </a:t>
            </a:r>
            <a:r>
              <a:rPr lang="en-US" sz="1300" dirty="0">
                <a:hlinkClick r:id="rId5"/>
              </a:rPr>
              <a:t>Christos P</a:t>
            </a:r>
            <a:r>
              <a:rPr lang="en-US" sz="1300" dirty="0"/>
              <a:t>, </a:t>
            </a:r>
            <a:r>
              <a:rPr lang="en-US" sz="1300" dirty="0">
                <a:hlinkClick r:id="rId6"/>
              </a:rPr>
              <a:t>Cooney M</a:t>
            </a:r>
            <a:r>
              <a:rPr lang="en-US" sz="1300" dirty="0"/>
              <a:t>, </a:t>
            </a:r>
            <a:r>
              <a:rPr lang="en-US" sz="1300" dirty="0" err="1">
                <a:hlinkClick r:id="rId7"/>
              </a:rPr>
              <a:t>Slakter</a:t>
            </a:r>
            <a:r>
              <a:rPr lang="en-US" sz="1300" dirty="0">
                <a:hlinkClick r:id="rId7"/>
              </a:rPr>
              <a:t> JS</a:t>
            </a:r>
            <a:r>
              <a:rPr lang="en-US" sz="1300" dirty="0"/>
              <a:t>, </a:t>
            </a:r>
            <a:r>
              <a:rPr lang="en-US" sz="1300" dirty="0" err="1">
                <a:hlinkClick r:id="rId8"/>
              </a:rPr>
              <a:t>Klancnik</a:t>
            </a:r>
            <a:r>
              <a:rPr lang="en-US" sz="1300" dirty="0">
                <a:hlinkClick r:id="rId8"/>
              </a:rPr>
              <a:t> JM Jr</a:t>
            </a:r>
            <a:r>
              <a:rPr lang="en-US" sz="1300" dirty="0"/>
              <a:t>, </a:t>
            </a:r>
            <a:r>
              <a:rPr lang="en-US" sz="1300" dirty="0">
                <a:hlinkClick r:id="rId9"/>
              </a:rPr>
              <a:t>Freund KB</a:t>
            </a:r>
            <a:r>
              <a:rPr lang="en-US" sz="1300" dirty="0"/>
              <a:t>, </a:t>
            </a:r>
            <a:r>
              <a:rPr lang="en-US" sz="1300" dirty="0">
                <a:hlinkClick r:id="rId10"/>
              </a:rPr>
              <a:t>Cunningham ET Jr</a:t>
            </a:r>
            <a:r>
              <a:rPr lang="en-US" sz="1300" dirty="0"/>
              <a:t>, </a:t>
            </a:r>
            <a:r>
              <a:rPr lang="en-US" sz="1300" dirty="0" err="1">
                <a:hlinkClick r:id="rId11"/>
              </a:rPr>
              <a:t>Yannuzzi</a:t>
            </a:r>
            <a:r>
              <a:rPr lang="en-US" sz="1300" dirty="0">
                <a:hlinkClick r:id="rId11"/>
              </a:rPr>
              <a:t> </a:t>
            </a:r>
            <a:r>
              <a:rPr lang="en-US" sz="1300" dirty="0" err="1">
                <a:hlinkClick r:id="rId11"/>
              </a:rPr>
              <a:t>LA</a:t>
            </a:r>
            <a:r>
              <a:rPr lang="en-US" sz="1300" dirty="0" err="1"/>
              <a:t>.</a:t>
            </a:r>
            <a:r>
              <a:rPr lang="en-US" sz="1300" dirty="0" err="1">
                <a:hlinkClick r:id="rId12" tooltip="Retina (Philadelphia, Pa.)."/>
              </a:rPr>
              <a:t>Retina</a:t>
            </a:r>
            <a:r>
              <a:rPr lang="en-US" sz="1300" dirty="0">
                <a:hlinkClick r:id="rId12" tooltip="Retina (Philadelphia, Pa.)."/>
              </a:rPr>
              <a:t>.</a:t>
            </a:r>
            <a:r>
              <a:rPr lang="en-US" sz="1300" dirty="0"/>
              <a:t> 2014 Jan;34(1):</a:t>
            </a:r>
            <a:r>
              <a:rPr lang="en-US" sz="1300" dirty="0" smtClean="0"/>
              <a:t>98-107.Multifocal </a:t>
            </a:r>
            <a:r>
              <a:rPr lang="en-US" sz="1300" dirty="0"/>
              <a:t>choroiditis without </a:t>
            </a:r>
            <a:r>
              <a:rPr lang="en-US" sz="1300" dirty="0" err="1"/>
              <a:t>panuveitis</a:t>
            </a:r>
            <a:r>
              <a:rPr lang="en-US" sz="1300" dirty="0"/>
              <a:t>: clinical characteristics and </a:t>
            </a:r>
            <a:r>
              <a:rPr lang="en-US" sz="1300" dirty="0" smtClean="0"/>
              <a:t>progression.</a:t>
            </a:r>
          </a:p>
          <a:p>
            <a:pPr>
              <a:buFont typeface="+mj-lt"/>
              <a:buAutoNum type="arabicPeriod"/>
            </a:pPr>
            <a:r>
              <a:rPr lang="en-US" sz="1400" dirty="0" smtClean="0"/>
              <a:t>Dunlop </a:t>
            </a:r>
            <a:r>
              <a:rPr lang="en-US" sz="1400" dirty="0"/>
              <a:t>A, Cree I, Hague S, </a:t>
            </a:r>
            <a:r>
              <a:rPr lang="en-US" sz="1400" dirty="0" err="1"/>
              <a:t>Luthert</a:t>
            </a:r>
            <a:r>
              <a:rPr lang="en-US" sz="1400" dirty="0"/>
              <a:t> P, </a:t>
            </a:r>
            <a:r>
              <a:rPr lang="en-US" sz="1400" dirty="0" err="1"/>
              <a:t>Lightman</a:t>
            </a:r>
            <a:r>
              <a:rPr lang="en-US" sz="1400" dirty="0"/>
              <a:t> S. Multifocal choroiditis</a:t>
            </a:r>
            <a:r>
              <a:rPr lang="en-US" sz="1400" dirty="0" smtClean="0"/>
              <a:t>: </a:t>
            </a:r>
            <a:r>
              <a:rPr lang="en-US" sz="1400" dirty="0" err="1" smtClean="0"/>
              <a:t>Clinicopathologic</a:t>
            </a:r>
            <a:r>
              <a:rPr lang="en-US" sz="1400" dirty="0" smtClean="0"/>
              <a:t> </a:t>
            </a:r>
            <a:r>
              <a:rPr lang="en-US" sz="1400" dirty="0"/>
              <a:t>correlation. Arch </a:t>
            </a:r>
            <a:r>
              <a:rPr lang="en-US" sz="1400" dirty="0" err="1"/>
              <a:t>Ophthalmol</a:t>
            </a:r>
            <a:r>
              <a:rPr lang="en-US" sz="1400" dirty="0"/>
              <a:t>. 1998; 116:801-803</a:t>
            </a:r>
            <a:r>
              <a:rPr lang="en-US" sz="1400" dirty="0" smtClean="0"/>
              <a:t>.)</a:t>
            </a:r>
          </a:p>
          <a:p>
            <a:pPr>
              <a:buFont typeface="+mj-lt"/>
              <a:buAutoNum type="arabicPeriod"/>
            </a:pPr>
            <a:r>
              <a:rPr lang="en-US" sz="1400" dirty="0" smtClean="0"/>
              <a:t>Thorne </a:t>
            </a:r>
            <a:r>
              <a:rPr lang="en-US" sz="1400" dirty="0"/>
              <a:t>J, Wittenberg S, Jabs D, Peters G, Reed T, </a:t>
            </a:r>
            <a:r>
              <a:rPr lang="en-US" sz="1400" dirty="0" err="1"/>
              <a:t>Kedhar</a:t>
            </a:r>
            <a:r>
              <a:rPr lang="en-US" sz="1400" dirty="0"/>
              <a:t> S, Dunn J. Multifocal choroiditis with </a:t>
            </a:r>
            <a:r>
              <a:rPr lang="en-US" sz="1400" dirty="0" err="1" smtClean="0"/>
              <a:t>panuveitis:Incidence</a:t>
            </a:r>
            <a:r>
              <a:rPr lang="en-US" sz="1400" dirty="0" smtClean="0"/>
              <a:t> </a:t>
            </a:r>
            <a:r>
              <a:rPr lang="en-US" sz="1400" dirty="0"/>
              <a:t>of ocular complications and loss of visual acuity. Ophthalmology </a:t>
            </a:r>
            <a:r>
              <a:rPr lang="en-US" sz="1400" dirty="0" smtClean="0"/>
              <a:t>2006;113:2310-2316.</a:t>
            </a:r>
          </a:p>
          <a:p>
            <a:pPr>
              <a:buFont typeface="+mj-lt"/>
              <a:buAutoNum type="arabicPeriod"/>
            </a:pPr>
            <a:r>
              <a:rPr lang="en-US" sz="1400" dirty="0" smtClean="0"/>
              <a:t>Fine </a:t>
            </a:r>
            <a:r>
              <a:rPr lang="en-US" sz="1400" dirty="0"/>
              <a:t>HF, </a:t>
            </a:r>
            <a:r>
              <a:rPr lang="en-US" sz="1400" dirty="0" err="1"/>
              <a:t>Zhitomirsky</a:t>
            </a:r>
            <a:r>
              <a:rPr lang="en-US" sz="1400" dirty="0"/>
              <a:t> I, Freund KB, Barile GR, </a:t>
            </a:r>
            <a:r>
              <a:rPr lang="en-US" sz="1400" dirty="0" err="1"/>
              <a:t>Shirkey</a:t>
            </a:r>
            <a:r>
              <a:rPr lang="en-US" sz="1400" dirty="0"/>
              <a:t> BL, Samson CM, </a:t>
            </a:r>
            <a:r>
              <a:rPr lang="en-US" sz="1400" dirty="0" err="1"/>
              <a:t>Yannuzzi</a:t>
            </a:r>
            <a:r>
              <a:rPr lang="en-US" sz="1400" dirty="0"/>
              <a:t> LA.</a:t>
            </a:r>
            <a:br>
              <a:rPr lang="en-US" sz="1400" dirty="0"/>
            </a:br>
            <a:r>
              <a:rPr lang="en-US" sz="1400" dirty="0"/>
              <a:t>Bevacizumab (</a:t>
            </a:r>
            <a:r>
              <a:rPr lang="en-US" sz="1400" dirty="0" err="1"/>
              <a:t>avastin</a:t>
            </a:r>
            <a:r>
              <a:rPr lang="en-US" sz="1400" dirty="0"/>
              <a:t>) and </a:t>
            </a:r>
            <a:r>
              <a:rPr lang="en-US" sz="1400" dirty="0" err="1"/>
              <a:t>ranibizumab</a:t>
            </a:r>
            <a:r>
              <a:rPr lang="en-US" sz="1400" dirty="0"/>
              <a:t> (</a:t>
            </a:r>
            <a:r>
              <a:rPr lang="en-US" sz="1400" dirty="0" err="1"/>
              <a:t>lucentis</a:t>
            </a:r>
            <a:r>
              <a:rPr lang="en-US" sz="1400" dirty="0"/>
              <a:t>) for choroidal neovascularization in</a:t>
            </a:r>
            <a:br>
              <a:rPr lang="en-US" sz="1400" dirty="0"/>
            </a:br>
            <a:r>
              <a:rPr lang="en-US" sz="1400" dirty="0"/>
              <a:t>multifocal choroiditis. Retina 2009 Jan:29(1) :8-12. </a:t>
            </a:r>
            <a:br>
              <a:rPr lang="en-US" sz="1400" dirty="0"/>
            </a:br>
            <a:endParaRPr lang="en-US" sz="1300" dirty="0"/>
          </a:p>
          <a:p>
            <a:pPr>
              <a:buFont typeface="+mj-lt"/>
              <a:buAutoNum type="arabicPeriod"/>
            </a:pPr>
            <a:endParaRPr lang="en-US" sz="1300" dirty="0" smtClean="0"/>
          </a:p>
          <a:p>
            <a:endParaRPr lang="en-US" sz="1600" dirty="0"/>
          </a:p>
          <a:p>
            <a:endParaRPr lang="en-US" sz="1600" dirty="0"/>
          </a:p>
          <a:p>
            <a:endParaRPr lang="en-US" sz="1600" dirty="0"/>
          </a:p>
          <a:p>
            <a:endParaRPr lang="en-US" sz="2000" dirty="0"/>
          </a:p>
          <a:p>
            <a:endParaRPr lang="en-US" sz="2000" dirty="0"/>
          </a:p>
          <a:p>
            <a:endParaRPr lang="en-US" sz="2400" dirty="0"/>
          </a:p>
          <a:p>
            <a:endParaRPr lang="en-US" sz="2400" dirty="0"/>
          </a:p>
          <a:p>
            <a:endParaRPr lang="en-US" sz="2400"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209800"/>
            <a:ext cx="5867400" cy="1446550"/>
          </a:xfrm>
          <a:prstGeom prst="rect">
            <a:avLst/>
          </a:prstGeom>
          <a:noFill/>
        </p:spPr>
        <p:txBody>
          <a:bodyPr wrap="square" lIns="91440" tIns="45720" rIns="91440" bIns="45720">
            <a:spAutoFit/>
            <a:scene3d>
              <a:camera prst="isometricOffAxis1Right"/>
              <a:lightRig rig="threePt" dir="t"/>
            </a:scene3d>
          </a:bodyPr>
          <a:lstStyle/>
          <a:p>
            <a:pPr algn="ctr"/>
            <a:r>
              <a:rPr lang="en-US" sz="88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Thank you!</a:t>
            </a:r>
            <a:endParaRPr lang="en-US" sz="88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MEWDS – Original Description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9140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rrowheads="1"/>
          </p:cNvSpPr>
          <p:nvPr>
            <p:ph type="title"/>
          </p:nvPr>
        </p:nvSpPr>
        <p:spPr/>
        <p:txBody>
          <a:bodyPr/>
          <a:lstStyle/>
          <a:p>
            <a:r>
              <a:rPr lang="en-US" sz="4000">
                <a:solidFill>
                  <a:schemeClr val="tx1"/>
                </a:solidFill>
              </a:rPr>
              <a:t>Multiple Evanescent White Dot Syndrome (MEWDS)</a:t>
            </a:r>
          </a:p>
        </p:txBody>
      </p:sp>
      <p:sp>
        <p:nvSpPr>
          <p:cNvPr id="327683" name="Rectangle 3"/>
          <p:cNvSpPr>
            <a:spLocks noGrp="1" noRot="1" noChangeArrowheads="1"/>
          </p:cNvSpPr>
          <p:nvPr>
            <p:ph type="body" sz="half" idx="1"/>
          </p:nvPr>
        </p:nvSpPr>
        <p:spPr>
          <a:xfrm>
            <a:off x="301625" y="1676400"/>
            <a:ext cx="4186238" cy="4422775"/>
          </a:xfrm>
        </p:spPr>
        <p:txBody>
          <a:bodyPr/>
          <a:lstStyle/>
          <a:p>
            <a:pPr>
              <a:lnSpc>
                <a:spcPct val="80000"/>
              </a:lnSpc>
            </a:pPr>
            <a:r>
              <a:rPr lang="en-US" sz="1800"/>
              <a:t>Who usually presents with MEWDS?</a:t>
            </a:r>
          </a:p>
          <a:p>
            <a:pPr lvl="1">
              <a:lnSpc>
                <a:spcPct val="80000"/>
              </a:lnSpc>
            </a:pPr>
            <a:r>
              <a:rPr lang="en-US" sz="1600"/>
              <a:t>Women, 14-47</a:t>
            </a:r>
          </a:p>
          <a:p>
            <a:pPr>
              <a:lnSpc>
                <a:spcPct val="80000"/>
              </a:lnSpc>
            </a:pPr>
            <a:r>
              <a:rPr lang="en-US" sz="1800"/>
              <a:t>Is the disease unilateral or bilateral?</a:t>
            </a:r>
          </a:p>
          <a:p>
            <a:pPr lvl="1">
              <a:lnSpc>
                <a:spcPct val="80000"/>
              </a:lnSpc>
            </a:pPr>
            <a:r>
              <a:rPr lang="en-US" sz="1600"/>
              <a:t>Unilateral</a:t>
            </a:r>
          </a:p>
          <a:p>
            <a:pPr>
              <a:lnSpc>
                <a:spcPct val="80000"/>
              </a:lnSpc>
            </a:pPr>
            <a:r>
              <a:rPr lang="en-US" sz="1800"/>
              <a:t>Can the disease be recurrent?</a:t>
            </a:r>
          </a:p>
          <a:p>
            <a:pPr lvl="1">
              <a:lnSpc>
                <a:spcPct val="80000"/>
              </a:lnSpc>
            </a:pPr>
            <a:r>
              <a:rPr lang="en-US" sz="1600"/>
              <a:t>Yes, but rarely</a:t>
            </a:r>
          </a:p>
          <a:p>
            <a:pPr>
              <a:lnSpc>
                <a:spcPct val="80000"/>
              </a:lnSpc>
            </a:pPr>
            <a:r>
              <a:rPr lang="en-US" sz="1800"/>
              <a:t>What is the visual prognosis?</a:t>
            </a:r>
          </a:p>
          <a:p>
            <a:pPr lvl="1">
              <a:lnSpc>
                <a:spcPct val="80000"/>
              </a:lnSpc>
            </a:pPr>
            <a:r>
              <a:rPr lang="en-US" sz="1600"/>
              <a:t>Excellent, with recovery in 1-2 months</a:t>
            </a:r>
          </a:p>
          <a:p>
            <a:pPr>
              <a:lnSpc>
                <a:spcPct val="80000"/>
              </a:lnSpc>
            </a:pPr>
            <a:r>
              <a:rPr lang="en-US" sz="1800"/>
              <a:t>Which of the following is not associated with MEWDS – acute macular neuroretinopathy, Lyme disease, enlarged blind spot?</a:t>
            </a:r>
          </a:p>
          <a:p>
            <a:pPr lvl="1">
              <a:lnSpc>
                <a:spcPct val="80000"/>
              </a:lnSpc>
            </a:pPr>
            <a:r>
              <a:rPr lang="en-US" sz="1600"/>
              <a:t>Lyme disease</a:t>
            </a:r>
          </a:p>
        </p:txBody>
      </p:sp>
      <p:pic>
        <p:nvPicPr>
          <p:cNvPr id="327684" name="Picture 4" descr="Slide28"/>
          <p:cNvPicPr>
            <a:picLocks noGrp="1" noChangeAspect="1" noChangeArrowheads="1"/>
          </p:cNvPicPr>
          <p:nvPr>
            <p:ph sz="half" idx="2"/>
          </p:nvPr>
        </p:nvPicPr>
        <p:blipFill>
          <a:blip r:embed="rId2" cstate="print"/>
          <a:srcRect/>
          <a:stretch>
            <a:fillRect/>
          </a:stretch>
        </p:blipFill>
        <p:spPr>
          <a:xfrm>
            <a:off x="5073650" y="2413000"/>
            <a:ext cx="3433763" cy="2703513"/>
          </a:xfrm>
          <a:noFill/>
          <a:ln/>
        </p:spPr>
      </p:pic>
    </p:spTree>
    <p:extLst>
      <p:ext uri="{BB962C8B-B14F-4D97-AF65-F5344CB8AC3E}">
        <p14:creationId xmlns:p14="http://schemas.microsoft.com/office/powerpoint/2010/main" val="140559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descr="Slide29"/>
          <p:cNvPicPr>
            <a:picLocks noChangeAspect="1" noChangeArrowheads="1"/>
          </p:cNvPicPr>
          <p:nvPr/>
        </p:nvPicPr>
        <p:blipFill>
          <a:blip r:embed="rId2" cstate="print"/>
          <a:srcRect/>
          <a:stretch>
            <a:fillRect/>
          </a:stretch>
        </p:blipFill>
        <p:spPr bwMode="auto">
          <a:xfrm>
            <a:off x="2057400" y="1371600"/>
            <a:ext cx="4876800" cy="4441825"/>
          </a:xfrm>
          <a:prstGeom prst="rect">
            <a:avLst/>
          </a:prstGeom>
          <a:noFill/>
        </p:spPr>
      </p:pic>
    </p:spTree>
    <p:extLst>
      <p:ext uri="{BB962C8B-B14F-4D97-AF65-F5344CB8AC3E}">
        <p14:creationId xmlns:p14="http://schemas.microsoft.com/office/powerpoint/2010/main" val="3355096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descr="Slide30"/>
          <p:cNvPicPr>
            <a:picLocks noChangeAspect="1" noChangeArrowheads="1"/>
          </p:cNvPicPr>
          <p:nvPr/>
        </p:nvPicPr>
        <p:blipFill>
          <a:blip r:embed="rId2" cstate="print"/>
          <a:srcRect/>
          <a:stretch>
            <a:fillRect/>
          </a:stretch>
        </p:blipFill>
        <p:spPr bwMode="auto">
          <a:xfrm>
            <a:off x="1981200" y="1371600"/>
            <a:ext cx="4876800" cy="4441825"/>
          </a:xfrm>
          <a:prstGeom prst="rect">
            <a:avLst/>
          </a:prstGeom>
          <a:noFill/>
        </p:spPr>
      </p:pic>
    </p:spTree>
    <p:extLst>
      <p:ext uri="{BB962C8B-B14F-4D97-AF65-F5344CB8AC3E}">
        <p14:creationId xmlns:p14="http://schemas.microsoft.com/office/powerpoint/2010/main" val="2097155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Slide31"/>
          <p:cNvPicPr>
            <a:picLocks noChangeAspect="1" noChangeArrowheads="1"/>
          </p:cNvPicPr>
          <p:nvPr/>
        </p:nvPicPr>
        <p:blipFill>
          <a:blip r:embed="rId2" cstate="print"/>
          <a:srcRect/>
          <a:stretch>
            <a:fillRect/>
          </a:stretch>
        </p:blipFill>
        <p:spPr bwMode="auto">
          <a:xfrm>
            <a:off x="2209800" y="1295400"/>
            <a:ext cx="4419600" cy="4025900"/>
          </a:xfrm>
          <a:prstGeom prst="rect">
            <a:avLst/>
          </a:prstGeom>
          <a:noFill/>
        </p:spPr>
      </p:pic>
    </p:spTree>
    <p:extLst>
      <p:ext uri="{BB962C8B-B14F-4D97-AF65-F5344CB8AC3E}">
        <p14:creationId xmlns:p14="http://schemas.microsoft.com/office/powerpoint/2010/main" val="8520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228600"/>
            <a:ext cx="8229600" cy="1143000"/>
          </a:xfrm>
        </p:spPr>
        <p:txBody>
          <a:bodyPr/>
          <a:lstStyle/>
          <a:p>
            <a:pPr eaLnBrk="1" hangingPunct="1"/>
            <a:r>
              <a:rPr lang="en-US" dirty="0" smtClean="0"/>
              <a:t>Past Medical History</a:t>
            </a:r>
          </a:p>
        </p:txBody>
      </p:sp>
      <p:sp>
        <p:nvSpPr>
          <p:cNvPr id="18435" name="Rectangle 3"/>
          <p:cNvSpPr>
            <a:spLocks noGrp="1" noChangeArrowheads="1"/>
          </p:cNvSpPr>
          <p:nvPr>
            <p:ph type="body" idx="1"/>
          </p:nvPr>
        </p:nvSpPr>
        <p:spPr>
          <a:xfrm>
            <a:off x="609600" y="1447800"/>
            <a:ext cx="8229600" cy="3962399"/>
          </a:xfrm>
        </p:spPr>
        <p:txBody>
          <a:bodyPr>
            <a:normAutofit fontScale="92500" lnSpcReduction="10000"/>
          </a:bodyPr>
          <a:lstStyle/>
          <a:p>
            <a:pPr eaLnBrk="1" hangingPunct="1">
              <a:lnSpc>
                <a:spcPct val="90000"/>
              </a:lnSpc>
              <a:buNone/>
            </a:pPr>
            <a:endParaRPr lang="en-US" sz="2000" dirty="0" smtClean="0"/>
          </a:p>
          <a:p>
            <a:pPr eaLnBrk="1" hangingPunct="1">
              <a:lnSpc>
                <a:spcPct val="90000"/>
              </a:lnSpc>
              <a:buFont typeface="Wingdings" pitchFamily="2" charset="2"/>
              <a:buNone/>
            </a:pPr>
            <a:r>
              <a:rPr lang="en-US" sz="2800" u="sng" dirty="0" smtClean="0"/>
              <a:t>POH</a:t>
            </a:r>
            <a:r>
              <a:rPr lang="en-US" sz="2800" dirty="0" smtClean="0"/>
              <a:t>: </a:t>
            </a:r>
            <a:r>
              <a:rPr lang="en-US" sz="2800" dirty="0"/>
              <a:t>	</a:t>
            </a:r>
            <a:r>
              <a:rPr lang="en-US" sz="2800" dirty="0" smtClean="0"/>
              <a:t>		Refractive error OU      </a:t>
            </a:r>
          </a:p>
          <a:p>
            <a:pPr eaLnBrk="1" hangingPunct="1">
              <a:lnSpc>
                <a:spcPct val="90000"/>
              </a:lnSpc>
              <a:buFont typeface="Wingdings" pitchFamily="2" charset="2"/>
              <a:buNone/>
            </a:pPr>
            <a:endParaRPr lang="en-US" sz="2800" dirty="0" smtClean="0"/>
          </a:p>
          <a:p>
            <a:pPr>
              <a:lnSpc>
                <a:spcPct val="90000"/>
              </a:lnSpc>
              <a:buNone/>
            </a:pPr>
            <a:r>
              <a:rPr lang="en-US" sz="2800" u="sng" dirty="0" smtClean="0"/>
              <a:t>PMH:</a:t>
            </a:r>
            <a:r>
              <a:rPr lang="en-US" sz="2800" dirty="0" smtClean="0"/>
              <a:t> 		Right </a:t>
            </a:r>
            <a:r>
              <a:rPr lang="en-US" sz="2800" dirty="0"/>
              <a:t>knee joint </a:t>
            </a:r>
            <a:r>
              <a:rPr lang="en-US" sz="2800" dirty="0" smtClean="0"/>
              <a:t>pain </a:t>
            </a:r>
          </a:p>
          <a:p>
            <a:pPr>
              <a:lnSpc>
                <a:spcPct val="90000"/>
              </a:lnSpc>
              <a:buNone/>
            </a:pPr>
            <a:endParaRPr lang="en-US" sz="2800" dirty="0" smtClean="0"/>
          </a:p>
          <a:p>
            <a:pPr eaLnBrk="1" hangingPunct="1">
              <a:lnSpc>
                <a:spcPct val="90000"/>
              </a:lnSpc>
              <a:buFont typeface="Wingdings" pitchFamily="2" charset="2"/>
              <a:buNone/>
            </a:pPr>
            <a:r>
              <a:rPr lang="en-US" sz="2800" u="sng" dirty="0" smtClean="0"/>
              <a:t>Allergy:</a:t>
            </a:r>
            <a:r>
              <a:rPr lang="en-US" sz="2800" dirty="0" smtClean="0"/>
              <a:t> 		NKDA</a:t>
            </a:r>
          </a:p>
          <a:p>
            <a:pPr eaLnBrk="1" hangingPunct="1">
              <a:lnSpc>
                <a:spcPct val="90000"/>
              </a:lnSpc>
              <a:buFont typeface="Wingdings" pitchFamily="2" charset="2"/>
              <a:buNone/>
            </a:pPr>
            <a:endParaRPr lang="en-US" sz="2800" dirty="0" smtClean="0"/>
          </a:p>
          <a:p>
            <a:pPr eaLnBrk="1" hangingPunct="1">
              <a:lnSpc>
                <a:spcPct val="90000"/>
              </a:lnSpc>
              <a:buFont typeface="Wingdings" pitchFamily="2" charset="2"/>
              <a:buNone/>
            </a:pPr>
            <a:r>
              <a:rPr lang="en-US" sz="2800" u="sng" dirty="0" smtClean="0"/>
              <a:t>FH:</a:t>
            </a:r>
            <a:r>
              <a:rPr lang="en-US" sz="2800" dirty="0" smtClean="0"/>
              <a:t> 			None contributory</a:t>
            </a:r>
          </a:p>
          <a:p>
            <a:pPr eaLnBrk="1" hangingPunct="1">
              <a:lnSpc>
                <a:spcPct val="90000"/>
              </a:lnSpc>
              <a:buFont typeface="Wingdings" pitchFamily="2" charset="2"/>
              <a:buNone/>
            </a:pPr>
            <a:endParaRPr lang="en-US" sz="2800" dirty="0" smtClean="0"/>
          </a:p>
          <a:p>
            <a:pPr eaLnBrk="1" hangingPunct="1">
              <a:lnSpc>
                <a:spcPct val="90000"/>
              </a:lnSpc>
              <a:buFont typeface="Wingdings" pitchFamily="2" charset="2"/>
              <a:buNone/>
            </a:pPr>
            <a:r>
              <a:rPr lang="en-US" sz="2800" u="sng" dirty="0" smtClean="0"/>
              <a:t>Medication:</a:t>
            </a:r>
            <a:r>
              <a:rPr lang="en-US" sz="2800" dirty="0" smtClean="0">
                <a:solidFill>
                  <a:srgbClr val="00B0F0"/>
                </a:solidFill>
              </a:rPr>
              <a:t> </a:t>
            </a:r>
            <a:r>
              <a:rPr lang="en-US" sz="2800" dirty="0"/>
              <a:t>	</a:t>
            </a:r>
            <a:r>
              <a:rPr lang="en-US" sz="2800" dirty="0" smtClean="0"/>
              <a:t>	None</a:t>
            </a:r>
          </a:p>
          <a:p>
            <a:pPr eaLnBrk="1" hangingPunct="1">
              <a:lnSpc>
                <a:spcPct val="90000"/>
              </a:lnSpc>
              <a:buFont typeface="Wingdings" pitchFamily="2" charset="2"/>
              <a:buNone/>
            </a:pPr>
            <a:endParaRPr lang="en-US" sz="2800" u="sng" dirty="0" smtClean="0"/>
          </a:p>
        </p:txBody>
      </p:sp>
    </p:spTree>
    <p:extLst>
      <p:ext uri="{BB962C8B-B14F-4D97-AF65-F5344CB8AC3E}">
        <p14:creationId xmlns:p14="http://schemas.microsoft.com/office/powerpoint/2010/main" val="3004169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28600"/>
            <a:ext cx="8229600" cy="1143000"/>
          </a:xfrm>
        </p:spPr>
        <p:txBody>
          <a:bodyPr/>
          <a:lstStyle/>
          <a:p>
            <a:pPr eaLnBrk="1" hangingPunct="1"/>
            <a:r>
              <a:rPr lang="en-US" dirty="0" smtClean="0"/>
              <a:t>Exam</a:t>
            </a:r>
          </a:p>
        </p:txBody>
      </p:sp>
      <p:sp>
        <p:nvSpPr>
          <p:cNvPr id="19459" name="Rectangle 3"/>
          <p:cNvSpPr>
            <a:spLocks noGrp="1" noChangeArrowheads="1"/>
          </p:cNvSpPr>
          <p:nvPr>
            <p:ph type="body" idx="1"/>
          </p:nvPr>
        </p:nvSpPr>
        <p:spPr>
          <a:xfrm>
            <a:off x="457200" y="1421950"/>
            <a:ext cx="8534400" cy="5359850"/>
          </a:xfrm>
        </p:spPr>
        <p:txBody>
          <a:bodyPr>
            <a:normAutofit/>
          </a:bodyPr>
          <a:lstStyle/>
          <a:p>
            <a:pPr eaLnBrk="1" hangingPunct="1">
              <a:buFont typeface="Wingdings" pitchFamily="2" charset="2"/>
              <a:buNone/>
            </a:pPr>
            <a:r>
              <a:rPr lang="en-US" dirty="0" smtClean="0"/>
              <a:t>                         </a:t>
            </a:r>
            <a:r>
              <a:rPr lang="en-US" sz="2400" u="sng" dirty="0" smtClean="0"/>
              <a:t>OD</a:t>
            </a:r>
            <a:r>
              <a:rPr lang="en-US" sz="2400" dirty="0"/>
              <a:t>	</a:t>
            </a:r>
            <a:r>
              <a:rPr lang="en-US" sz="2400" dirty="0" smtClean="0"/>
              <a:t>		</a:t>
            </a:r>
            <a:r>
              <a:rPr lang="en-US" sz="2400" u="sng" dirty="0" smtClean="0"/>
              <a:t>OS</a:t>
            </a:r>
          </a:p>
          <a:p>
            <a:pPr eaLnBrk="1" hangingPunct="1">
              <a:buFont typeface="Wingdings" pitchFamily="2" charset="2"/>
              <a:buNone/>
            </a:pPr>
            <a:endParaRPr lang="en-US" sz="2400" u="sng" dirty="0" smtClean="0"/>
          </a:p>
          <a:p>
            <a:pPr eaLnBrk="1" hangingPunct="1">
              <a:buFont typeface="Wingdings" pitchFamily="2" charset="2"/>
              <a:buNone/>
            </a:pPr>
            <a:r>
              <a:rPr lang="en-US" sz="2400" u="sng" dirty="0" smtClean="0"/>
              <a:t>BCVA</a:t>
            </a:r>
            <a:r>
              <a:rPr lang="en-US" sz="2400" dirty="0" smtClean="0"/>
              <a:t>:            	20/30+2		20/30+1</a:t>
            </a:r>
          </a:p>
          <a:p>
            <a:pPr eaLnBrk="1" hangingPunct="1">
              <a:buFont typeface="Wingdings" pitchFamily="2" charset="2"/>
              <a:buNone/>
            </a:pPr>
            <a:r>
              <a:rPr lang="en-US" sz="2400" dirty="0"/>
              <a:t>	</a:t>
            </a:r>
            <a:r>
              <a:rPr lang="en-US" sz="2400" dirty="0" smtClean="0"/>
              <a:t>			+4.75+1.50X090	+4.00+2.25X085</a:t>
            </a:r>
          </a:p>
          <a:p>
            <a:pPr>
              <a:buNone/>
            </a:pPr>
            <a:r>
              <a:rPr lang="en-US" sz="2400" u="sng" dirty="0" smtClean="0"/>
              <a:t>Pupils:</a:t>
            </a:r>
            <a:r>
              <a:rPr lang="en-US" sz="2400" dirty="0" smtClean="0"/>
              <a:t>	      	4</a:t>
            </a:r>
            <a:r>
              <a:rPr lang="en-US" sz="2400" dirty="0" smtClean="0">
                <a:sym typeface="Wingdings" pitchFamily="2" charset="2"/>
              </a:rPr>
              <a:t></a:t>
            </a:r>
            <a:r>
              <a:rPr lang="en-US" sz="2400" dirty="0">
                <a:sym typeface="Wingdings" pitchFamily="2" charset="2"/>
              </a:rPr>
              <a:t>2</a:t>
            </a:r>
            <a:r>
              <a:rPr lang="en-US" sz="2400" dirty="0" smtClean="0"/>
              <a:t>	                	4 </a:t>
            </a:r>
            <a:r>
              <a:rPr lang="en-US" sz="2400" dirty="0">
                <a:sym typeface="Wingdings" pitchFamily="2" charset="2"/>
              </a:rPr>
              <a:t>2 </a:t>
            </a:r>
            <a:endParaRPr lang="en-US" sz="2400" dirty="0" smtClean="0"/>
          </a:p>
          <a:p>
            <a:pPr eaLnBrk="1" hangingPunct="1">
              <a:buFont typeface="Wingdings" pitchFamily="2" charset="2"/>
              <a:buNone/>
            </a:pPr>
            <a:r>
              <a:rPr lang="en-US" sz="2400" u="sng" dirty="0" smtClean="0"/>
              <a:t>IOP</a:t>
            </a:r>
            <a:r>
              <a:rPr lang="en-US" sz="2400" dirty="0" smtClean="0"/>
              <a:t>:	   </a:t>
            </a:r>
            <a:r>
              <a:rPr lang="en-US" sz="2400" dirty="0">
                <a:solidFill>
                  <a:srgbClr val="00B0F0"/>
                </a:solidFill>
              </a:rPr>
              <a:t>	 </a:t>
            </a:r>
            <a:r>
              <a:rPr lang="en-US" sz="2400" dirty="0" smtClean="0">
                <a:solidFill>
                  <a:srgbClr val="00B0F0"/>
                </a:solidFill>
              </a:rPr>
              <a:t>    	</a:t>
            </a:r>
            <a:r>
              <a:rPr lang="en-US" sz="2400" dirty="0" smtClean="0"/>
              <a:t>15			16	</a:t>
            </a:r>
          </a:p>
          <a:p>
            <a:pPr eaLnBrk="1" hangingPunct="1">
              <a:buNone/>
            </a:pPr>
            <a:r>
              <a:rPr lang="en-US" sz="2400" u="sng" dirty="0" smtClean="0"/>
              <a:t>EOM:</a:t>
            </a:r>
            <a:r>
              <a:rPr lang="en-US" sz="2400" dirty="0" smtClean="0"/>
              <a:t>			Full OU</a:t>
            </a:r>
            <a:endParaRPr lang="en-US" sz="2400" u="sng" dirty="0" smtClean="0"/>
          </a:p>
          <a:p>
            <a:pPr eaLnBrk="1" hangingPunct="1">
              <a:buFont typeface="Wingdings" pitchFamily="2" charset="2"/>
              <a:buNone/>
            </a:pPr>
            <a:r>
              <a:rPr lang="en-US" sz="2400" u="sng" dirty="0" smtClean="0"/>
              <a:t>CVF:</a:t>
            </a:r>
            <a:r>
              <a:rPr lang="en-US" sz="2400" dirty="0" smtClean="0"/>
              <a:t>	</a:t>
            </a:r>
            <a:r>
              <a:rPr lang="en-US" sz="2400" dirty="0"/>
              <a:t>	</a:t>
            </a:r>
            <a:r>
              <a:rPr lang="en-US" sz="2400" dirty="0" smtClean="0"/>
              <a:t>	Central scotoma OD&gt;OS	</a:t>
            </a:r>
          </a:p>
          <a:p>
            <a:pPr eaLnBrk="1" hangingPunct="1">
              <a:buFont typeface="Wingdings" pitchFamily="2" charset="2"/>
              <a:buNone/>
            </a:pPr>
            <a:r>
              <a:rPr lang="en-US" sz="2400" u="sng" dirty="0" smtClean="0"/>
              <a:t>Anterior segment</a:t>
            </a:r>
            <a:r>
              <a:rPr lang="en-US" sz="2400" dirty="0" smtClean="0"/>
              <a:t>: 	normal</a:t>
            </a:r>
          </a:p>
          <a:p>
            <a:pPr eaLnBrk="1" hangingPunct="1">
              <a:buFont typeface="Wingdings" pitchFamily="2" charset="2"/>
              <a:buNone/>
            </a:pPr>
            <a:r>
              <a:rPr lang="en-US" sz="2400" u="sng" dirty="0" smtClean="0"/>
              <a:t>Vitreous:</a:t>
            </a:r>
            <a:r>
              <a:rPr lang="en-US" sz="2400" dirty="0" smtClean="0"/>
              <a:t>            	0.5 cells in anterior vitreous  </a:t>
            </a:r>
          </a:p>
        </p:txBody>
      </p:sp>
    </p:spTree>
    <p:extLst>
      <p:ext uri="{BB962C8B-B14F-4D97-AF65-F5344CB8AC3E}">
        <p14:creationId xmlns:p14="http://schemas.microsoft.com/office/powerpoint/2010/main" val="567863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rmAutofit/>
          </a:bodyPr>
          <a:lstStyle/>
          <a:p>
            <a:r>
              <a:rPr lang="en-US"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Initial Exam </a:t>
            </a:r>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49258"/>
            <a:ext cx="4038600" cy="342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210620"/>
            <a:ext cx="4038600" cy="330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193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 </a:t>
            </a:r>
            <a:r>
              <a:rPr lang="en-US"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Foundus</a:t>
            </a:r>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a:t>
            </a:r>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085794"/>
            <a:ext cx="4038600" cy="355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147790"/>
            <a:ext cx="4038600" cy="343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333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5661" y="59140"/>
            <a:ext cx="8229600" cy="1143000"/>
          </a:xfrm>
        </p:spPr>
        <p:txBody>
          <a:bodyPr>
            <a:norm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 and ICG OD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02" y="1202140"/>
            <a:ext cx="5541125" cy="276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0193" y="3657600"/>
            <a:ext cx="5695068" cy="282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013973" y="3919699"/>
            <a:ext cx="534121" cy="369332"/>
          </a:xfrm>
          <a:prstGeom prst="rect">
            <a:avLst/>
          </a:prstGeom>
        </p:spPr>
        <p:txBody>
          <a:bodyPr wrap="none">
            <a:spAutoFit/>
          </a:bodyPr>
          <a:lstStyle/>
          <a:p>
            <a:r>
              <a:rPr lang="en-US" dirty="0"/>
              <a:t>16’’</a:t>
            </a:r>
          </a:p>
        </p:txBody>
      </p:sp>
      <p:sp>
        <p:nvSpPr>
          <p:cNvPr id="7" name="Rectangle 6"/>
          <p:cNvSpPr/>
          <p:nvPr/>
        </p:nvSpPr>
        <p:spPr>
          <a:xfrm>
            <a:off x="5827727" y="6488668"/>
            <a:ext cx="534121" cy="369332"/>
          </a:xfrm>
          <a:prstGeom prst="rect">
            <a:avLst/>
          </a:prstGeom>
        </p:spPr>
        <p:txBody>
          <a:bodyPr wrap="none">
            <a:spAutoFit/>
          </a:bodyPr>
          <a:lstStyle/>
          <a:p>
            <a:r>
              <a:rPr lang="en-US" dirty="0"/>
              <a:t>20’’</a:t>
            </a:r>
          </a:p>
        </p:txBody>
      </p:sp>
    </p:spTree>
    <p:extLst>
      <p:ext uri="{BB962C8B-B14F-4D97-AF65-F5344CB8AC3E}">
        <p14:creationId xmlns:p14="http://schemas.microsoft.com/office/powerpoint/2010/main" val="392294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63" y="152400"/>
            <a:ext cx="8229600" cy="1143000"/>
          </a:xfrm>
        </p:spPr>
        <p:txBody>
          <a:bodyPr>
            <a:norm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 and ICG OD</a:t>
            </a:r>
          </a:p>
        </p:txBody>
      </p:sp>
      <p:sp>
        <p:nvSpPr>
          <p:cNvPr id="6" name="Rectangle 5"/>
          <p:cNvSpPr/>
          <p:nvPr/>
        </p:nvSpPr>
        <p:spPr>
          <a:xfrm>
            <a:off x="2256877" y="3953301"/>
            <a:ext cx="534121" cy="369332"/>
          </a:xfrm>
          <a:prstGeom prst="rect">
            <a:avLst/>
          </a:prstGeom>
        </p:spPr>
        <p:txBody>
          <a:bodyPr wrap="none">
            <a:spAutoFit/>
          </a:bodyPr>
          <a:lstStyle/>
          <a:p>
            <a:r>
              <a:rPr lang="en-US" dirty="0" smtClean="0"/>
              <a:t>60’’</a:t>
            </a:r>
            <a:endParaRPr lang="en-US" dirty="0"/>
          </a:p>
        </p:txBody>
      </p:sp>
      <p:sp>
        <p:nvSpPr>
          <p:cNvPr id="7" name="Rectangle 6"/>
          <p:cNvSpPr/>
          <p:nvPr/>
        </p:nvSpPr>
        <p:spPr>
          <a:xfrm>
            <a:off x="5988239" y="6488668"/>
            <a:ext cx="702436" cy="369332"/>
          </a:xfrm>
          <a:prstGeom prst="rect">
            <a:avLst/>
          </a:prstGeom>
        </p:spPr>
        <p:txBody>
          <a:bodyPr wrap="none">
            <a:spAutoFit/>
          </a:bodyPr>
          <a:lstStyle/>
          <a:p>
            <a:r>
              <a:rPr lang="en-US" dirty="0" smtClean="0"/>
              <a:t>2’35’’</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2" y="1219200"/>
            <a:ext cx="5486673" cy="273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413" y="3768635"/>
            <a:ext cx="5560088" cy="277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044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548"/>
            <a:ext cx="8229600" cy="1143000"/>
          </a:xfrm>
        </p:spPr>
        <p:txBody>
          <a:bodyPr>
            <a:norm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 and ICG </a:t>
            </a:r>
            <a:r>
              <a:rPr lang="en-US"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a:t>
            </a:r>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2242626" y="3934166"/>
            <a:ext cx="534121" cy="369332"/>
          </a:xfrm>
          <a:prstGeom prst="rect">
            <a:avLst/>
          </a:prstGeom>
        </p:spPr>
        <p:txBody>
          <a:bodyPr wrap="none">
            <a:spAutoFit/>
          </a:bodyPr>
          <a:lstStyle/>
          <a:p>
            <a:r>
              <a:rPr lang="en-US" dirty="0" smtClean="0"/>
              <a:t>43’’</a:t>
            </a:r>
            <a:endParaRPr lang="en-US" dirty="0"/>
          </a:p>
        </p:txBody>
      </p:sp>
      <p:sp>
        <p:nvSpPr>
          <p:cNvPr id="7" name="Rectangle 6"/>
          <p:cNvSpPr/>
          <p:nvPr/>
        </p:nvSpPr>
        <p:spPr>
          <a:xfrm>
            <a:off x="6096000" y="6518239"/>
            <a:ext cx="708848" cy="369332"/>
          </a:xfrm>
          <a:prstGeom prst="rect">
            <a:avLst/>
          </a:prstGeom>
        </p:spPr>
        <p:txBody>
          <a:bodyPr wrap="none">
            <a:spAutoFit/>
          </a:bodyPr>
          <a:lstStyle/>
          <a:p>
            <a:r>
              <a:rPr lang="en-US" dirty="0" smtClean="0"/>
              <a:t>2’50’’</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468" y="3710457"/>
            <a:ext cx="5634532" cy="280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199"/>
            <a:ext cx="5419328" cy="271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338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3089</TotalTime>
  <Words>782</Words>
  <Application>Microsoft Office PowerPoint</Application>
  <PresentationFormat>On-screen Show (4:3)</PresentationFormat>
  <Paragraphs>174</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Grand Rounds </vt:lpstr>
      <vt:lpstr>History</vt:lpstr>
      <vt:lpstr>Past Medical History</vt:lpstr>
      <vt:lpstr>Exam</vt:lpstr>
      <vt:lpstr>Initial Exam </vt:lpstr>
      <vt:lpstr>AF Foundus Photo</vt:lpstr>
      <vt:lpstr>FA and ICG OD</vt:lpstr>
      <vt:lpstr>FA and ICG OD</vt:lpstr>
      <vt:lpstr>FA and ICG OS</vt:lpstr>
      <vt:lpstr>OCT</vt:lpstr>
      <vt:lpstr>What Could It Be?</vt:lpstr>
      <vt:lpstr>What Now?</vt:lpstr>
      <vt:lpstr>Two Weeks Later Vision 20/20 OD and 20/30 OS</vt:lpstr>
      <vt:lpstr>OCT</vt:lpstr>
      <vt:lpstr>White Dot Syndromes (WDS)  </vt:lpstr>
      <vt:lpstr>MULTIFOCAL CHOROIDITIS AND PANUVEITIS ( MCP )</vt:lpstr>
      <vt:lpstr>Multiple Evanescent White Dot Syndrome (MEWDS) </vt:lpstr>
      <vt:lpstr>Multiple Evanescent White Dot Syndrome (MEWDS) </vt:lpstr>
      <vt:lpstr>Multiple Evanescent White Dot Syndrome (MEWDS) </vt:lpstr>
      <vt:lpstr>Early identification  </vt:lpstr>
      <vt:lpstr>References</vt:lpstr>
      <vt:lpstr>PowerPoint Presentation</vt:lpstr>
      <vt:lpstr>MEWDS – Original Description</vt:lpstr>
      <vt:lpstr>Multiple Evanescent White Dot Syndrome (MEWDS)</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P FdC</dc:creator>
  <cp:lastModifiedBy>drjhc</cp:lastModifiedBy>
  <cp:revision>103</cp:revision>
  <dcterms:created xsi:type="dcterms:W3CDTF">2016-06-13T00:58:53Z</dcterms:created>
  <dcterms:modified xsi:type="dcterms:W3CDTF">2016-10-21T09:51:59Z</dcterms:modified>
</cp:coreProperties>
</file>