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58" r:id="rId4"/>
    <p:sldId id="260" r:id="rId5"/>
    <p:sldId id="269" r:id="rId6"/>
    <p:sldId id="275" r:id="rId7"/>
    <p:sldId id="303" r:id="rId8"/>
    <p:sldId id="274" r:id="rId9"/>
    <p:sldId id="265" r:id="rId10"/>
    <p:sldId id="281" r:id="rId11"/>
    <p:sldId id="285" r:id="rId12"/>
    <p:sldId id="317" r:id="rId13"/>
    <p:sldId id="308" r:id="rId14"/>
    <p:sldId id="319" r:id="rId15"/>
    <p:sldId id="311" r:id="rId16"/>
    <p:sldId id="313" r:id="rId17"/>
    <p:sldId id="320" r:id="rId18"/>
    <p:sldId id="321" r:id="rId19"/>
    <p:sldId id="322" r:id="rId20"/>
    <p:sldId id="323" r:id="rId21"/>
    <p:sldId id="324" r:id="rId22"/>
    <p:sldId id="307" r:id="rId23"/>
    <p:sldId id="310" r:id="rId24"/>
    <p:sldId id="314" r:id="rId25"/>
    <p:sldId id="316" r:id="rId26"/>
    <p:sldId id="315" r:id="rId27"/>
    <p:sldId id="26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FEFEFE"/>
    <a:srgbClr val="CFCFC6"/>
    <a:srgbClr val="FDFDFD"/>
    <a:srgbClr val="FFFFFF"/>
    <a:srgbClr val="CC3300"/>
    <a:srgbClr val="993300"/>
    <a:srgbClr val="D3D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9" autoAdjust="0"/>
    <p:restoredTop sz="66974" autoAdjust="0"/>
  </p:normalViewPr>
  <p:slideViewPr>
    <p:cSldViewPr showGuides="1">
      <p:cViewPr varScale="1">
        <p:scale>
          <a:sx n="48" d="100"/>
          <a:sy n="48" d="100"/>
        </p:scale>
        <p:origin x="1254" y="6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1719-580E-43E0-A753-6D394B1F1935}" type="datetimeFigureOut">
              <a:rPr lang="en-US" smtClean="0"/>
              <a:t>11/17/2016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E6F5A-6E72-4FA7-8D83-8BCBACF9E582}" type="slidenum">
              <a:rPr lang="en-US" smtClean="0"/>
              <a:t>‹#›</a:t>
            </a:fld>
            <a:endParaRPr lang="en-US"/>
          </a:p>
        </p:txBody>
      </p:sp>
    </p:spTree>
    <p:extLst>
      <p:ext uri="{BB962C8B-B14F-4D97-AF65-F5344CB8AC3E}">
        <p14:creationId xmlns:p14="http://schemas.microsoft.com/office/powerpoint/2010/main" val="414174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 denies any flashes of light and states that she has no visual complaints with OS. The mother denies ever noticing any problems with his vision in the past. And he is a completely healthy individual with no significant PMH. </a:t>
            </a:r>
          </a:p>
        </p:txBody>
      </p:sp>
      <p:sp>
        <p:nvSpPr>
          <p:cNvPr id="4" name="Slide Number Placeholder 3"/>
          <p:cNvSpPr>
            <a:spLocks noGrp="1"/>
          </p:cNvSpPr>
          <p:nvPr>
            <p:ph type="sldNum" sz="quarter" idx="10"/>
          </p:nvPr>
        </p:nvSpPr>
        <p:spPr/>
        <p:txBody>
          <a:bodyPr/>
          <a:lstStyle/>
          <a:p>
            <a:fld id="{64EE6F5A-6E72-4FA7-8D83-8BCBACF9E582}" type="slidenum">
              <a:rPr lang="en-US" smtClean="0"/>
              <a:t>2</a:t>
            </a:fld>
            <a:endParaRPr lang="en-US"/>
          </a:p>
        </p:txBody>
      </p:sp>
    </p:spTree>
    <p:extLst>
      <p:ext uri="{BB962C8B-B14F-4D97-AF65-F5344CB8AC3E}">
        <p14:creationId xmlns:p14="http://schemas.microsoft.com/office/powerpoint/2010/main" val="3216663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Retina Font</a:t>
            </a:r>
          </a:p>
          <a:p>
            <a:r>
              <a:rPr lang="en-US" dirty="0"/>
              <a:t>Shields Ophthalmology</a:t>
            </a:r>
          </a:p>
        </p:txBody>
      </p:sp>
      <p:sp>
        <p:nvSpPr>
          <p:cNvPr id="4" name="Slide Number Placeholder 3"/>
          <p:cNvSpPr>
            <a:spLocks noGrp="1"/>
          </p:cNvSpPr>
          <p:nvPr>
            <p:ph type="sldNum" sz="quarter" idx="10"/>
          </p:nvPr>
        </p:nvSpPr>
        <p:spPr/>
        <p:txBody>
          <a:bodyPr/>
          <a:lstStyle/>
          <a:p>
            <a:fld id="{64EE6F5A-6E72-4FA7-8D83-8BCBACF9E582}" type="slidenum">
              <a:rPr lang="en-US" smtClean="0"/>
              <a:t>12</a:t>
            </a:fld>
            <a:endParaRPr lang="en-US"/>
          </a:p>
        </p:txBody>
      </p:sp>
    </p:spTree>
    <p:extLst>
      <p:ext uri="{BB962C8B-B14F-4D97-AF65-F5344CB8AC3E}">
        <p14:creationId xmlns:p14="http://schemas.microsoft.com/office/powerpoint/2010/main" val="3579238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Font RL, Moura RA, </a:t>
            </a:r>
            <a:r>
              <a:rPr lang="en-US" sz="1200" b="0" i="0" kern="1200" dirty="0" err="1">
                <a:solidFill>
                  <a:schemeClr val="tx1"/>
                </a:solidFill>
                <a:effectLst/>
                <a:latin typeface="+mn-lt"/>
                <a:ea typeface="+mn-ea"/>
                <a:cs typeface="+mn-cs"/>
              </a:rPr>
              <a:t>Shetlar</a:t>
            </a:r>
            <a:r>
              <a:rPr lang="en-US" sz="1200" b="0" i="0" kern="1200" dirty="0">
                <a:solidFill>
                  <a:schemeClr val="tx1"/>
                </a:solidFill>
                <a:effectLst/>
                <a:latin typeface="+mn-lt"/>
                <a:ea typeface="+mn-ea"/>
                <a:cs typeface="+mn-cs"/>
              </a:rPr>
              <a:t> DJ, Martinez JA, McPherson AR. Combined hamartoma of sensory retina and retinal pigment epithelium. Retina. 1989;9(4):302-11.</a:t>
            </a:r>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13</a:t>
            </a:fld>
            <a:endParaRPr lang="en-US"/>
          </a:p>
        </p:txBody>
      </p:sp>
    </p:spTree>
    <p:extLst>
      <p:ext uri="{BB962C8B-B14F-4D97-AF65-F5344CB8AC3E}">
        <p14:creationId xmlns:p14="http://schemas.microsoft.com/office/powerpoint/2010/main" val="610488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Clinicopathologic</a:t>
            </a:r>
            <a:r>
              <a:rPr lang="en-US" sz="1200" b="0" i="0" kern="1200" dirty="0">
                <a:solidFill>
                  <a:schemeClr val="tx1"/>
                </a:solidFill>
                <a:effectLst/>
                <a:latin typeface="+mn-lt"/>
                <a:ea typeface="+mn-ea"/>
                <a:cs typeface="+mn-cs"/>
              </a:rPr>
              <a:t> correlation of a </a:t>
            </a:r>
            <a:r>
              <a:rPr lang="en-US" sz="1200" b="0" i="0" kern="1200" dirty="0" err="1">
                <a:solidFill>
                  <a:schemeClr val="tx1"/>
                </a:solidFill>
                <a:effectLst/>
                <a:latin typeface="+mn-lt"/>
                <a:ea typeface="+mn-ea"/>
                <a:cs typeface="+mn-cs"/>
              </a:rPr>
              <a:t>juxtapapillary</a:t>
            </a:r>
            <a:r>
              <a:rPr lang="en-US" sz="1200" b="0" i="0" kern="1200" dirty="0">
                <a:solidFill>
                  <a:schemeClr val="tx1"/>
                </a:solidFill>
                <a:effectLst/>
                <a:latin typeface="+mn-lt"/>
                <a:ea typeface="+mn-ea"/>
                <a:cs typeface="+mn-cs"/>
              </a:rPr>
              <a:t> CRPE-RH in a 29-year-old man with an 8-week history of blurred vision in his left eye (J). Melanoma was suspected, and the eye was enucleated. Histopathologic examination revealed disorganization of the normal architecture of the optic nerve head and retina associated with hyperplasia of the retinal blood vessels, RPE, and glial tissue (K). Cords and sheets of RPE proliferation extended throughout the tumor and surrounded blood vessels (arrows, K). Note the proliferation of fibrous tissue near the surface of the retina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Histopathology of combined hamartoma of retina. High-power photomicrograph shows tumor to be composed of interlacing cords of retinal pigment epithelial cells and blood vessels within disorganized and thickened neurosensory retina.</a:t>
            </a:r>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14</a:t>
            </a:fld>
            <a:endParaRPr lang="en-US"/>
          </a:p>
        </p:txBody>
      </p:sp>
    </p:spTree>
    <p:extLst>
      <p:ext uri="{BB962C8B-B14F-4D97-AF65-F5344CB8AC3E}">
        <p14:creationId xmlns:p14="http://schemas.microsoft.com/office/powerpoint/2010/main" val="3549255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Shields CL, </a:t>
            </a:r>
            <a:r>
              <a:rPr lang="en-US" sz="1200" dirty="0" err="1"/>
              <a:t>Thangappan</a:t>
            </a:r>
            <a:r>
              <a:rPr lang="en-US" sz="1200" dirty="0"/>
              <a:t> A, </a:t>
            </a:r>
            <a:r>
              <a:rPr lang="en-US" sz="1200" dirty="0" err="1"/>
              <a:t>Hartzell</a:t>
            </a:r>
            <a:r>
              <a:rPr lang="en-US" sz="1200" dirty="0"/>
              <a:t> K, Valente P, </a:t>
            </a:r>
            <a:r>
              <a:rPr lang="en-US" sz="1200" dirty="0" err="1"/>
              <a:t>Pirondini</a:t>
            </a:r>
            <a:r>
              <a:rPr lang="en-US" sz="1200" dirty="0"/>
              <a:t> C, Shields JA. Combined hamartoma of the retina and retinal pigment epithelium in 77 consecutive patients visual outcome based on macular versus </a:t>
            </a:r>
            <a:r>
              <a:rPr lang="en-US" sz="1200" dirty="0" err="1"/>
              <a:t>extramacular</a:t>
            </a:r>
            <a:r>
              <a:rPr lang="en-US" sz="1200" dirty="0"/>
              <a:t> tumor location. Ophthalmology. 2008 Dec;115(12):2246,2252.e3.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Clinically you see: </a:t>
            </a:r>
            <a:r>
              <a:rPr lang="en-US" dirty="0"/>
              <a:t>Change in the vitreoretinal interface where you get retinal traction, fibrosis, gliosis and ERM formation with foveal dragging.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15</a:t>
            </a:fld>
            <a:endParaRPr lang="en-US"/>
          </a:p>
        </p:txBody>
      </p:sp>
    </p:spTree>
    <p:extLst>
      <p:ext uri="{BB962C8B-B14F-4D97-AF65-F5344CB8AC3E}">
        <p14:creationId xmlns:p14="http://schemas.microsoft.com/office/powerpoint/2010/main" val="3188219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16</a:t>
            </a:fld>
            <a:endParaRPr lang="en-US"/>
          </a:p>
        </p:txBody>
      </p:sp>
    </p:spTree>
    <p:extLst>
      <p:ext uri="{BB962C8B-B14F-4D97-AF65-F5344CB8AC3E}">
        <p14:creationId xmlns:p14="http://schemas.microsoft.com/office/powerpoint/2010/main" val="1750071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Shields CL, </a:t>
            </a:r>
            <a:r>
              <a:rPr lang="en-US" sz="1200" dirty="0" err="1"/>
              <a:t>Thangappan</a:t>
            </a:r>
            <a:r>
              <a:rPr lang="en-US" sz="1200" dirty="0"/>
              <a:t> A, </a:t>
            </a:r>
            <a:r>
              <a:rPr lang="en-US" sz="1200" dirty="0" err="1"/>
              <a:t>Hartzell</a:t>
            </a:r>
            <a:r>
              <a:rPr lang="en-US" sz="1200" dirty="0"/>
              <a:t> K, Valente P, </a:t>
            </a:r>
            <a:r>
              <a:rPr lang="en-US" sz="1200" dirty="0" err="1"/>
              <a:t>Pirondini</a:t>
            </a:r>
            <a:r>
              <a:rPr lang="en-US" sz="1200" dirty="0"/>
              <a:t> C, Shields JA. Combined hamartoma of the retina and retinal pigment epithelium in 77 consecutive patients visual outcome based on macular versus </a:t>
            </a:r>
            <a:r>
              <a:rPr lang="en-US" sz="1200" dirty="0" err="1"/>
              <a:t>extramacular</a:t>
            </a:r>
            <a:r>
              <a:rPr lang="en-US" sz="1200" dirty="0"/>
              <a:t> tumor location. Ophthalmology. 2008 Dec;115(12):2246,2252.e3.</a:t>
            </a:r>
          </a:p>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17</a:t>
            </a:fld>
            <a:endParaRPr lang="en-US"/>
          </a:p>
        </p:txBody>
      </p:sp>
    </p:spTree>
    <p:extLst>
      <p:ext uri="{BB962C8B-B14F-4D97-AF65-F5344CB8AC3E}">
        <p14:creationId xmlns:p14="http://schemas.microsoft.com/office/powerpoint/2010/main" val="2411318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Shields CL, </a:t>
            </a:r>
            <a:r>
              <a:rPr lang="en-US" sz="1200" dirty="0" err="1"/>
              <a:t>Thangappan</a:t>
            </a:r>
            <a:r>
              <a:rPr lang="en-US" sz="1200" dirty="0"/>
              <a:t> A, </a:t>
            </a:r>
            <a:r>
              <a:rPr lang="en-US" sz="1200" dirty="0" err="1"/>
              <a:t>Hartzell</a:t>
            </a:r>
            <a:r>
              <a:rPr lang="en-US" sz="1200" dirty="0"/>
              <a:t> K, Valente P, </a:t>
            </a:r>
            <a:r>
              <a:rPr lang="en-US" sz="1200" dirty="0" err="1"/>
              <a:t>Pirondini</a:t>
            </a:r>
            <a:r>
              <a:rPr lang="en-US" sz="1200" dirty="0"/>
              <a:t> C, Shields JA. Combined hamartoma of the retina and retinal pigment epithelium in 77 consecutive patients visual outcome based on macular versus </a:t>
            </a:r>
            <a:r>
              <a:rPr lang="en-US" sz="1200" dirty="0" err="1"/>
              <a:t>extramacular</a:t>
            </a:r>
            <a:r>
              <a:rPr lang="en-US" sz="1200" dirty="0"/>
              <a:t> tumor location. Ophthalmology. 2008 Dec;115(12):2246,2252.e3.</a:t>
            </a:r>
          </a:p>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18</a:t>
            </a:fld>
            <a:endParaRPr lang="en-US"/>
          </a:p>
        </p:txBody>
      </p:sp>
    </p:spTree>
    <p:extLst>
      <p:ext uri="{BB962C8B-B14F-4D97-AF65-F5344CB8AC3E}">
        <p14:creationId xmlns:p14="http://schemas.microsoft.com/office/powerpoint/2010/main" val="749222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Shields CL, </a:t>
            </a:r>
            <a:r>
              <a:rPr lang="en-US" sz="1200" dirty="0" err="1"/>
              <a:t>Thangappan</a:t>
            </a:r>
            <a:r>
              <a:rPr lang="en-US" sz="1200" dirty="0"/>
              <a:t> A, </a:t>
            </a:r>
            <a:r>
              <a:rPr lang="en-US" sz="1200" dirty="0" err="1"/>
              <a:t>Hartzell</a:t>
            </a:r>
            <a:r>
              <a:rPr lang="en-US" sz="1200" dirty="0"/>
              <a:t> K, Valente P, </a:t>
            </a:r>
            <a:r>
              <a:rPr lang="en-US" sz="1200" dirty="0" err="1"/>
              <a:t>Pirondini</a:t>
            </a:r>
            <a:r>
              <a:rPr lang="en-US" sz="1200" dirty="0"/>
              <a:t> C, Shields JA. Combined hamartoma of the retina and retinal pigment epithelium in 77 consecutive patients visual outcome based on macular versus </a:t>
            </a:r>
            <a:r>
              <a:rPr lang="en-US" sz="1200" dirty="0" err="1"/>
              <a:t>extramacular</a:t>
            </a:r>
            <a:r>
              <a:rPr lang="en-US" sz="1200" dirty="0"/>
              <a:t> tumor location. Ophthalmology. 2008 Dec;115(12):2246,2252.e3.</a:t>
            </a:r>
          </a:p>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19</a:t>
            </a:fld>
            <a:endParaRPr lang="en-US"/>
          </a:p>
        </p:txBody>
      </p:sp>
    </p:spTree>
    <p:extLst>
      <p:ext uri="{BB962C8B-B14F-4D97-AF65-F5344CB8AC3E}">
        <p14:creationId xmlns:p14="http://schemas.microsoft.com/office/powerpoint/2010/main" val="2852907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Angiography revealed a capillary angiomatous component of this lesion (E and F, stereo).</a:t>
            </a:r>
          </a:p>
          <a:p>
            <a:r>
              <a:rPr lang="en-US" sz="1200" b="0" i="0" kern="1200" dirty="0">
                <a:solidFill>
                  <a:schemeClr val="tx1"/>
                </a:solidFill>
                <a:effectLst/>
                <a:latin typeface="+mn-lt"/>
                <a:ea typeface="+mn-ea"/>
                <a:cs typeface="+mn-cs"/>
              </a:rPr>
              <a:t>G–I: Small </a:t>
            </a:r>
            <a:r>
              <a:rPr lang="en-US" sz="1200" b="0" i="0" kern="1200" dirty="0" err="1">
                <a:solidFill>
                  <a:schemeClr val="tx1"/>
                </a:solidFill>
                <a:effectLst/>
                <a:latin typeface="+mn-lt"/>
                <a:ea typeface="+mn-ea"/>
                <a:cs typeface="+mn-cs"/>
              </a:rPr>
              <a:t>hypopigmented</a:t>
            </a:r>
            <a:r>
              <a:rPr lang="en-US" sz="1200" b="0" i="0" kern="1200" dirty="0">
                <a:solidFill>
                  <a:schemeClr val="tx1"/>
                </a:solidFill>
                <a:effectLst/>
                <a:latin typeface="+mn-lt"/>
                <a:ea typeface="+mn-ea"/>
                <a:cs typeface="+mn-cs"/>
              </a:rPr>
              <a:t> combined RPE and retinal hamartoma in a 66-year-old asymptomatic man who was suspected of having ischemic optic neuropathy (G). An </a:t>
            </a:r>
            <a:r>
              <a:rPr lang="en-US" sz="1200" b="0" i="0" kern="1200" dirty="0" err="1">
                <a:solidFill>
                  <a:schemeClr val="tx1"/>
                </a:solidFill>
                <a:effectLst/>
                <a:latin typeface="+mn-lt"/>
                <a:ea typeface="+mn-ea"/>
                <a:cs typeface="+mn-cs"/>
              </a:rPr>
              <a:t>epiretinal</a:t>
            </a:r>
            <a:r>
              <a:rPr lang="en-US" sz="1200" b="0" i="0" kern="1200" dirty="0">
                <a:solidFill>
                  <a:schemeClr val="tx1"/>
                </a:solidFill>
                <a:effectLst/>
                <a:latin typeface="+mn-lt"/>
                <a:ea typeface="+mn-ea"/>
                <a:cs typeface="+mn-cs"/>
              </a:rPr>
              <a:t> membrane on the surface of the lesion partly obscured the retinal vessels and the mottled pigmentation within the tumor (G). Angiography revealed evidence of the capillary angiomatous nature of this lesion as well as some dilation of the retinal capillaries in the </a:t>
            </a:r>
            <a:r>
              <a:rPr lang="en-US" sz="1200" b="0" i="0" kern="1200" dirty="0" err="1">
                <a:solidFill>
                  <a:schemeClr val="tx1"/>
                </a:solidFill>
                <a:effectLst/>
                <a:latin typeface="+mn-lt"/>
                <a:ea typeface="+mn-ea"/>
                <a:cs typeface="+mn-cs"/>
              </a:rPr>
              <a:t>papillomacular</a:t>
            </a:r>
            <a:r>
              <a:rPr lang="en-US" sz="1200" b="0" i="0" kern="1200" dirty="0">
                <a:solidFill>
                  <a:schemeClr val="tx1"/>
                </a:solidFill>
                <a:effectLst/>
                <a:latin typeface="+mn-lt"/>
                <a:ea typeface="+mn-ea"/>
                <a:cs typeface="+mn-cs"/>
              </a:rPr>
              <a:t> bundle (H and I).</a:t>
            </a:r>
          </a:p>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20</a:t>
            </a:fld>
            <a:endParaRPr lang="en-US"/>
          </a:p>
        </p:txBody>
      </p:sp>
    </p:spTree>
    <p:extLst>
      <p:ext uri="{BB962C8B-B14F-4D97-AF65-F5344CB8AC3E}">
        <p14:creationId xmlns:p14="http://schemas.microsoft.com/office/powerpoint/2010/main" val="1866708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Shields CL, </a:t>
            </a:r>
            <a:r>
              <a:rPr lang="en-US" sz="1200" dirty="0" err="1"/>
              <a:t>Thangappan</a:t>
            </a:r>
            <a:r>
              <a:rPr lang="en-US" sz="1200" dirty="0"/>
              <a:t> A, </a:t>
            </a:r>
            <a:r>
              <a:rPr lang="en-US" sz="1200" dirty="0" err="1"/>
              <a:t>Hartzell</a:t>
            </a:r>
            <a:r>
              <a:rPr lang="en-US" sz="1200" dirty="0"/>
              <a:t> K, Valente P, </a:t>
            </a:r>
            <a:r>
              <a:rPr lang="en-US" sz="1200" dirty="0" err="1"/>
              <a:t>Pirondini</a:t>
            </a:r>
            <a:r>
              <a:rPr lang="en-US" sz="1200" dirty="0"/>
              <a:t> C, Shields JA. Combined hamartoma of the retina and retinal pigment epithelium in 77 consecutive patients visual outcome based on macular versus </a:t>
            </a:r>
            <a:r>
              <a:rPr lang="en-US" sz="1200" dirty="0" err="1"/>
              <a:t>extramacular</a:t>
            </a:r>
            <a:r>
              <a:rPr lang="en-US" sz="1200" dirty="0"/>
              <a:t> tumor location. Ophthalmology. 2008 Dec;115(12):2246,2252.e3.</a:t>
            </a:r>
          </a:p>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21</a:t>
            </a:fld>
            <a:endParaRPr lang="en-US"/>
          </a:p>
        </p:txBody>
      </p:sp>
    </p:spTree>
    <p:extLst>
      <p:ext uri="{BB962C8B-B14F-4D97-AF65-F5344CB8AC3E}">
        <p14:creationId xmlns:p14="http://schemas.microsoft.com/office/powerpoint/2010/main" val="334027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quiescent</a:t>
            </a:r>
          </a:p>
        </p:txBody>
      </p:sp>
      <p:sp>
        <p:nvSpPr>
          <p:cNvPr id="4" name="Slide Number Placeholder 3"/>
          <p:cNvSpPr>
            <a:spLocks noGrp="1"/>
          </p:cNvSpPr>
          <p:nvPr>
            <p:ph type="sldNum" sz="quarter" idx="10"/>
          </p:nvPr>
        </p:nvSpPr>
        <p:spPr/>
        <p:txBody>
          <a:bodyPr/>
          <a:lstStyle/>
          <a:p>
            <a:fld id="{64EE6F5A-6E72-4FA7-8D83-8BCBACF9E582}" type="slidenum">
              <a:rPr lang="en-US" smtClean="0"/>
              <a:t>3</a:t>
            </a:fld>
            <a:endParaRPr lang="en-US"/>
          </a:p>
        </p:txBody>
      </p:sp>
    </p:spTree>
    <p:extLst>
      <p:ext uri="{BB962C8B-B14F-4D97-AF65-F5344CB8AC3E}">
        <p14:creationId xmlns:p14="http://schemas.microsoft.com/office/powerpoint/2010/main" val="2016020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Described in 7 patient </a:t>
            </a:r>
            <a:r>
              <a:rPr lang="en-US" baseline="0" dirty="0"/>
              <a:t> in publication 2 in 1973 at the Trans American </a:t>
            </a:r>
            <a:r>
              <a:rPr lang="en-US" baseline="0" dirty="0" err="1"/>
              <a:t>Ophthalmolo</a:t>
            </a:r>
            <a:r>
              <a:rPr lang="en-US" baseline="0" dirty="0"/>
              <a:t> </a:t>
            </a:r>
            <a:r>
              <a:rPr lang="en-US" baseline="0" dirty="0" err="1"/>
              <a:t>Sociecty</a:t>
            </a:r>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22</a:t>
            </a:fld>
            <a:endParaRPr lang="en-US"/>
          </a:p>
        </p:txBody>
      </p:sp>
    </p:spTree>
    <p:extLst>
      <p:ext uri="{BB962C8B-B14F-4D97-AF65-F5344CB8AC3E}">
        <p14:creationId xmlns:p14="http://schemas.microsoft.com/office/powerpoint/2010/main" val="3828831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Described in 7 patient </a:t>
            </a:r>
            <a:r>
              <a:rPr lang="en-US" baseline="0" dirty="0"/>
              <a:t> in publication 2 in 1973 at the Trans American </a:t>
            </a:r>
            <a:r>
              <a:rPr lang="en-US" baseline="0" dirty="0" err="1"/>
              <a:t>Ophthalmolo</a:t>
            </a:r>
            <a:r>
              <a:rPr lang="en-US" baseline="0" dirty="0"/>
              <a:t> </a:t>
            </a:r>
            <a:r>
              <a:rPr lang="en-US" baseline="0" dirty="0" err="1"/>
              <a:t>Sociecty</a:t>
            </a:r>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23</a:t>
            </a:fld>
            <a:endParaRPr lang="en-US"/>
          </a:p>
        </p:txBody>
      </p:sp>
    </p:spTree>
    <p:extLst>
      <p:ext uri="{BB962C8B-B14F-4D97-AF65-F5344CB8AC3E}">
        <p14:creationId xmlns:p14="http://schemas.microsoft.com/office/powerpoint/2010/main" val="3339436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Presented at the macular society by </a:t>
            </a:r>
            <a:r>
              <a:rPr lang="en-US" dirty="0" err="1"/>
              <a:t>Schachat</a:t>
            </a:r>
            <a:r>
              <a:rPr lang="en-US" dirty="0"/>
              <a:t> et al (20/200-20/40)</a:t>
            </a:r>
          </a:p>
          <a:p>
            <a:r>
              <a:rPr lang="en-US" dirty="0"/>
              <a:t>Cohn et al from </a:t>
            </a:r>
            <a:r>
              <a:rPr lang="en-US" dirty="0" err="1"/>
              <a:t>Beaumant</a:t>
            </a:r>
            <a:r>
              <a:rPr lang="en-US" dirty="0"/>
              <a:t> eye institute</a:t>
            </a:r>
          </a:p>
        </p:txBody>
      </p:sp>
      <p:sp>
        <p:nvSpPr>
          <p:cNvPr id="4" name="Slide Number Placeholder 3"/>
          <p:cNvSpPr>
            <a:spLocks noGrp="1"/>
          </p:cNvSpPr>
          <p:nvPr>
            <p:ph type="sldNum" sz="quarter" idx="10"/>
          </p:nvPr>
        </p:nvSpPr>
        <p:spPr/>
        <p:txBody>
          <a:bodyPr/>
          <a:lstStyle/>
          <a:p>
            <a:fld id="{64EE6F5A-6E72-4FA7-8D83-8BCBACF9E582}" type="slidenum">
              <a:rPr lang="en-US" smtClean="0"/>
              <a:t>24</a:t>
            </a:fld>
            <a:endParaRPr lang="en-US"/>
          </a:p>
        </p:txBody>
      </p:sp>
    </p:spTree>
    <p:extLst>
      <p:ext uri="{BB962C8B-B14F-4D97-AF65-F5344CB8AC3E}">
        <p14:creationId xmlns:p14="http://schemas.microsoft.com/office/powerpoint/2010/main" val="3063258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Presented at the macular society</a:t>
            </a:r>
          </a:p>
        </p:txBody>
      </p:sp>
      <p:sp>
        <p:nvSpPr>
          <p:cNvPr id="4" name="Slide Number Placeholder 3"/>
          <p:cNvSpPr>
            <a:spLocks noGrp="1"/>
          </p:cNvSpPr>
          <p:nvPr>
            <p:ph type="sldNum" sz="quarter" idx="10"/>
          </p:nvPr>
        </p:nvSpPr>
        <p:spPr/>
        <p:txBody>
          <a:bodyPr/>
          <a:lstStyle/>
          <a:p>
            <a:fld id="{64EE6F5A-6E72-4FA7-8D83-8BCBACF9E582}" type="slidenum">
              <a:rPr lang="en-US" smtClean="0"/>
              <a:t>25</a:t>
            </a:fld>
            <a:endParaRPr lang="en-US"/>
          </a:p>
        </p:txBody>
      </p:sp>
    </p:spTree>
    <p:extLst>
      <p:ext uri="{BB962C8B-B14F-4D97-AF65-F5344CB8AC3E}">
        <p14:creationId xmlns:p14="http://schemas.microsoft.com/office/powerpoint/2010/main" val="4018872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Presented at the macular society</a:t>
            </a:r>
          </a:p>
        </p:txBody>
      </p:sp>
      <p:sp>
        <p:nvSpPr>
          <p:cNvPr id="4" name="Slide Number Placeholder 3"/>
          <p:cNvSpPr>
            <a:spLocks noGrp="1"/>
          </p:cNvSpPr>
          <p:nvPr>
            <p:ph type="sldNum" sz="quarter" idx="10"/>
          </p:nvPr>
        </p:nvSpPr>
        <p:spPr/>
        <p:txBody>
          <a:bodyPr/>
          <a:lstStyle/>
          <a:p>
            <a:fld id="{64EE6F5A-6E72-4FA7-8D83-8BCBACF9E582}" type="slidenum">
              <a:rPr lang="en-US" smtClean="0"/>
              <a:t>26</a:t>
            </a:fld>
            <a:endParaRPr lang="en-US"/>
          </a:p>
        </p:txBody>
      </p:sp>
    </p:spTree>
    <p:extLst>
      <p:ext uri="{BB962C8B-B14F-4D97-AF65-F5344CB8AC3E}">
        <p14:creationId xmlns:p14="http://schemas.microsoft.com/office/powerpoint/2010/main" val="428356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4</a:t>
            </a:fld>
            <a:endParaRPr lang="en-US"/>
          </a:p>
        </p:txBody>
      </p:sp>
    </p:spTree>
    <p:extLst>
      <p:ext uri="{BB962C8B-B14F-4D97-AF65-F5344CB8AC3E}">
        <p14:creationId xmlns:p14="http://schemas.microsoft.com/office/powerpoint/2010/main" val="316423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Demonstrates an enlarged </a:t>
            </a:r>
            <a:r>
              <a:rPr lang="en-US" dirty="0" err="1"/>
              <a:t>gliotic</a:t>
            </a:r>
            <a:r>
              <a:rPr lang="en-US" dirty="0"/>
              <a:t> </a:t>
            </a:r>
            <a:r>
              <a:rPr lang="en-US" dirty="0" err="1"/>
              <a:t>hyperpigmented</a:t>
            </a:r>
            <a:r>
              <a:rPr lang="en-US" baseline="0" dirty="0"/>
              <a:t> mass lesion that is protruding out from the retina and involving the fovea and optic nerve. There is also retinal contraction and vascular tortuosity that is seen in this lesion as well. </a:t>
            </a:r>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5</a:t>
            </a:fld>
            <a:endParaRPr lang="en-US"/>
          </a:p>
        </p:txBody>
      </p:sp>
    </p:spTree>
    <p:extLst>
      <p:ext uri="{BB962C8B-B14F-4D97-AF65-F5344CB8AC3E}">
        <p14:creationId xmlns:p14="http://schemas.microsoft.com/office/powerpoint/2010/main" val="48761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6</a:t>
            </a:fld>
            <a:endParaRPr lang="en-US"/>
          </a:p>
        </p:txBody>
      </p:sp>
    </p:spTree>
    <p:extLst>
      <p:ext uri="{BB962C8B-B14F-4D97-AF65-F5344CB8AC3E}">
        <p14:creationId xmlns:p14="http://schemas.microsoft.com/office/powerpoint/2010/main" val="36792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7</a:t>
            </a:fld>
            <a:endParaRPr lang="en-US"/>
          </a:p>
        </p:txBody>
      </p:sp>
    </p:spTree>
    <p:extLst>
      <p:ext uri="{BB962C8B-B14F-4D97-AF65-F5344CB8AC3E}">
        <p14:creationId xmlns:p14="http://schemas.microsoft.com/office/powerpoint/2010/main" val="2373009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BAF</a:t>
            </a:r>
          </a:p>
        </p:txBody>
      </p:sp>
      <p:sp>
        <p:nvSpPr>
          <p:cNvPr id="4" name="Slide Number Placeholder 3"/>
          <p:cNvSpPr>
            <a:spLocks noGrp="1"/>
          </p:cNvSpPr>
          <p:nvPr>
            <p:ph type="sldNum" sz="quarter" idx="10"/>
          </p:nvPr>
        </p:nvSpPr>
        <p:spPr/>
        <p:txBody>
          <a:bodyPr/>
          <a:lstStyle/>
          <a:p>
            <a:fld id="{64EE6F5A-6E72-4FA7-8D83-8BCBACF9E582}" type="slidenum">
              <a:rPr lang="en-US" smtClean="0"/>
              <a:t>8</a:t>
            </a:fld>
            <a:endParaRPr lang="en-US"/>
          </a:p>
        </p:txBody>
      </p:sp>
    </p:spTree>
    <p:extLst>
      <p:ext uri="{BB962C8B-B14F-4D97-AF65-F5344CB8AC3E}">
        <p14:creationId xmlns:p14="http://schemas.microsoft.com/office/powerpoint/2010/main" val="297615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9</a:t>
            </a:fld>
            <a:endParaRPr lang="en-US"/>
          </a:p>
        </p:txBody>
      </p:sp>
    </p:spTree>
    <p:extLst>
      <p:ext uri="{BB962C8B-B14F-4D97-AF65-F5344CB8AC3E}">
        <p14:creationId xmlns:p14="http://schemas.microsoft.com/office/powerpoint/2010/main" val="3472340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a:t>
            </a:r>
            <a:r>
              <a:rPr lang="en-US" baseline="0" dirty="0"/>
              <a:t> it was </a:t>
            </a:r>
            <a:r>
              <a:rPr lang="en-US" baseline="0" dirty="0" err="1"/>
              <a:t>decribed</a:t>
            </a:r>
            <a:r>
              <a:rPr lang="en-US" baseline="0" dirty="0"/>
              <a:t> </a:t>
            </a:r>
            <a:r>
              <a:rPr lang="en-US" baseline="0" dirty="0" err="1"/>
              <a:t>histopathologically</a:t>
            </a:r>
            <a:r>
              <a:rPr lang="en-US" baseline="0" dirty="0"/>
              <a:t> earlier, </a:t>
            </a:r>
            <a:r>
              <a:rPr lang="en-US" baseline="0" dirty="0" err="1"/>
              <a:t>gass</a:t>
            </a:r>
            <a:r>
              <a:rPr lang="en-US" baseline="0" dirty="0"/>
              <a:t> was the first to use the term</a:t>
            </a:r>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11</a:t>
            </a:fld>
            <a:endParaRPr lang="en-US"/>
          </a:p>
        </p:txBody>
      </p:sp>
    </p:spTree>
    <p:extLst>
      <p:ext uri="{BB962C8B-B14F-4D97-AF65-F5344CB8AC3E}">
        <p14:creationId xmlns:p14="http://schemas.microsoft.com/office/powerpoint/2010/main" val="236702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2085" y="-89356"/>
            <a:ext cx="9144000" cy="6858000"/>
          </a:xfrm>
          <a:prstGeom prst="rect">
            <a:avLst/>
          </a:prstGeom>
          <a:gradFill flip="none" rotWithShape="1">
            <a:gsLst>
              <a:gs pos="0">
                <a:schemeClr val="bg1">
                  <a:lumMod val="9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685800" y="304800"/>
            <a:ext cx="7772400" cy="1524000"/>
          </a:xfr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800" baseline="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Title (i.e. Grand Rounds)</a:t>
            </a:r>
            <a:br>
              <a:rPr lang="en-US" dirty="0"/>
            </a:br>
            <a:r>
              <a:rPr lang="en-US" sz="4000" dirty="0"/>
              <a:t>Subtitle (i.e.</a:t>
            </a:r>
            <a:r>
              <a:rPr lang="en-US" sz="4000" baseline="0" dirty="0"/>
              <a:t> </a:t>
            </a:r>
            <a:r>
              <a:rPr lang="en-US" sz="4000" baseline="0" dirty="0" err="1"/>
              <a:t>Chalazion</a:t>
            </a:r>
            <a:r>
              <a:rPr lang="en-US" sz="4000" dirty="0"/>
              <a:t>)</a:t>
            </a:r>
            <a:endParaRPr lang="en-US" dirty="0"/>
          </a:p>
        </p:txBody>
      </p:sp>
      <p:sp>
        <p:nvSpPr>
          <p:cNvPr id="3" name="Subtitle 2"/>
          <p:cNvSpPr>
            <a:spLocks noGrp="1"/>
          </p:cNvSpPr>
          <p:nvPr>
            <p:ph type="subTitle" idx="1" hasCustomPrompt="1"/>
          </p:nvPr>
        </p:nvSpPr>
        <p:spPr>
          <a:xfrm>
            <a:off x="1371600" y="4495800"/>
            <a:ext cx="6400800" cy="1219200"/>
          </a:xfrm>
        </p:spPr>
        <p:txBody>
          <a:bodyPr/>
          <a:lstStyle>
            <a:lvl1pPr marL="0" indent="0" algn="ctr">
              <a:buNone/>
              <a:defRPr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and Date</a:t>
            </a:r>
          </a:p>
        </p:txBody>
      </p:sp>
      <p:sp>
        <p:nvSpPr>
          <p:cNvPr id="10" name="Rectangle 9"/>
          <p:cNvSpPr/>
          <p:nvPr userDrawn="1"/>
        </p:nvSpPr>
        <p:spPr>
          <a:xfrm>
            <a:off x="-32085" y="6180221"/>
            <a:ext cx="9176085" cy="685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1302" y="2286000"/>
            <a:ext cx="3148717" cy="1828800"/>
          </a:xfrm>
          <a:prstGeom prst="rect">
            <a:avLst/>
          </a:prstGeom>
        </p:spPr>
      </p:pic>
      <p:sp>
        <p:nvSpPr>
          <p:cNvPr id="12" name="TextBox 11"/>
          <p:cNvSpPr txBox="1"/>
          <p:nvPr userDrawn="1"/>
        </p:nvSpPr>
        <p:spPr>
          <a:xfrm>
            <a:off x="2507803" y="6348481"/>
            <a:ext cx="6523902" cy="400110"/>
          </a:xfrm>
          <a:prstGeom prst="rect">
            <a:avLst/>
          </a:prstGeom>
          <a:noFill/>
        </p:spPr>
        <p:txBody>
          <a:bodyPr wrap="none" rtlCol="0">
            <a:spAutoFit/>
          </a:bodyPr>
          <a:lstStyle/>
          <a:p>
            <a:r>
              <a:rPr lang="en-US" sz="2000" dirty="0">
                <a:ln w="3175">
                  <a:noFill/>
                </a:ln>
                <a:solidFill>
                  <a:schemeClr val="bg1"/>
                </a:solidFill>
                <a:effectLst/>
                <a:latin typeface="Arial Rounded MT Bold" panose="020F0704030504030204" pitchFamily="34" charset="0"/>
              </a:rPr>
              <a:t>Department of Ophthalmology and Visual Sciences</a:t>
            </a:r>
          </a:p>
        </p:txBody>
      </p:sp>
      <p:pic>
        <p:nvPicPr>
          <p:cNvPr id="1028" name="Picture 4" descr="https://cdn0.orgsync.com/images/os-school-logos/374-pyvbk56-university-of-louisville-onred-app-sm.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199" y="6112042"/>
            <a:ext cx="2286001"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31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3DA4EB-0B06-4F24-98BB-CEE041FC849F}"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11791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3DA4EB-0B06-4F24-98BB-CEE041FC849F}"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23332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bg1">
                  <a:lumMod val="9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059363"/>
          </a:xfrm>
        </p:spPr>
        <p:txBody>
          <a:bodyPr/>
          <a:lstStyle>
            <a:lvl1pPr>
              <a:defRPr>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102349"/>
            <a:ext cx="8229600" cy="1143000"/>
          </a:xfrm>
        </p:spPr>
        <p:txBody>
          <a:bodyPr/>
          <a:lstStyle>
            <a:lvl1pPr>
              <a:defRPr>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2" descr="C:\Users\Juan P FdC\Desktop\DOVS white.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06257" y="6253205"/>
            <a:ext cx="1013680" cy="58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72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DA4EB-0B06-4F24-98BB-CEE041FC849F}"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61403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3DA4EB-0B06-4F24-98BB-CEE041FC849F}"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232725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DA4EB-0B06-4F24-98BB-CEE041FC849F}"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179751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3DA4EB-0B06-4F24-98BB-CEE041FC849F}"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71131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DA4EB-0B06-4F24-98BB-CEE041FC849F}"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297209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3DA4EB-0B06-4F24-98BB-CEE041FC849F}"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33220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3DA4EB-0B06-4F24-98BB-CEE041FC849F}"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407737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DA4EB-0B06-4F24-98BB-CEE041FC849F}" type="datetimeFigureOut">
              <a:rPr lang="en-US" smtClean="0"/>
              <a:t>11/17/2016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83579-E7DE-4469-A140-89CEE8B0329A}" type="slidenum">
              <a:rPr lang="en-US" smtClean="0"/>
              <a:t>‹#›</a:t>
            </a:fld>
            <a:endParaRPr lang="en-US"/>
          </a:p>
        </p:txBody>
      </p:sp>
    </p:spTree>
    <p:extLst>
      <p:ext uri="{BB962C8B-B14F-4D97-AF65-F5344CB8AC3E}">
        <p14:creationId xmlns:p14="http://schemas.microsoft.com/office/powerpoint/2010/main" val="3956195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Brett Mueller, D.O., Ph.D.</a:t>
            </a:r>
          </a:p>
          <a:p>
            <a:r>
              <a:rPr lang="en-US" dirty="0"/>
              <a:t>November 18, 2016</a:t>
            </a:r>
          </a:p>
        </p:txBody>
      </p:sp>
      <p:sp>
        <p:nvSpPr>
          <p:cNvPr id="4" name="Title 3"/>
          <p:cNvSpPr>
            <a:spLocks noGrp="1"/>
          </p:cNvSpPr>
          <p:nvPr>
            <p:ph type="ctrTitle"/>
          </p:nvPr>
        </p:nvSpPr>
        <p:spPr/>
        <p:txBody>
          <a:bodyPr>
            <a:normAutofit/>
          </a:bodyPr>
          <a:lstStyle/>
          <a:p>
            <a:r>
              <a:rPr lang="en-US" dirty="0"/>
              <a:t>Grand Rounds</a:t>
            </a:r>
          </a:p>
        </p:txBody>
      </p:sp>
    </p:spTree>
    <p:extLst>
      <p:ext uri="{BB962C8B-B14F-4D97-AF65-F5344CB8AC3E}">
        <p14:creationId xmlns:p14="http://schemas.microsoft.com/office/powerpoint/2010/main" val="1221582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6 months in retina clinic </a:t>
            </a:r>
          </a:p>
        </p:txBody>
      </p:sp>
      <p:sp>
        <p:nvSpPr>
          <p:cNvPr id="3" name="Title 2"/>
          <p:cNvSpPr>
            <a:spLocks noGrp="1"/>
          </p:cNvSpPr>
          <p:nvPr>
            <p:ph type="title"/>
          </p:nvPr>
        </p:nvSpPr>
        <p:spPr/>
        <p:txBody>
          <a:bodyPr/>
          <a:lstStyle/>
          <a:p>
            <a:r>
              <a:rPr lang="en-US" dirty="0"/>
              <a:t>Follow-up</a:t>
            </a:r>
          </a:p>
        </p:txBody>
      </p:sp>
    </p:spTree>
    <p:extLst>
      <p:ext uri="{BB962C8B-B14F-4D97-AF65-F5344CB8AC3E}">
        <p14:creationId xmlns:p14="http://schemas.microsoft.com/office/powerpoint/2010/main" val="3060805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endParaRPr lang="en-US" dirty="0"/>
          </a:p>
          <a:p>
            <a:r>
              <a:rPr lang="en-US" dirty="0" err="1"/>
              <a:t>Gass</a:t>
            </a:r>
            <a:r>
              <a:rPr lang="en-US" dirty="0"/>
              <a:t> coined the term combined hamartoma of the retina and the RPE in 1973</a:t>
            </a:r>
            <a:r>
              <a:rPr lang="en-US" baseline="30000" dirty="0"/>
              <a:t>1</a:t>
            </a:r>
            <a:endParaRPr lang="en-US" dirty="0"/>
          </a:p>
          <a:p>
            <a:endParaRPr lang="en-US" dirty="0"/>
          </a:p>
          <a:p>
            <a:r>
              <a:rPr lang="en-US" dirty="0"/>
              <a:t>Is a rare benign lesion in the macula, </a:t>
            </a:r>
            <a:r>
              <a:rPr lang="en-US" dirty="0" err="1"/>
              <a:t>juxtapapillary</a:t>
            </a:r>
            <a:r>
              <a:rPr lang="en-US" dirty="0"/>
              <a:t>, or peripheral location that is commonly found in children and consists of an abnormal proliferation of glial cells, vascular tissue and sheets of pigmented epithelial cells</a:t>
            </a:r>
          </a:p>
          <a:p>
            <a:pPr marL="0" indent="0">
              <a:buNone/>
            </a:pPr>
            <a:endParaRPr lang="en-US" dirty="0"/>
          </a:p>
          <a:p>
            <a:endParaRPr lang="en-US" dirty="0"/>
          </a:p>
          <a:p>
            <a:endParaRPr lang="en-US" dirty="0"/>
          </a:p>
          <a:p>
            <a:pPr marL="0" indent="0">
              <a:buNone/>
            </a:pPr>
            <a:endParaRPr lang="en-US" dirty="0"/>
          </a:p>
        </p:txBody>
      </p:sp>
      <p:sp>
        <p:nvSpPr>
          <p:cNvPr id="3" name="Title 2"/>
          <p:cNvSpPr>
            <a:spLocks noGrp="1"/>
          </p:cNvSpPr>
          <p:nvPr>
            <p:ph type="title"/>
          </p:nvPr>
        </p:nvSpPr>
        <p:spPr>
          <a:xfrm>
            <a:off x="457200" y="-76200"/>
            <a:ext cx="8229600" cy="1143000"/>
          </a:xfrm>
        </p:spPr>
        <p:txBody>
          <a:bodyPr>
            <a:normAutofit fontScale="90000"/>
          </a:bodyPr>
          <a:lstStyle/>
          <a:p>
            <a:r>
              <a:rPr lang="en-US" dirty="0"/>
              <a:t>Combined Hamartoma of the Retina and the RPE</a:t>
            </a:r>
          </a:p>
        </p:txBody>
      </p:sp>
    </p:spTree>
    <p:extLst>
      <p:ext uri="{BB962C8B-B14F-4D97-AF65-F5344CB8AC3E}">
        <p14:creationId xmlns:p14="http://schemas.microsoft.com/office/powerpoint/2010/main" val="338078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a:p>
          <a:p>
            <a:r>
              <a:rPr lang="en-US" dirty="0"/>
              <a:t>Prevalence of this disease is &lt; 1 in 1,000,000</a:t>
            </a:r>
          </a:p>
          <a:p>
            <a:pPr marL="0" indent="0">
              <a:buNone/>
            </a:pPr>
            <a:endParaRPr lang="en-US" dirty="0"/>
          </a:p>
          <a:p>
            <a:r>
              <a:rPr lang="en-US" dirty="0"/>
              <a:t>Font et al. 1989 reviewed 53 patients in the literature between 1952-1988</a:t>
            </a:r>
          </a:p>
          <a:p>
            <a:pPr marL="0" indent="0">
              <a:buNone/>
            </a:pPr>
            <a:endParaRPr lang="en-US" dirty="0"/>
          </a:p>
          <a:p>
            <a:r>
              <a:rPr lang="en-US" dirty="0"/>
              <a:t>Shields CL et al. 2008 reviewed 77 patients from their cohort of patients  </a:t>
            </a:r>
          </a:p>
          <a:p>
            <a:pPr marL="0" indent="0">
              <a:buNone/>
            </a:pPr>
            <a:endParaRPr lang="en-US" dirty="0"/>
          </a:p>
          <a:p>
            <a:endParaRPr lang="en-US" dirty="0"/>
          </a:p>
          <a:p>
            <a:endParaRPr lang="en-US" dirty="0"/>
          </a:p>
          <a:p>
            <a:pPr marL="0" indent="0">
              <a:buNone/>
            </a:pPr>
            <a:endParaRPr lang="en-US" dirty="0"/>
          </a:p>
        </p:txBody>
      </p:sp>
      <p:sp>
        <p:nvSpPr>
          <p:cNvPr id="3" name="Title 2"/>
          <p:cNvSpPr>
            <a:spLocks noGrp="1"/>
          </p:cNvSpPr>
          <p:nvPr>
            <p:ph type="title"/>
          </p:nvPr>
        </p:nvSpPr>
        <p:spPr>
          <a:xfrm>
            <a:off x="457200" y="-76200"/>
            <a:ext cx="8229600" cy="1143000"/>
          </a:xfrm>
        </p:spPr>
        <p:txBody>
          <a:bodyPr>
            <a:normAutofit fontScale="90000"/>
          </a:bodyPr>
          <a:lstStyle/>
          <a:p>
            <a:r>
              <a:rPr lang="en-US" dirty="0"/>
              <a:t>Combined Hamartoma of the Retina and the RPE</a:t>
            </a:r>
          </a:p>
        </p:txBody>
      </p:sp>
    </p:spTree>
    <p:extLst>
      <p:ext uri="{BB962C8B-B14F-4D97-AF65-F5344CB8AC3E}">
        <p14:creationId xmlns:p14="http://schemas.microsoft.com/office/powerpoint/2010/main" val="2042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1400" dirty="0"/>
          </a:p>
          <a:p>
            <a:r>
              <a:rPr lang="en-US" dirty="0"/>
              <a:t>The tumor is described as a disorganized glial tissue intermixed with numerous blood vessels and cords and tubules of proliferative RPE</a:t>
            </a:r>
            <a:r>
              <a:rPr lang="en-US" baseline="30000" dirty="0"/>
              <a:t>5</a:t>
            </a:r>
          </a:p>
          <a:p>
            <a:pPr marL="0" indent="0">
              <a:buNone/>
            </a:pPr>
            <a:endParaRPr lang="en-US" baseline="30000" dirty="0"/>
          </a:p>
          <a:p>
            <a:pPr marL="0" indent="0">
              <a:buNone/>
            </a:pPr>
            <a:endParaRPr lang="en-US" dirty="0"/>
          </a:p>
        </p:txBody>
      </p:sp>
      <p:sp>
        <p:nvSpPr>
          <p:cNvPr id="3" name="Title 2"/>
          <p:cNvSpPr>
            <a:spLocks noGrp="1"/>
          </p:cNvSpPr>
          <p:nvPr>
            <p:ph type="title"/>
          </p:nvPr>
        </p:nvSpPr>
        <p:spPr>
          <a:xfrm>
            <a:off x="457200" y="-76200"/>
            <a:ext cx="8229600" cy="1143000"/>
          </a:xfrm>
        </p:spPr>
        <p:txBody>
          <a:bodyPr>
            <a:normAutofit/>
          </a:bodyPr>
          <a:lstStyle/>
          <a:p>
            <a:r>
              <a:rPr lang="en-US" dirty="0"/>
              <a:t>General Histopathology</a:t>
            </a:r>
          </a:p>
        </p:txBody>
      </p:sp>
    </p:spTree>
    <p:extLst>
      <p:ext uri="{BB962C8B-B14F-4D97-AF65-F5344CB8AC3E}">
        <p14:creationId xmlns:p14="http://schemas.microsoft.com/office/powerpoint/2010/main" val="4103195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dirty="0"/>
              <a:t>General Histopathology</a:t>
            </a:r>
          </a:p>
        </p:txBody>
      </p:sp>
      <p:sp>
        <p:nvSpPr>
          <p:cNvPr id="5" name="Rectangle 4"/>
          <p:cNvSpPr/>
          <p:nvPr/>
        </p:nvSpPr>
        <p:spPr>
          <a:xfrm>
            <a:off x="1371600" y="6172200"/>
            <a:ext cx="7543800" cy="246221"/>
          </a:xfrm>
          <a:prstGeom prst="rect">
            <a:avLst/>
          </a:prstGeom>
        </p:spPr>
        <p:txBody>
          <a:bodyPr wrap="square">
            <a:spAutoFit/>
          </a:bodyPr>
          <a:lstStyle/>
          <a:p>
            <a:pPr fontAlgn="base"/>
            <a:r>
              <a:rPr lang="en-US" sz="1000" dirty="0">
                <a:solidFill>
                  <a:srgbClr val="333333"/>
                </a:solidFill>
                <a:latin typeface="lucida sans unicode" panose="020B0602030504020204" pitchFamily="34" charset="0"/>
              </a:rPr>
              <a:t>Anita Agarwal. Tumors of the Retinal Pigment Epithelium. </a:t>
            </a:r>
            <a:r>
              <a:rPr lang="en-US" sz="1000" dirty="0" err="1">
                <a:solidFill>
                  <a:srgbClr val="333333"/>
                </a:solidFill>
                <a:latin typeface="lucida sans unicode" panose="020B0602030504020204" pitchFamily="34" charset="0"/>
              </a:rPr>
              <a:t>Gass</a:t>
            </a:r>
            <a:r>
              <a:rPr lang="en-US" sz="1000" dirty="0">
                <a:solidFill>
                  <a:srgbClr val="333333"/>
                </a:solidFill>
                <a:latin typeface="lucida sans unicode" panose="020B0602030504020204" pitchFamily="34" charset="0"/>
              </a:rPr>
              <a:t>’ Atlas of Macular Diseases, Chapter 12, 1065-1097</a:t>
            </a:r>
            <a:endParaRPr lang="en-US" sz="1000" b="0" i="0" dirty="0">
              <a:solidFill>
                <a:srgbClr val="333333"/>
              </a:solidFill>
              <a:effectLst/>
              <a:latin typeface="lucida sans unicode" panose="020B0602030504020204" pitchFamily="34" charset="0"/>
            </a:endParaRPr>
          </a:p>
        </p:txBody>
      </p:sp>
      <p:pic>
        <p:nvPicPr>
          <p:cNvPr id="2052" name="Picture 4" descr="Full size image for 'Tumors of the Retinal Pigment Epithelium (RPE)'"/>
          <p:cNvPicPr>
            <a:picLocks noChangeAspect="1" noChangeArrowheads="1"/>
          </p:cNvPicPr>
          <p:nvPr/>
        </p:nvPicPr>
        <p:blipFill rotWithShape="1">
          <a:blip r:embed="rId3">
            <a:extLst>
              <a:ext uri="{28A0092B-C50C-407E-A947-70E740481C1C}">
                <a14:useLocalDpi xmlns:a14="http://schemas.microsoft.com/office/drawing/2010/main" val="0"/>
              </a:ext>
            </a:extLst>
          </a:blip>
          <a:srcRect l="42861" t="76022" r="8825" b="-58"/>
          <a:stretch/>
        </p:blipFill>
        <p:spPr bwMode="auto">
          <a:xfrm>
            <a:off x="1667438" y="1782679"/>
            <a:ext cx="580912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endParaRPr lang="en-US" sz="1400" dirty="0"/>
          </a:p>
          <a:p>
            <a:r>
              <a:rPr lang="en-US" dirty="0"/>
              <a:t>Present between 9.5 – 14.2 months of age with painless decrease in VA and strabismus.  </a:t>
            </a:r>
          </a:p>
          <a:p>
            <a:pPr marL="0" indent="0">
              <a:buNone/>
            </a:pPr>
            <a:endParaRPr lang="en-US" dirty="0"/>
          </a:p>
          <a:p>
            <a:r>
              <a:rPr lang="en-US" dirty="0"/>
              <a:t>Shields et al. 2008 found the presenting VA to be &lt; 20/200 in 47% of all cases</a:t>
            </a:r>
            <a:r>
              <a:rPr lang="en-US" baseline="30000" dirty="0"/>
              <a:t>4</a:t>
            </a:r>
            <a:r>
              <a:rPr lang="en-US" dirty="0"/>
              <a:t>. </a:t>
            </a:r>
          </a:p>
          <a:p>
            <a:pPr marL="0" indent="0">
              <a:buNone/>
            </a:pPr>
            <a:endParaRPr lang="en-US" dirty="0"/>
          </a:p>
          <a:p>
            <a:r>
              <a:rPr lang="en-US" dirty="0"/>
              <a:t>Tumor can appear as dusky brown, green, yellow, grey or orange with intrinsic vessels being tortuous and corkscrewed from contraction.</a:t>
            </a:r>
          </a:p>
          <a:p>
            <a:endParaRPr lang="en-US" dirty="0"/>
          </a:p>
          <a:p>
            <a:pPr marL="0" indent="0">
              <a:buNone/>
            </a:pPr>
            <a:endParaRPr lang="en-US" dirty="0"/>
          </a:p>
        </p:txBody>
      </p:sp>
      <p:sp>
        <p:nvSpPr>
          <p:cNvPr id="3" name="Title 2"/>
          <p:cNvSpPr>
            <a:spLocks noGrp="1"/>
          </p:cNvSpPr>
          <p:nvPr>
            <p:ph type="title"/>
          </p:nvPr>
        </p:nvSpPr>
        <p:spPr>
          <a:xfrm>
            <a:off x="457200" y="-76200"/>
            <a:ext cx="8229600" cy="1143000"/>
          </a:xfrm>
        </p:spPr>
        <p:txBody>
          <a:bodyPr>
            <a:normAutofit/>
          </a:bodyPr>
          <a:lstStyle/>
          <a:p>
            <a:r>
              <a:rPr lang="en-US" dirty="0"/>
              <a:t>Diagnosis</a:t>
            </a:r>
          </a:p>
        </p:txBody>
      </p:sp>
    </p:spTree>
    <p:extLst>
      <p:ext uri="{BB962C8B-B14F-4D97-AF65-F5344CB8AC3E}">
        <p14:creationId xmlns:p14="http://schemas.microsoft.com/office/powerpoint/2010/main" val="5715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1400" dirty="0"/>
          </a:p>
          <a:p>
            <a:r>
              <a:rPr lang="en-US" b="1" dirty="0"/>
              <a:t>OCT</a:t>
            </a:r>
            <a:r>
              <a:rPr lang="en-US" dirty="0"/>
              <a:t>: Help to identify the disorganized retina with a distinct ERM with secondary retina folds</a:t>
            </a:r>
          </a:p>
          <a:p>
            <a:pPr marL="0" indent="0">
              <a:buNone/>
            </a:pPr>
            <a:endParaRPr lang="en-US" dirty="0"/>
          </a:p>
          <a:p>
            <a:r>
              <a:rPr lang="en-US" b="1" dirty="0"/>
              <a:t>FA: </a:t>
            </a:r>
            <a:r>
              <a:rPr lang="en-US" dirty="0"/>
              <a:t>Early </a:t>
            </a:r>
            <a:r>
              <a:rPr lang="en-US" dirty="0" err="1"/>
              <a:t>hypofluorescence</a:t>
            </a:r>
            <a:r>
              <a:rPr lang="en-US" dirty="0"/>
              <a:t> due to blockage in the region of hyperpigmentation. In the late phase you will see leakage from dilated tortuous vessels.</a:t>
            </a:r>
            <a:endParaRPr lang="en-US" b="1" dirty="0"/>
          </a:p>
          <a:p>
            <a:endParaRPr lang="en-US" dirty="0"/>
          </a:p>
          <a:p>
            <a:pPr marL="0" indent="0">
              <a:buNone/>
            </a:pPr>
            <a:endParaRPr lang="en-US" dirty="0"/>
          </a:p>
        </p:txBody>
      </p:sp>
      <p:sp>
        <p:nvSpPr>
          <p:cNvPr id="3" name="Title 2"/>
          <p:cNvSpPr>
            <a:spLocks noGrp="1"/>
          </p:cNvSpPr>
          <p:nvPr>
            <p:ph type="title"/>
          </p:nvPr>
        </p:nvSpPr>
        <p:spPr>
          <a:xfrm>
            <a:off x="457200" y="-76200"/>
            <a:ext cx="8229600" cy="1143000"/>
          </a:xfrm>
        </p:spPr>
        <p:txBody>
          <a:bodyPr>
            <a:normAutofit/>
          </a:bodyPr>
          <a:lstStyle/>
          <a:p>
            <a:r>
              <a:rPr lang="en-US" dirty="0"/>
              <a:t>Diagnostic Procedures</a:t>
            </a:r>
          </a:p>
        </p:txBody>
      </p:sp>
    </p:spTree>
    <p:extLst>
      <p:ext uri="{BB962C8B-B14F-4D97-AF65-F5344CB8AC3E}">
        <p14:creationId xmlns:p14="http://schemas.microsoft.com/office/powerpoint/2010/main" val="76066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dirty="0"/>
              <a:t>Diagnosis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8" y="1676400"/>
            <a:ext cx="5902027" cy="4023360"/>
          </a:xfrm>
          <a:prstGeom prst="rect">
            <a:avLst/>
          </a:prstGeom>
        </p:spPr>
      </p:pic>
    </p:spTree>
    <p:extLst>
      <p:ext uri="{BB962C8B-B14F-4D97-AF65-F5344CB8AC3E}">
        <p14:creationId xmlns:p14="http://schemas.microsoft.com/office/powerpoint/2010/main" val="1000935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dirty="0"/>
              <a:t>Diagnosis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00" y="1219200"/>
            <a:ext cx="3429000" cy="4419600"/>
          </a:xfrm>
          <a:prstGeom prst="rect">
            <a:avLst/>
          </a:prstGeom>
        </p:spPr>
      </p:pic>
    </p:spTree>
    <p:extLst>
      <p:ext uri="{BB962C8B-B14F-4D97-AF65-F5344CB8AC3E}">
        <p14:creationId xmlns:p14="http://schemas.microsoft.com/office/powerpoint/2010/main" val="2961826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dirty="0"/>
              <a:t>Diagnosis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676400"/>
            <a:ext cx="5303520" cy="3615371"/>
          </a:xfrm>
          <a:prstGeom prst="rect">
            <a:avLst/>
          </a:prstGeom>
        </p:spPr>
      </p:pic>
    </p:spTree>
    <p:extLst>
      <p:ext uri="{BB962C8B-B14F-4D97-AF65-F5344CB8AC3E}">
        <p14:creationId xmlns:p14="http://schemas.microsoft.com/office/powerpoint/2010/main" val="278935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CC</a:t>
            </a:r>
          </a:p>
          <a:p>
            <a:pPr marL="457200" lvl="1" indent="0">
              <a:buNone/>
            </a:pPr>
            <a:r>
              <a:rPr lang="en-US" dirty="0"/>
              <a:t>Failed vision screening at a pediatrician’s office</a:t>
            </a:r>
          </a:p>
          <a:p>
            <a:pPr marL="0" indent="0">
              <a:buNone/>
            </a:pPr>
            <a:endParaRPr lang="en-US" dirty="0"/>
          </a:p>
          <a:p>
            <a:pPr marL="0" indent="0">
              <a:buNone/>
            </a:pPr>
            <a:r>
              <a:rPr lang="en-US" b="1" dirty="0"/>
              <a:t>HPI</a:t>
            </a:r>
          </a:p>
          <a:p>
            <a:pPr marL="457200" lvl="1" indent="0">
              <a:buNone/>
            </a:pPr>
            <a:r>
              <a:rPr lang="en-US" dirty="0"/>
              <a:t>5 </a:t>
            </a:r>
            <a:r>
              <a:rPr lang="en-US" dirty="0" err="1"/>
              <a:t>yo</a:t>
            </a:r>
            <a:r>
              <a:rPr lang="en-US" dirty="0"/>
              <a:t> M presents to clinic for evaluation because of a failed vision screening at his pediatrician's office. </a:t>
            </a:r>
          </a:p>
          <a:p>
            <a:pPr marL="0" indent="0">
              <a:buNone/>
            </a:pPr>
            <a:endParaRPr lang="en-US" dirty="0"/>
          </a:p>
          <a:p>
            <a:pPr marL="0" indent="0">
              <a:buNone/>
            </a:pPr>
            <a:endParaRPr lang="en-US" b="1" dirty="0"/>
          </a:p>
          <a:p>
            <a:pPr marL="0" indent="0">
              <a:buNone/>
            </a:pPr>
            <a:endParaRPr lang="en-US" dirty="0"/>
          </a:p>
        </p:txBody>
      </p:sp>
      <p:sp>
        <p:nvSpPr>
          <p:cNvPr id="3" name="Title 2"/>
          <p:cNvSpPr>
            <a:spLocks noGrp="1"/>
          </p:cNvSpPr>
          <p:nvPr>
            <p:ph type="title"/>
          </p:nvPr>
        </p:nvSpPr>
        <p:spPr/>
        <p:txBody>
          <a:bodyPr/>
          <a:lstStyle/>
          <a:p>
            <a:r>
              <a:rPr lang="en-US" dirty="0"/>
              <a:t>Patient Presentation</a:t>
            </a:r>
          </a:p>
        </p:txBody>
      </p:sp>
    </p:spTree>
    <p:extLst>
      <p:ext uri="{BB962C8B-B14F-4D97-AF65-F5344CB8AC3E}">
        <p14:creationId xmlns:p14="http://schemas.microsoft.com/office/powerpoint/2010/main" val="390297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dirty="0"/>
              <a:t>Diagnosis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14" y="1752600"/>
            <a:ext cx="3566160" cy="24310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752599"/>
            <a:ext cx="3566160" cy="2431025"/>
          </a:xfrm>
          <a:prstGeom prst="rect">
            <a:avLst/>
          </a:prstGeom>
        </p:spPr>
      </p:pic>
    </p:spTree>
    <p:extLst>
      <p:ext uri="{BB962C8B-B14F-4D97-AF65-F5344CB8AC3E}">
        <p14:creationId xmlns:p14="http://schemas.microsoft.com/office/powerpoint/2010/main" val="3432665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dirty="0"/>
              <a:t>Diagnosis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002061"/>
            <a:ext cx="3566160" cy="24310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2002061"/>
            <a:ext cx="3566160" cy="2431025"/>
          </a:xfrm>
          <a:prstGeom prst="rect">
            <a:avLst/>
          </a:prstGeom>
        </p:spPr>
      </p:pic>
    </p:spTree>
    <p:extLst>
      <p:ext uri="{BB962C8B-B14F-4D97-AF65-F5344CB8AC3E}">
        <p14:creationId xmlns:p14="http://schemas.microsoft.com/office/powerpoint/2010/main" val="1157139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a:p>
          <a:p>
            <a:r>
              <a:rPr lang="en-US" b="1" dirty="0"/>
              <a:t>Etiology</a:t>
            </a:r>
            <a:r>
              <a:rPr lang="en-US" dirty="0"/>
              <a:t>: believed to be a congenital lesion, but has not been reported at the time of birth and is typically described in infants and young children</a:t>
            </a:r>
          </a:p>
          <a:p>
            <a:pPr marL="0" indent="0">
              <a:buNone/>
            </a:pPr>
            <a:endParaRPr lang="en-US" dirty="0"/>
          </a:p>
          <a:p>
            <a:r>
              <a:rPr lang="en-US" b="1" dirty="0"/>
              <a:t>Risk Factors: </a:t>
            </a:r>
            <a:r>
              <a:rPr lang="en-US" dirty="0"/>
              <a:t>No known risk factors and most patients have no systemic disease, but it is seen mostly in Caucasians</a:t>
            </a:r>
            <a:r>
              <a:rPr lang="en-US" baseline="30000" dirty="0"/>
              <a:t>3,4</a:t>
            </a:r>
            <a:r>
              <a:rPr lang="en-US" dirty="0"/>
              <a:t>,  and has been associated with NF1 and NF2</a:t>
            </a:r>
            <a:r>
              <a:rPr lang="en-US" baseline="30000" dirty="0"/>
              <a:t>5-9</a:t>
            </a:r>
            <a:r>
              <a:rPr lang="en-US" dirty="0"/>
              <a:t>.</a:t>
            </a:r>
            <a:endParaRPr lang="en-US" b="1" dirty="0"/>
          </a:p>
          <a:p>
            <a:endParaRPr lang="en-US" dirty="0"/>
          </a:p>
          <a:p>
            <a:pPr marL="0" indent="0">
              <a:buNone/>
            </a:pPr>
            <a:endParaRPr lang="en-US" dirty="0"/>
          </a:p>
        </p:txBody>
      </p:sp>
      <p:sp>
        <p:nvSpPr>
          <p:cNvPr id="3" name="Title 2"/>
          <p:cNvSpPr>
            <a:spLocks noGrp="1"/>
          </p:cNvSpPr>
          <p:nvPr>
            <p:ph type="title"/>
          </p:nvPr>
        </p:nvSpPr>
        <p:spPr>
          <a:xfrm>
            <a:off x="457200" y="-76200"/>
            <a:ext cx="8229600" cy="1143000"/>
          </a:xfrm>
        </p:spPr>
        <p:txBody>
          <a:bodyPr>
            <a:normAutofit fontScale="90000"/>
          </a:bodyPr>
          <a:lstStyle/>
          <a:p>
            <a:r>
              <a:rPr lang="en-US" dirty="0"/>
              <a:t>Combined Hamartoma of the Retina and the RPE</a:t>
            </a:r>
          </a:p>
        </p:txBody>
      </p:sp>
    </p:spTree>
    <p:extLst>
      <p:ext uri="{BB962C8B-B14F-4D97-AF65-F5344CB8AC3E}">
        <p14:creationId xmlns:p14="http://schemas.microsoft.com/office/powerpoint/2010/main" val="365689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r>
              <a:rPr lang="en-US" dirty="0"/>
              <a:t>Choroidal melanoma</a:t>
            </a:r>
          </a:p>
          <a:p>
            <a:r>
              <a:rPr lang="en-US" dirty="0"/>
              <a:t>Retinoblastoma</a:t>
            </a:r>
          </a:p>
          <a:p>
            <a:r>
              <a:rPr lang="en-US" dirty="0"/>
              <a:t>Choroidal Nevus</a:t>
            </a:r>
          </a:p>
          <a:p>
            <a:r>
              <a:rPr lang="en-US" dirty="0"/>
              <a:t>Adenoma or adenocarcinoma of RPE</a:t>
            </a:r>
          </a:p>
          <a:p>
            <a:r>
              <a:rPr lang="en-US" dirty="0" err="1"/>
              <a:t>Melanocytoma</a:t>
            </a:r>
            <a:endParaRPr lang="en-US" dirty="0"/>
          </a:p>
          <a:p>
            <a:r>
              <a:rPr lang="en-US" dirty="0"/>
              <a:t>Morning Glory Anomaly</a:t>
            </a:r>
          </a:p>
          <a:p>
            <a:pPr marL="0" indent="0">
              <a:buNone/>
            </a:pPr>
            <a:endParaRPr lang="en-US" dirty="0"/>
          </a:p>
          <a:p>
            <a:pPr marL="0" indent="0">
              <a:buNone/>
            </a:pPr>
            <a:endParaRPr lang="en-US" dirty="0"/>
          </a:p>
        </p:txBody>
      </p:sp>
      <p:sp>
        <p:nvSpPr>
          <p:cNvPr id="3" name="Title 2"/>
          <p:cNvSpPr>
            <a:spLocks noGrp="1"/>
          </p:cNvSpPr>
          <p:nvPr>
            <p:ph type="title"/>
          </p:nvPr>
        </p:nvSpPr>
        <p:spPr>
          <a:xfrm>
            <a:off x="457200" y="-76200"/>
            <a:ext cx="8229600" cy="1143000"/>
          </a:xfrm>
        </p:spPr>
        <p:txBody>
          <a:bodyPr>
            <a:normAutofit/>
          </a:bodyPr>
          <a:lstStyle/>
          <a:p>
            <a:r>
              <a:rPr lang="en-US" dirty="0"/>
              <a:t>Differential Diagnosis</a:t>
            </a:r>
          </a:p>
        </p:txBody>
      </p:sp>
    </p:spTree>
    <p:extLst>
      <p:ext uri="{BB962C8B-B14F-4D97-AF65-F5344CB8AC3E}">
        <p14:creationId xmlns:p14="http://schemas.microsoft.com/office/powerpoint/2010/main" val="3389919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r>
              <a:rPr lang="en-US" dirty="0"/>
              <a:t>General Treatment: amblyopia prevention</a:t>
            </a:r>
          </a:p>
          <a:p>
            <a:r>
              <a:rPr lang="en-US" dirty="0"/>
              <a:t>Surgical Treatment: Vitrectomy for ERM</a:t>
            </a:r>
          </a:p>
          <a:p>
            <a:pPr lvl="1"/>
            <a:r>
              <a:rPr lang="en-US" dirty="0" err="1"/>
              <a:t>Schachat</a:t>
            </a:r>
            <a:r>
              <a:rPr lang="en-US" dirty="0"/>
              <a:t> et al. 1984, Retina. Reviewed 60 pts, 3 got surgery and only 1 </a:t>
            </a:r>
            <a:r>
              <a:rPr lang="en-US" dirty="0" err="1"/>
              <a:t>pt</a:t>
            </a:r>
            <a:r>
              <a:rPr lang="en-US" dirty="0"/>
              <a:t> had VA improve from 20/200 to 20/40</a:t>
            </a:r>
          </a:p>
          <a:p>
            <a:pPr marL="457200" lvl="1" indent="0">
              <a:buNone/>
            </a:pPr>
            <a:endParaRPr lang="en-US" dirty="0"/>
          </a:p>
          <a:p>
            <a:pPr lvl="1"/>
            <a:r>
              <a:rPr lang="en-US" dirty="0"/>
              <a:t>Cohn et al. 2009 Retina. Evaluated 11 pts who got a PPV with a membrane peel and showed 6 of 11 pts had a VA improvement</a:t>
            </a:r>
          </a:p>
          <a:p>
            <a:pPr marL="0" indent="0">
              <a:buNone/>
            </a:pPr>
            <a:endParaRPr lang="en-US" dirty="0"/>
          </a:p>
        </p:txBody>
      </p:sp>
      <p:sp>
        <p:nvSpPr>
          <p:cNvPr id="3" name="Title 2"/>
          <p:cNvSpPr>
            <a:spLocks noGrp="1"/>
          </p:cNvSpPr>
          <p:nvPr>
            <p:ph type="title"/>
          </p:nvPr>
        </p:nvSpPr>
        <p:spPr>
          <a:xfrm>
            <a:off x="457200" y="-76200"/>
            <a:ext cx="8229600" cy="1143000"/>
          </a:xfrm>
        </p:spPr>
        <p:txBody>
          <a:bodyPr>
            <a:normAutofit/>
          </a:bodyPr>
          <a:lstStyle/>
          <a:p>
            <a:r>
              <a:rPr lang="en-US" dirty="0"/>
              <a:t>Management</a:t>
            </a:r>
          </a:p>
        </p:txBody>
      </p:sp>
      <p:pic>
        <p:nvPicPr>
          <p:cNvPr id="4" name="Picture 3"/>
          <p:cNvPicPr>
            <a:picLocks noChangeAspect="1"/>
          </p:cNvPicPr>
          <p:nvPr/>
        </p:nvPicPr>
        <p:blipFill rotWithShape="1">
          <a:blip r:embed="rId3"/>
          <a:srcRect l="26004" t="29544" r="37994" b="25990"/>
          <a:stretch/>
        </p:blipFill>
        <p:spPr>
          <a:xfrm>
            <a:off x="1214318" y="1462723"/>
            <a:ext cx="6715364" cy="4663440"/>
          </a:xfrm>
          <a:prstGeom prst="rect">
            <a:avLst/>
          </a:prstGeom>
        </p:spPr>
      </p:pic>
    </p:spTree>
    <p:extLst>
      <p:ext uri="{BB962C8B-B14F-4D97-AF65-F5344CB8AC3E}">
        <p14:creationId xmlns:p14="http://schemas.microsoft.com/office/powerpoint/2010/main" val="819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287963"/>
          </a:xfrm>
        </p:spPr>
        <p:txBody>
          <a:bodyPr>
            <a:normAutofit/>
          </a:bodyPr>
          <a:lstStyle/>
          <a:p>
            <a:pPr marL="0" indent="0">
              <a:buNone/>
            </a:pPr>
            <a:endParaRPr lang="en-US" dirty="0"/>
          </a:p>
          <a:p>
            <a:r>
              <a:rPr lang="en-US" dirty="0"/>
              <a:t>Shield et al. 2008 Ophthalmology Demonstrated that 47% of their 77 patient cohort presented with VA &lt; 20/200.</a:t>
            </a:r>
          </a:p>
          <a:p>
            <a:pPr marL="0" indent="0">
              <a:buNone/>
            </a:pPr>
            <a:endParaRPr lang="en-US" dirty="0"/>
          </a:p>
          <a:p>
            <a:r>
              <a:rPr lang="en-US" dirty="0"/>
              <a:t>Demonstrated that 60% of macular lesions will continue to have slow gradual visual loss over time.</a:t>
            </a:r>
          </a:p>
          <a:p>
            <a:pPr marL="0" indent="0">
              <a:buNone/>
            </a:pPr>
            <a:endParaRPr lang="en-US" dirty="0"/>
          </a:p>
          <a:p>
            <a:pPr marL="0" indent="0">
              <a:buNone/>
            </a:pPr>
            <a:endParaRPr lang="en-US" dirty="0"/>
          </a:p>
        </p:txBody>
      </p:sp>
      <p:sp>
        <p:nvSpPr>
          <p:cNvPr id="3" name="Title 2"/>
          <p:cNvSpPr>
            <a:spLocks noGrp="1"/>
          </p:cNvSpPr>
          <p:nvPr>
            <p:ph type="title"/>
          </p:nvPr>
        </p:nvSpPr>
        <p:spPr>
          <a:xfrm>
            <a:off x="457200" y="-76200"/>
            <a:ext cx="8229600" cy="1143000"/>
          </a:xfrm>
        </p:spPr>
        <p:txBody>
          <a:bodyPr>
            <a:normAutofit/>
          </a:bodyPr>
          <a:lstStyle/>
          <a:p>
            <a:r>
              <a:rPr lang="en-US" dirty="0"/>
              <a:t>Prognosis</a:t>
            </a:r>
          </a:p>
        </p:txBody>
      </p:sp>
    </p:spTree>
    <p:extLst>
      <p:ext uri="{BB962C8B-B14F-4D97-AF65-F5344CB8AC3E}">
        <p14:creationId xmlns:p14="http://schemas.microsoft.com/office/powerpoint/2010/main" val="221835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a:p>
          <a:p>
            <a:r>
              <a:rPr lang="en-US" dirty="0"/>
              <a:t>Reduced VA due to:</a:t>
            </a:r>
          </a:p>
          <a:p>
            <a:pPr lvl="1"/>
            <a:r>
              <a:rPr lang="en-US" dirty="0"/>
              <a:t>Amblyopia</a:t>
            </a:r>
          </a:p>
          <a:p>
            <a:pPr lvl="1"/>
            <a:r>
              <a:rPr lang="en-US" dirty="0"/>
              <a:t>ERM</a:t>
            </a:r>
          </a:p>
          <a:p>
            <a:pPr lvl="1"/>
            <a:r>
              <a:rPr lang="en-US" dirty="0"/>
              <a:t>Retinal holes</a:t>
            </a:r>
          </a:p>
          <a:p>
            <a:pPr lvl="1"/>
            <a:r>
              <a:rPr lang="en-US" dirty="0" err="1"/>
              <a:t>Retinoschisis</a:t>
            </a:r>
            <a:endParaRPr lang="en-US" dirty="0"/>
          </a:p>
          <a:p>
            <a:pPr lvl="1"/>
            <a:r>
              <a:rPr lang="en-US" dirty="0"/>
              <a:t>CNVM</a:t>
            </a:r>
          </a:p>
          <a:p>
            <a:pPr lvl="1"/>
            <a:r>
              <a:rPr lang="en-US" dirty="0"/>
              <a:t>Retinal neovascularization</a:t>
            </a:r>
          </a:p>
          <a:p>
            <a:pPr lvl="1"/>
            <a:r>
              <a:rPr lang="en-US" dirty="0"/>
              <a:t>Retinal hemorrhages</a:t>
            </a:r>
          </a:p>
          <a:p>
            <a:pPr lvl="1"/>
            <a:r>
              <a:rPr lang="en-US" dirty="0"/>
              <a:t>Retinal detachment</a:t>
            </a:r>
          </a:p>
          <a:p>
            <a:pPr marL="0" indent="0">
              <a:buNone/>
            </a:pPr>
            <a:endParaRPr lang="en-US" dirty="0"/>
          </a:p>
          <a:p>
            <a:pPr marL="0" indent="0">
              <a:buNone/>
            </a:pPr>
            <a:endParaRPr lang="en-US" dirty="0"/>
          </a:p>
        </p:txBody>
      </p:sp>
      <p:sp>
        <p:nvSpPr>
          <p:cNvPr id="3" name="Title 2"/>
          <p:cNvSpPr>
            <a:spLocks noGrp="1"/>
          </p:cNvSpPr>
          <p:nvPr>
            <p:ph type="title"/>
          </p:nvPr>
        </p:nvSpPr>
        <p:spPr>
          <a:xfrm>
            <a:off x="457200" y="-76200"/>
            <a:ext cx="8229600" cy="1143000"/>
          </a:xfrm>
        </p:spPr>
        <p:txBody>
          <a:bodyPr>
            <a:normAutofit/>
          </a:bodyPr>
          <a:lstStyle/>
          <a:p>
            <a:r>
              <a:rPr lang="en-US" dirty="0"/>
              <a:t>Complications</a:t>
            </a:r>
          </a:p>
        </p:txBody>
      </p:sp>
    </p:spTree>
    <p:extLst>
      <p:ext uri="{BB962C8B-B14F-4D97-AF65-F5344CB8AC3E}">
        <p14:creationId xmlns:p14="http://schemas.microsoft.com/office/powerpoint/2010/main" val="3224781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p>
        </p:txBody>
      </p:sp>
      <p:sp>
        <p:nvSpPr>
          <p:cNvPr id="4" name="Content Placeholder 3"/>
          <p:cNvSpPr txBox="1">
            <a:spLocks noGrp="1"/>
          </p:cNvSpPr>
          <p:nvPr>
            <p:ph idx="1"/>
          </p:nvPr>
        </p:nvSpPr>
        <p:spPr>
          <a:xfrm>
            <a:off x="457200" y="1066800"/>
            <a:ext cx="8229600" cy="8103757"/>
          </a:xfrm>
          <a:prstGeom prst="rect">
            <a:avLst/>
          </a:prstGeom>
          <a:noFill/>
        </p:spPr>
        <p:txBody>
          <a:bodyPr wrap="square" rtlCol="0">
            <a:spAutoFit/>
          </a:bodyPr>
          <a:lstStyle/>
          <a:p>
            <a:pPr marL="514350" indent="-514350">
              <a:buAutoNum type="arabicParenR"/>
            </a:pPr>
            <a:r>
              <a:rPr lang="en-US" sz="1100" dirty="0" err="1"/>
              <a:t>Gass</a:t>
            </a:r>
            <a:r>
              <a:rPr lang="en-US" sz="1100" dirty="0"/>
              <a:t> JD. An unusual hamartoma of the pigment epithelium and retina simulating choroidal melanoma and retinoblastoma. Trans Am </a:t>
            </a:r>
            <a:r>
              <a:rPr lang="en-US" sz="1100" dirty="0" err="1"/>
              <a:t>Ophthalmol</a:t>
            </a:r>
            <a:r>
              <a:rPr lang="en-US" sz="1100" dirty="0"/>
              <a:t> Soc. 1973;71:171,83; discussions 184-5.</a:t>
            </a:r>
          </a:p>
          <a:p>
            <a:pPr marL="514350" indent="-514350">
              <a:buAutoNum type="arabicParenR"/>
            </a:pPr>
            <a:r>
              <a:rPr lang="en-US" sz="1100" dirty="0" err="1"/>
              <a:t>Gass</a:t>
            </a:r>
            <a:r>
              <a:rPr lang="en-US" sz="1100" dirty="0"/>
              <a:t> JD. An unusual hamartoma of the pigment epithelium and retina simulating choroidal melanoma and retinoblastoma. Trans Am </a:t>
            </a:r>
            <a:r>
              <a:rPr lang="en-US" sz="1100" dirty="0" err="1"/>
              <a:t>Ophthalmol</a:t>
            </a:r>
            <a:r>
              <a:rPr lang="en-US" sz="1100" dirty="0"/>
              <a:t> Soc. 1973;71:171,83; discussions 184-5</a:t>
            </a:r>
          </a:p>
          <a:p>
            <a:pPr marL="514350" indent="-514350">
              <a:buAutoNum type="arabicParenR"/>
            </a:pPr>
            <a:r>
              <a:rPr lang="en-US" sz="1100" dirty="0" err="1"/>
              <a:t>Schachat</a:t>
            </a:r>
            <a:r>
              <a:rPr lang="en-US" sz="1100" dirty="0"/>
              <a:t> AP, Shields JA, Fine SL, et al. Combined hamartomas of the retina and retinal pigment epithelium. Ophthalmology. 1984 Dec;91(12):1609-15.</a:t>
            </a:r>
          </a:p>
          <a:p>
            <a:pPr marL="514350" indent="-514350">
              <a:buAutoNum type="arabicParenR"/>
            </a:pPr>
            <a:r>
              <a:rPr lang="en-US" sz="1100" dirty="0"/>
              <a:t>Shields CL, </a:t>
            </a:r>
            <a:r>
              <a:rPr lang="en-US" sz="1100" dirty="0" err="1"/>
              <a:t>Thangappan</a:t>
            </a:r>
            <a:r>
              <a:rPr lang="en-US" sz="1100" dirty="0"/>
              <a:t> A, </a:t>
            </a:r>
            <a:r>
              <a:rPr lang="en-US" sz="1100" dirty="0" err="1"/>
              <a:t>Hartzell</a:t>
            </a:r>
            <a:r>
              <a:rPr lang="en-US" sz="1100" dirty="0"/>
              <a:t> K, Valente P, </a:t>
            </a:r>
            <a:r>
              <a:rPr lang="en-US" sz="1100" dirty="0" err="1"/>
              <a:t>Pirondini</a:t>
            </a:r>
            <a:r>
              <a:rPr lang="en-US" sz="1100" dirty="0"/>
              <a:t> C, Shields JA. Combined hamartoma of the retina and retinal pigment epithelium in 77 consecutive patients visual outcome based on macular versus </a:t>
            </a:r>
            <a:r>
              <a:rPr lang="en-US" sz="1100" dirty="0" err="1"/>
              <a:t>extramacular</a:t>
            </a:r>
            <a:r>
              <a:rPr lang="en-US" sz="1100" dirty="0"/>
              <a:t> tumor location. Ophthalmology. 2008 Dec;115(12):2246,2252.e3.</a:t>
            </a:r>
          </a:p>
          <a:p>
            <a:pPr marL="514350" indent="-514350">
              <a:buAutoNum type="arabicParenR"/>
            </a:pPr>
            <a:r>
              <a:rPr lang="en-US" sz="1100" dirty="0"/>
              <a:t>Font RL, Moura RA, </a:t>
            </a:r>
            <a:r>
              <a:rPr lang="en-US" sz="1100" dirty="0" err="1"/>
              <a:t>Shetlar</a:t>
            </a:r>
            <a:r>
              <a:rPr lang="en-US" sz="1100" dirty="0"/>
              <a:t> DJ, Martinez JA, McPherson AR. Combined hamartoma of sensory retina and retinal pigment epithelium. Retina. 1989;9(4):302-11.</a:t>
            </a:r>
          </a:p>
          <a:p>
            <a:pPr marL="514350" indent="-514350">
              <a:buAutoNum type="arabicParenR"/>
            </a:pPr>
            <a:r>
              <a:rPr lang="en-US" sz="1100" dirty="0"/>
              <a:t>Meyers SM, </a:t>
            </a:r>
            <a:r>
              <a:rPr lang="en-US" sz="1100" dirty="0" err="1"/>
              <a:t>Gutman</a:t>
            </a:r>
            <a:r>
              <a:rPr lang="en-US" sz="1100" dirty="0"/>
              <a:t> FA, Kaye LD, </a:t>
            </a:r>
            <a:r>
              <a:rPr lang="en-US" sz="1100" dirty="0" err="1"/>
              <a:t>Rothner</a:t>
            </a:r>
            <a:r>
              <a:rPr lang="en-US" sz="1100" dirty="0"/>
              <a:t> AD. Retinal changes associated with neurofibromatosis 2. Trans Am </a:t>
            </a:r>
            <a:r>
              <a:rPr lang="en-US" sz="1100" dirty="0" err="1"/>
              <a:t>Ophthalmol</a:t>
            </a:r>
            <a:r>
              <a:rPr lang="en-US" sz="1100" dirty="0"/>
              <a:t> Soc. 1995;93:245,52; discussion 252-7.</a:t>
            </a:r>
          </a:p>
          <a:p>
            <a:pPr marL="514350" indent="-514350">
              <a:buAutoNum type="arabicParenR"/>
            </a:pPr>
            <a:r>
              <a:rPr lang="en-US" sz="1100" dirty="0"/>
              <a:t>Kaye LD, </a:t>
            </a:r>
            <a:r>
              <a:rPr lang="en-US" sz="1100" dirty="0" err="1"/>
              <a:t>Rothner</a:t>
            </a:r>
            <a:r>
              <a:rPr lang="en-US" sz="1100" dirty="0"/>
              <a:t> AD, Beauchamp GR, Meyers SM, Estes ML. Ocular findings associated with neurofibromatosis type II. Ophthalmology. 1992 Sep;99(9):1424-9.</a:t>
            </a:r>
          </a:p>
          <a:p>
            <a:pPr marL="514350" indent="-514350">
              <a:buAutoNum type="arabicParenR"/>
            </a:pPr>
            <a:r>
              <a:rPr lang="en-US" sz="1100" dirty="0" err="1"/>
              <a:t>Destro</a:t>
            </a:r>
            <a:r>
              <a:rPr lang="en-US" sz="1100" dirty="0"/>
              <a:t> M, D'Amico DJ, </a:t>
            </a:r>
            <a:r>
              <a:rPr lang="en-US" sz="1100" dirty="0" err="1"/>
              <a:t>Gragoudas</a:t>
            </a:r>
            <a:r>
              <a:rPr lang="en-US" sz="1100" dirty="0"/>
              <a:t> ES, et al. Retinal manifestations of neurofibromatosis. diagnosis and management. Arch </a:t>
            </a:r>
            <a:r>
              <a:rPr lang="en-US" sz="1100" dirty="0" err="1"/>
              <a:t>Ophthalmol</a:t>
            </a:r>
            <a:r>
              <a:rPr lang="en-US" sz="1100" dirty="0"/>
              <a:t>. 1991 May;109(5):662-6.</a:t>
            </a:r>
          </a:p>
          <a:p>
            <a:pPr marL="514350" indent="-514350">
              <a:buAutoNum type="arabicParenR"/>
            </a:pPr>
            <a:r>
              <a:rPr lang="en-US" sz="1100" dirty="0"/>
              <a:t>Grant EA, </a:t>
            </a:r>
            <a:r>
              <a:rPr lang="en-US" sz="1100" dirty="0" err="1"/>
              <a:t>Trzupek</a:t>
            </a:r>
            <a:r>
              <a:rPr lang="en-US" sz="1100" dirty="0"/>
              <a:t> KM, Reiss J, Crow K, </a:t>
            </a:r>
            <a:r>
              <a:rPr lang="en-US" sz="1100" dirty="0" err="1"/>
              <a:t>Messiaen</a:t>
            </a:r>
            <a:r>
              <a:rPr lang="en-US" sz="1100" dirty="0"/>
              <a:t> L, </a:t>
            </a:r>
            <a:r>
              <a:rPr lang="en-US" sz="1100" dirty="0" err="1"/>
              <a:t>Weleber</a:t>
            </a:r>
            <a:r>
              <a:rPr lang="en-US" sz="1100" dirty="0"/>
              <a:t> RG. Combined retinal hamartomas leading to the diagnosis of neurofibromatosis type 2. Ophthalmic Genet. 2008 Sep;29(3):133-8</a:t>
            </a:r>
          </a:p>
          <a:p>
            <a:pPr marL="514350" indent="-514350">
              <a:buAutoNum type="arabicParenR"/>
            </a:pPr>
            <a:r>
              <a:rPr lang="en-US" sz="1200" dirty="0"/>
              <a:t>Kahn D, Goldberg MF, </a:t>
            </a:r>
            <a:r>
              <a:rPr lang="en-US" sz="1200" dirty="0" err="1"/>
              <a:t>Jednock</a:t>
            </a:r>
            <a:r>
              <a:rPr lang="en-US" sz="1200" dirty="0"/>
              <a:t> N. Combined retinal-retina pigment epithelial hamartoma presenting as a vitreous hemorrhage. Retina. 1984 Winter-Spring;4(1):40-3.</a:t>
            </a:r>
          </a:p>
          <a:p>
            <a:pPr marL="514350" indent="-514350">
              <a:buAutoNum type="arabicParenR"/>
            </a:pPr>
            <a:r>
              <a:rPr lang="en-US" sz="1200" dirty="0"/>
              <a:t>Inoue M, Noda K, Ishida S, et al. Successful treatment of </a:t>
            </a:r>
            <a:r>
              <a:rPr lang="en-US" sz="1200" dirty="0" err="1"/>
              <a:t>subfoveal</a:t>
            </a:r>
            <a:r>
              <a:rPr lang="en-US" sz="1200" dirty="0"/>
              <a:t> choroidal neovascularization associated with combined hamartoma of the retina and retinal pigment epithelium. Am J </a:t>
            </a:r>
            <a:r>
              <a:rPr lang="en-US" sz="1200" dirty="0" err="1"/>
              <a:t>Ophthalmol</a:t>
            </a:r>
            <a:r>
              <a:rPr lang="en-US" sz="1200" dirty="0"/>
              <a:t>. 2004 Jul;138(1):155-6.</a:t>
            </a:r>
          </a:p>
          <a:p>
            <a:pPr marL="514350" indent="-514350">
              <a:buAutoNum type="arabicParenR"/>
            </a:pPr>
            <a:r>
              <a:rPr lang="en-US" sz="1200" dirty="0" err="1"/>
              <a:t>Helbig</a:t>
            </a:r>
            <a:r>
              <a:rPr lang="en-US" sz="1200" dirty="0"/>
              <a:t> H, </a:t>
            </a:r>
            <a:r>
              <a:rPr lang="en-US" sz="1200" dirty="0" err="1"/>
              <a:t>Niederberger</a:t>
            </a:r>
            <a:r>
              <a:rPr lang="en-US" sz="1200" dirty="0"/>
              <a:t> H. Presumed combined hamartoma of the retina and retinal pigment epithelium with </a:t>
            </a:r>
            <a:r>
              <a:rPr lang="en-US" sz="1200" dirty="0" err="1"/>
              <a:t>preretinal</a:t>
            </a:r>
            <a:r>
              <a:rPr lang="en-US" sz="1200" dirty="0"/>
              <a:t> neovascularization. Am J </a:t>
            </a:r>
            <a:r>
              <a:rPr lang="en-US" sz="1200" dirty="0" err="1"/>
              <a:t>Ophthalmol</a:t>
            </a:r>
            <a:r>
              <a:rPr lang="en-US" sz="1200" dirty="0"/>
              <a:t>. 2003 Dec;136(6):1157-9.</a:t>
            </a:r>
          </a:p>
          <a:p>
            <a:pPr marL="514350" indent="-514350">
              <a:buAutoNum type="arabicParenR"/>
            </a:pPr>
            <a:r>
              <a:rPr lang="en-US" sz="1200" dirty="0"/>
              <a:t>http://eyewiki.aao.org/Combined_Hamartoma_of_Retina_and_Retinal_Pigment_Epithelium</a:t>
            </a:r>
          </a:p>
          <a:p>
            <a:pPr marL="514350" indent="-514350">
              <a:buAutoNum type="arabicParenR"/>
            </a:pPr>
            <a:endParaRPr lang="en-US" sz="1100" dirty="0"/>
          </a:p>
          <a:p>
            <a:pPr marL="514350" indent="-514350">
              <a:buAutoNum type="arabicParenR"/>
            </a:pPr>
            <a:endParaRPr lang="en-US" dirty="0"/>
          </a:p>
          <a:p>
            <a:pPr marL="228600" indent="-228600">
              <a:buClr>
                <a:srgbClr val="000000"/>
              </a:buClr>
              <a:buSzPct val="100000"/>
              <a:buFontTx/>
              <a:buAutoNum type="arabicParenR"/>
              <a:defRPr/>
            </a:pPr>
            <a:endParaRPr lang="en-US" sz="1800" dirty="0"/>
          </a:p>
          <a:p>
            <a:pPr marL="0" indent="0">
              <a:buClr>
                <a:srgbClr val="000000"/>
              </a:buClr>
              <a:buSzPct val="100000"/>
              <a:buNone/>
              <a:defRPr/>
            </a:pPr>
            <a:endParaRPr lang="en-US" dirty="0"/>
          </a:p>
          <a:p>
            <a:pPr marL="228600" indent="-228600">
              <a:buClr>
                <a:srgbClr val="000000"/>
              </a:buClr>
              <a:buSzPct val="100000"/>
              <a:buFontTx/>
              <a:buAutoNum type="arabicParenR"/>
              <a:defRPr/>
            </a:pPr>
            <a:endParaRPr lang="en-US" altLang="en-US" dirty="0"/>
          </a:p>
          <a:p>
            <a:endParaRPr lang="en-US" dirty="0"/>
          </a:p>
        </p:txBody>
      </p:sp>
    </p:spTree>
    <p:extLst>
      <p:ext uri="{BB962C8B-B14F-4D97-AF65-F5344CB8AC3E}">
        <p14:creationId xmlns:p14="http://schemas.microsoft.com/office/powerpoint/2010/main" val="279846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err="1"/>
              <a:t>POMHx</a:t>
            </a:r>
            <a:r>
              <a:rPr lang="en-US" dirty="0"/>
              <a:t>: negative</a:t>
            </a:r>
          </a:p>
          <a:p>
            <a:pPr marL="0" indent="0">
              <a:buNone/>
            </a:pPr>
            <a:r>
              <a:rPr lang="en-US" dirty="0" err="1"/>
              <a:t>PMHx</a:t>
            </a:r>
            <a:r>
              <a:rPr lang="en-US" dirty="0"/>
              <a:t>: negative</a:t>
            </a:r>
          </a:p>
          <a:p>
            <a:pPr marL="0" indent="0">
              <a:buNone/>
            </a:pPr>
            <a:r>
              <a:rPr lang="en-US" dirty="0" err="1"/>
              <a:t>FHx</a:t>
            </a:r>
            <a:r>
              <a:rPr lang="en-US" dirty="0"/>
              <a:t>: negative</a:t>
            </a:r>
          </a:p>
          <a:p>
            <a:pPr marL="0" indent="0">
              <a:buNone/>
            </a:pPr>
            <a:r>
              <a:rPr lang="en-US" dirty="0"/>
              <a:t>Meds: none</a:t>
            </a:r>
          </a:p>
          <a:p>
            <a:pPr marL="0" indent="0">
              <a:buNone/>
            </a:pPr>
            <a:r>
              <a:rPr lang="en-US" dirty="0"/>
              <a:t>Allergies: NKDA</a:t>
            </a:r>
          </a:p>
          <a:p>
            <a:pPr marL="0" indent="0">
              <a:buNone/>
            </a:pPr>
            <a:r>
              <a:rPr lang="en-US" dirty="0"/>
              <a:t>Social </a:t>
            </a:r>
            <a:r>
              <a:rPr lang="en-US" dirty="0" err="1"/>
              <a:t>Hx</a:t>
            </a:r>
            <a:r>
              <a:rPr lang="en-US" dirty="0"/>
              <a:t>: Negative</a:t>
            </a:r>
          </a:p>
          <a:p>
            <a:pPr marL="0" indent="0">
              <a:buNone/>
            </a:pPr>
            <a:endParaRPr lang="en-US" dirty="0"/>
          </a:p>
          <a:p>
            <a:pPr marL="0" indent="0">
              <a:buNone/>
            </a:pPr>
            <a:r>
              <a:rPr lang="en-US" dirty="0"/>
              <a:t>ROS: Noncontributory </a:t>
            </a:r>
          </a:p>
        </p:txBody>
      </p:sp>
      <p:sp>
        <p:nvSpPr>
          <p:cNvPr id="3" name="Title 2"/>
          <p:cNvSpPr>
            <a:spLocks noGrp="1"/>
          </p:cNvSpPr>
          <p:nvPr>
            <p:ph type="title"/>
          </p:nvPr>
        </p:nvSpPr>
        <p:spPr/>
        <p:txBody>
          <a:bodyPr/>
          <a:lstStyle/>
          <a:p>
            <a:r>
              <a:rPr lang="en-US" dirty="0"/>
              <a:t>History (</a:t>
            </a:r>
            <a:r>
              <a:rPr lang="en-US" dirty="0" err="1"/>
              <a:t>Hx</a:t>
            </a:r>
            <a:r>
              <a:rPr lang="en-US" dirty="0"/>
              <a:t>)</a:t>
            </a:r>
          </a:p>
        </p:txBody>
      </p:sp>
    </p:spTree>
    <p:extLst>
      <p:ext uri="{BB962C8B-B14F-4D97-AF65-F5344CB8AC3E}">
        <p14:creationId xmlns:p14="http://schemas.microsoft.com/office/powerpoint/2010/main" val="334286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80096997"/>
              </p:ext>
            </p:extLst>
          </p:nvPr>
        </p:nvGraphicFramePr>
        <p:xfrm>
          <a:off x="457200" y="1066800"/>
          <a:ext cx="7924800" cy="1554480"/>
        </p:xfrm>
        <a:graphic>
          <a:graphicData uri="http://schemas.openxmlformats.org/drawingml/2006/table">
            <a:tbl>
              <a:tblPr firstRow="1" bandRow="1">
                <a:tableStyleId>{5DA37D80-6434-44D0-A028-1B22A696006F}</a:tableStyleId>
              </a:tblPr>
              <a:tblGrid>
                <a:gridCol w="1371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70840">
                <a:tc>
                  <a:txBody>
                    <a:bodyPr/>
                    <a:lstStyle/>
                    <a:p>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OD</a:t>
                      </a: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OS</a:t>
                      </a:r>
                    </a:p>
                  </a:txBody>
                  <a:tcPr/>
                </a:tc>
                <a:extLst>
                  <a:ext uri="{0D108BD9-81ED-4DB2-BD59-A6C34878D82A}">
                    <a16:rowId xmlns:a16="http://schemas.microsoft.com/office/drawing/2014/main" val="10000"/>
                  </a:ext>
                </a:extLst>
              </a:tr>
              <a:tr h="543560">
                <a:tc>
                  <a:txBody>
                    <a:bodyPr/>
                    <a:lstStyle/>
                    <a:p>
                      <a:r>
                        <a:rPr lang="en-US" dirty="0">
                          <a:latin typeface="Arial" panose="020B0604020202020204" pitchFamily="34" charset="0"/>
                          <a:cs typeface="Arial" panose="020B0604020202020204" pitchFamily="34" charset="0"/>
                        </a:rPr>
                        <a:t>BCVA</a:t>
                      </a:r>
                    </a:p>
                  </a:txBody>
                  <a:tcPr anchor="ctr"/>
                </a:tc>
                <a:tc>
                  <a:txBody>
                    <a:bodyPr/>
                    <a:lstStyle/>
                    <a:p>
                      <a:r>
                        <a:rPr lang="en-US" dirty="0">
                          <a:latin typeface="Arial" panose="020B0604020202020204" pitchFamily="34" charset="0"/>
                          <a:cs typeface="Arial" panose="020B0604020202020204" pitchFamily="34" charset="0"/>
                        </a:rPr>
                        <a:t>20/20</a:t>
                      </a: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r>
                        <a:rPr lang="en-US" baseline="0" dirty="0">
                          <a:latin typeface="Arial" panose="020B0604020202020204" pitchFamily="34" charset="0"/>
                          <a:cs typeface="Arial" panose="020B0604020202020204" pitchFamily="34" charset="0"/>
                        </a:rPr>
                        <a:t>   Count Fingers</a:t>
                      </a:r>
                      <a:r>
                        <a:rPr lang="en-US" dirty="0">
                          <a:latin typeface="Arial" panose="020B0604020202020204" pitchFamily="34" charset="0"/>
                          <a:cs typeface="Arial" panose="020B0604020202020204" pitchFamily="34" charset="0"/>
                        </a:rPr>
                        <a:t> </a:t>
                      </a:r>
                    </a:p>
                  </a:txBody>
                  <a:tcPr marL="365760" anchor="ctr"/>
                </a:tc>
                <a:extLst>
                  <a:ext uri="{0D108BD9-81ED-4DB2-BD59-A6C34878D82A}">
                    <a16:rowId xmlns:a16="http://schemas.microsoft.com/office/drawing/2014/main" val="10001"/>
                  </a:ext>
                </a:extLst>
              </a:tr>
              <a:tr h="533400">
                <a:tc>
                  <a:txBody>
                    <a:bodyPr/>
                    <a:lstStyle/>
                    <a:p>
                      <a:r>
                        <a:rPr lang="en-US" dirty="0">
                          <a:latin typeface="Arial" panose="020B0604020202020204" pitchFamily="34" charset="0"/>
                          <a:cs typeface="Arial" panose="020B0604020202020204" pitchFamily="34" charset="0"/>
                        </a:rPr>
                        <a:t>Anterior Exam</a:t>
                      </a:r>
                    </a:p>
                  </a:txBody>
                  <a:tcPr anchor="ctr"/>
                </a:tc>
                <a:tc>
                  <a:txBody>
                    <a:bodyPr/>
                    <a:lstStyle/>
                    <a:p>
                      <a:pPr algn="ctr"/>
                      <a:r>
                        <a:rPr lang="en-US" dirty="0">
                          <a:latin typeface="Arial" panose="020B0604020202020204" pitchFamily="34" charset="0"/>
                          <a:cs typeface="Arial" panose="020B0604020202020204" pitchFamily="34" charset="0"/>
                        </a:rPr>
                        <a:t>WNL</a:t>
                      </a: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pPr algn="ctr"/>
                      <a:r>
                        <a:rPr lang="en-US" dirty="0">
                          <a:latin typeface="Arial" panose="020B0604020202020204" pitchFamily="34" charset="0"/>
                          <a:cs typeface="Arial" panose="020B0604020202020204" pitchFamily="34" charset="0"/>
                        </a:rPr>
                        <a:t>WNL</a:t>
                      </a:r>
                    </a:p>
                  </a:txBody>
                  <a:tcPr marL="365760" anchor="ct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US" dirty="0"/>
              <a:t>External Exam</a:t>
            </a:r>
          </a:p>
        </p:txBody>
      </p:sp>
    </p:spTree>
    <p:extLst>
      <p:ext uri="{BB962C8B-B14F-4D97-AF65-F5344CB8AC3E}">
        <p14:creationId xmlns:p14="http://schemas.microsoft.com/office/powerpoint/2010/main" val="334416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Posterior Segment Exam</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0356" r="13266" b="238"/>
          <a:stretch/>
        </p:blipFill>
        <p:spPr>
          <a:xfrm>
            <a:off x="152400" y="929640"/>
            <a:ext cx="8869680" cy="5394960"/>
          </a:xfrm>
          <a:prstGeom prst="rect">
            <a:avLst/>
          </a:prstGeom>
        </p:spPr>
      </p:pic>
    </p:spTree>
    <p:extLst>
      <p:ext uri="{BB962C8B-B14F-4D97-AF65-F5344CB8AC3E}">
        <p14:creationId xmlns:p14="http://schemas.microsoft.com/office/powerpoint/2010/main" val="97185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t>OCT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6400"/>
            <a:ext cx="8321040" cy="4094483"/>
          </a:xfrm>
          <a:prstGeom prst="rect">
            <a:avLst/>
          </a:prstGeom>
        </p:spPr>
      </p:pic>
    </p:spTree>
    <p:extLst>
      <p:ext uri="{BB962C8B-B14F-4D97-AF65-F5344CB8AC3E}">
        <p14:creationId xmlns:p14="http://schemas.microsoft.com/office/powerpoint/2010/main" val="93478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t>OCT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 y="1676400"/>
            <a:ext cx="8869680" cy="4364447"/>
          </a:xfrm>
          <a:prstGeom prst="rect">
            <a:avLst/>
          </a:prstGeom>
        </p:spPr>
      </p:pic>
    </p:spTree>
    <p:extLst>
      <p:ext uri="{BB962C8B-B14F-4D97-AF65-F5344CB8AC3E}">
        <p14:creationId xmlns:p14="http://schemas.microsoft.com/office/powerpoint/2010/main" val="1021387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OCT Angiography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52600"/>
            <a:ext cx="4389120" cy="43891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209800"/>
            <a:ext cx="4248150" cy="2838450"/>
          </a:xfrm>
          <a:prstGeom prst="rect">
            <a:avLst/>
          </a:prstGeom>
        </p:spPr>
      </p:pic>
    </p:spTree>
    <p:extLst>
      <p:ext uri="{BB962C8B-B14F-4D97-AF65-F5344CB8AC3E}">
        <p14:creationId xmlns:p14="http://schemas.microsoft.com/office/powerpoint/2010/main" val="286835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dirty="0"/>
              <a:t>5 year-old male that presents with a </a:t>
            </a:r>
            <a:r>
              <a:rPr lang="en-US" sz="2800" dirty="0" err="1"/>
              <a:t>hyperproliferative</a:t>
            </a:r>
            <a:r>
              <a:rPr lang="en-US" sz="2800" dirty="0"/>
              <a:t> lesion causing a distorted retina in the left eye</a:t>
            </a:r>
          </a:p>
          <a:p>
            <a:pPr marL="0" indent="0">
              <a:buNone/>
            </a:pPr>
            <a:endParaRPr lang="en-US" dirty="0"/>
          </a:p>
          <a:p>
            <a:pPr marL="0" indent="0">
              <a:buNone/>
            </a:pPr>
            <a:r>
              <a:rPr lang="en-US" dirty="0"/>
              <a:t>Differential Diagnosis:</a:t>
            </a:r>
          </a:p>
          <a:p>
            <a:pPr lvl="1"/>
            <a:r>
              <a:rPr lang="en-US" dirty="0"/>
              <a:t>Combined Hamartoma of the Retina and RPE</a:t>
            </a:r>
          </a:p>
          <a:p>
            <a:pPr lvl="1"/>
            <a:r>
              <a:rPr lang="en-US" dirty="0"/>
              <a:t>Choroidal Melanoma</a:t>
            </a:r>
          </a:p>
          <a:p>
            <a:pPr lvl="1"/>
            <a:r>
              <a:rPr lang="en-US" dirty="0"/>
              <a:t>Retinoblastoma</a:t>
            </a:r>
          </a:p>
        </p:txBody>
      </p:sp>
      <p:sp>
        <p:nvSpPr>
          <p:cNvPr id="3" name="Title 2"/>
          <p:cNvSpPr>
            <a:spLocks noGrp="1"/>
          </p:cNvSpPr>
          <p:nvPr>
            <p:ph type="title"/>
          </p:nvPr>
        </p:nvSpPr>
        <p:spPr/>
        <p:txBody>
          <a:bodyPr/>
          <a:lstStyle/>
          <a:p>
            <a:r>
              <a:rPr lang="en-US" dirty="0"/>
              <a:t>Assessment</a:t>
            </a:r>
          </a:p>
        </p:txBody>
      </p:sp>
    </p:spTree>
    <p:extLst>
      <p:ext uri="{BB962C8B-B14F-4D97-AF65-F5344CB8AC3E}">
        <p14:creationId xmlns:p14="http://schemas.microsoft.com/office/powerpoint/2010/main" val="40313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2961</TotalTime>
  <Words>1463</Words>
  <Application>Microsoft Office PowerPoint</Application>
  <PresentationFormat>On-screen Show (4:3)</PresentationFormat>
  <Paragraphs>182</Paragraphs>
  <Slides>27</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Rounded MT Bold</vt:lpstr>
      <vt:lpstr>Calibri</vt:lpstr>
      <vt:lpstr>lucida sans unicode</vt:lpstr>
      <vt:lpstr>Office Theme</vt:lpstr>
      <vt:lpstr>Grand Rounds</vt:lpstr>
      <vt:lpstr>Patient Presentation</vt:lpstr>
      <vt:lpstr>History (Hx)</vt:lpstr>
      <vt:lpstr>External Exam</vt:lpstr>
      <vt:lpstr>Posterior Segment Exam</vt:lpstr>
      <vt:lpstr>PowerPoint Presentation</vt:lpstr>
      <vt:lpstr>PowerPoint Presentation</vt:lpstr>
      <vt:lpstr>OCT Angiography</vt:lpstr>
      <vt:lpstr>Assessment</vt:lpstr>
      <vt:lpstr>Follow-up</vt:lpstr>
      <vt:lpstr>Combined Hamartoma of the Retina and the RPE</vt:lpstr>
      <vt:lpstr>Combined Hamartoma of the Retina and the RPE</vt:lpstr>
      <vt:lpstr>General Histopathology</vt:lpstr>
      <vt:lpstr>General Histopathology</vt:lpstr>
      <vt:lpstr>Diagnosis</vt:lpstr>
      <vt:lpstr>Diagnostic Procedures</vt:lpstr>
      <vt:lpstr>Diagnosis</vt:lpstr>
      <vt:lpstr>Diagnosis</vt:lpstr>
      <vt:lpstr>Diagnosis</vt:lpstr>
      <vt:lpstr>Diagnosis</vt:lpstr>
      <vt:lpstr>Diagnosis</vt:lpstr>
      <vt:lpstr>Combined Hamartoma of the Retina and the RPE</vt:lpstr>
      <vt:lpstr>Differential Diagnosis</vt:lpstr>
      <vt:lpstr>Management</vt:lpstr>
      <vt:lpstr>Prognosis</vt:lpstr>
      <vt:lpstr>Complications</vt:lpstr>
      <vt:lpstr>References</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P FdC</dc:creator>
  <cp:lastModifiedBy>Brett Mueller</cp:lastModifiedBy>
  <cp:revision>137</cp:revision>
  <dcterms:created xsi:type="dcterms:W3CDTF">2016-06-13T00:58:53Z</dcterms:created>
  <dcterms:modified xsi:type="dcterms:W3CDTF">2016-11-17T21:52:19Z</dcterms:modified>
</cp:coreProperties>
</file>