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4" r:id="rId6"/>
    <p:sldId id="269" r:id="rId7"/>
    <p:sldId id="270" r:id="rId8"/>
    <p:sldId id="293" r:id="rId9"/>
    <p:sldId id="297" r:id="rId10"/>
    <p:sldId id="271" r:id="rId11"/>
    <p:sldId id="272" r:id="rId12"/>
    <p:sldId id="294" r:id="rId13"/>
    <p:sldId id="295" r:id="rId14"/>
    <p:sldId id="265" r:id="rId15"/>
    <p:sldId id="302" r:id="rId16"/>
    <p:sldId id="266" r:id="rId17"/>
    <p:sldId id="296" r:id="rId18"/>
    <p:sldId id="278" r:id="rId19"/>
    <p:sldId id="298" r:id="rId20"/>
    <p:sldId id="299" r:id="rId21"/>
    <p:sldId id="300" r:id="rId22"/>
    <p:sldId id="301" r:id="rId23"/>
    <p:sldId id="263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993300"/>
    <a:srgbClr val="CC3300"/>
    <a:srgbClr val="990099"/>
    <a:srgbClr val="FF3300"/>
    <a:srgbClr val="D438AB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07" autoAdjust="0"/>
  </p:normalViewPr>
  <p:slideViewPr>
    <p:cSldViewPr showGuides="1"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4724400"/>
            <a:ext cx="6400800" cy="1219200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Niloofar</a:t>
            </a:r>
            <a:r>
              <a:rPr lang="en-US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Piri</a:t>
            </a:r>
            <a:r>
              <a:rPr lang="en-US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MD 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June 16</a:t>
            </a:r>
            <a:r>
              <a:rPr lang="en-US" i="1" baseline="30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</a:t>
            </a:r>
            <a:r>
              <a:rPr lang="en-US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2017</a:t>
            </a:r>
            <a:endParaRPr lang="en-US" i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9250" y="685800"/>
            <a:ext cx="5905500" cy="1117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Grand Rounds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Retinal vascular disease with unique findings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52550" y="322262"/>
            <a:ext cx="6362700" cy="1844675"/>
          </a:xfrm>
          <a:prstGeom prst="roundRect">
            <a:avLst>
              <a:gd name="adj" fmla="val 37273"/>
            </a:avLst>
          </a:prstGeom>
          <a:solidFill>
            <a:srgbClr val="A2000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4729162"/>
            <a:ext cx="3200400" cy="1062038"/>
          </a:xfrm>
          <a:prstGeom prst="roundRect">
            <a:avLst/>
          </a:prstGeom>
          <a:solidFill>
            <a:srgbClr val="A2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0380"/>
            <a:ext cx="6400800" cy="31495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57599"/>
            <a:ext cx="6400800" cy="3149599"/>
          </a:xfrm>
        </p:spPr>
      </p:pic>
    </p:spTree>
    <p:extLst>
      <p:ext uri="{BB962C8B-B14F-4D97-AF65-F5344CB8AC3E}">
        <p14:creationId xmlns:p14="http://schemas.microsoft.com/office/powerpoint/2010/main" val="39340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OCTA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Supf capillary Plexus OD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90268" y="1476375"/>
            <a:ext cx="4041775" cy="639762"/>
          </a:xfrm>
        </p:spPr>
        <p:txBody>
          <a:bodyPr/>
          <a:lstStyle/>
          <a:p>
            <a:r>
              <a:rPr lang="en-US" dirty="0"/>
              <a:t>Supf capillary Plexus </a:t>
            </a:r>
            <a:r>
              <a:rPr lang="en-US" dirty="0" smtClean="0"/>
              <a:t>OS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Deep plexus OD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Deep plexus OS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507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</a:t>
            </a:r>
            <a:r>
              <a:rPr lang="en-US" dirty="0" err="1" smtClean="0"/>
              <a:t>perimetry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11526" r="8483" b="16079"/>
          <a:stretch/>
        </p:blipFill>
        <p:spPr>
          <a:xfrm>
            <a:off x="4590220" y="1469291"/>
            <a:ext cx="4303913" cy="4626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14893" r="10921" b="12711"/>
          <a:stretch/>
        </p:blipFill>
        <p:spPr>
          <a:xfrm>
            <a:off x="223285" y="1469292"/>
            <a:ext cx="4196315" cy="4626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391400" y="4705350"/>
            <a:ext cx="1219200" cy="1162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4705350"/>
            <a:ext cx="1143000" cy="1314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172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Nasal </a:t>
            </a:r>
            <a:r>
              <a:rPr lang="en-US" dirty="0" err="1" smtClean="0"/>
              <a:t>cecocentral</a:t>
            </a:r>
            <a:r>
              <a:rPr lang="en-US" dirty="0" smtClean="0"/>
              <a:t> scotoma OU compatible with temporal foveal thinning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2962" y="2481262"/>
            <a:ext cx="76962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57 </a:t>
            </a:r>
            <a:r>
              <a:rPr lang="en-US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yo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AAF with sickle cell disease (</a:t>
            </a:r>
            <a:r>
              <a:rPr lang="en-US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Hb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SS) with temporal foveal thinning OU and peripheral findings( </a:t>
            </a:r>
            <a:r>
              <a:rPr lang="en-US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schisis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cavity, sunburst, iridescent spots , arteriolar occlusion) despite normal visual acuity</a:t>
            </a:r>
            <a:endParaRPr lang="en-US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50019" y="1447800"/>
            <a:ext cx="8539162" cy="4495800"/>
          </a:xfrm>
          <a:prstGeom prst="cloudCallout">
            <a:avLst>
              <a:gd name="adj1" fmla="val -19995"/>
              <a:gd name="adj2" fmla="val 60681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Discussion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71499" y="1182688"/>
            <a:ext cx="7848600" cy="639762"/>
          </a:xfrm>
        </p:spPr>
        <p:txBody>
          <a:bodyPr/>
          <a:lstStyle/>
          <a:p>
            <a:pPr algn="ctr"/>
            <a:r>
              <a:rPr lang="en-US" dirty="0"/>
              <a:t>Posterior segment findings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7846" y="2157411"/>
            <a:ext cx="4040188" cy="3951288"/>
          </a:xfrm>
        </p:spPr>
        <p:txBody>
          <a:bodyPr/>
          <a:lstStyle/>
          <a:p>
            <a:r>
              <a:rPr lang="en-US" dirty="0" smtClean="0"/>
              <a:t>Non proliferative </a:t>
            </a:r>
          </a:p>
          <a:p>
            <a:pPr lvl="1"/>
            <a:r>
              <a:rPr lang="en-US" dirty="0" smtClean="0"/>
              <a:t>Salmon patch </a:t>
            </a:r>
          </a:p>
          <a:p>
            <a:pPr lvl="1"/>
            <a:r>
              <a:rPr lang="en-US" dirty="0" smtClean="0"/>
              <a:t>Black sunburst</a:t>
            </a:r>
          </a:p>
          <a:p>
            <a:pPr lvl="1"/>
            <a:r>
              <a:rPr lang="en-US" dirty="0" smtClean="0"/>
              <a:t>Iridescent spots</a:t>
            </a:r>
          </a:p>
          <a:p>
            <a:pPr lvl="1"/>
            <a:r>
              <a:rPr lang="en-US" dirty="0" err="1" smtClean="0"/>
              <a:t>Schisis</a:t>
            </a:r>
            <a:r>
              <a:rPr lang="en-US" dirty="0" smtClean="0"/>
              <a:t> cavity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Proliferative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08" y="1752600"/>
            <a:ext cx="4242183" cy="38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45" y="1752601"/>
            <a:ext cx="4392228" cy="38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/>
          <a:stretch/>
        </p:blipFill>
        <p:spPr>
          <a:xfrm>
            <a:off x="2368786" y="1754189"/>
            <a:ext cx="4450493" cy="3841611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r="10118" b="8127"/>
          <a:stretch/>
        </p:blipFill>
        <p:spPr>
          <a:xfrm>
            <a:off x="2231408" y="1752599"/>
            <a:ext cx="4725248" cy="38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78317"/>
            <a:ext cx="8229600" cy="2184083"/>
          </a:xfrm>
        </p:spPr>
        <p:txBody>
          <a:bodyPr/>
          <a:lstStyle/>
          <a:p>
            <a:pPr lvl="1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Classic severity scale of sickle cell retinopathy was developed by Goldberg (1971). This system encompasses 5 stages of PSR.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124200"/>
          </a:xfrm>
        </p:spPr>
        <p:txBody>
          <a:bodyPr/>
          <a:lstStyle/>
          <a:p>
            <a:r>
              <a:rPr lang="en-US" dirty="0" smtClean="0"/>
              <a:t>1. Only arterial occlusion noted</a:t>
            </a:r>
          </a:p>
          <a:p>
            <a:r>
              <a:rPr lang="en-US" dirty="0" smtClean="0"/>
              <a:t>2. Classic AV anastomosis</a:t>
            </a:r>
          </a:p>
          <a:p>
            <a:r>
              <a:rPr lang="en-US" dirty="0" smtClean="0"/>
              <a:t>3. classic </a:t>
            </a:r>
            <a:r>
              <a:rPr lang="en-US" dirty="0" err="1" smtClean="0"/>
              <a:t>seafan</a:t>
            </a:r>
            <a:r>
              <a:rPr lang="en-US" dirty="0" smtClean="0"/>
              <a:t> neovascularization</a:t>
            </a:r>
          </a:p>
          <a:p>
            <a:r>
              <a:rPr lang="en-US" dirty="0" smtClean="0"/>
              <a:t>4. Vitreous hemorrhage 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Tractional</a:t>
            </a:r>
            <a:r>
              <a:rPr lang="en-US" dirty="0" smtClean="0"/>
              <a:t> Retinal detachment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48006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54% of SC </a:t>
            </a:r>
            <a:r>
              <a:rPr lang="en-US" sz="2800" b="1" i="1" dirty="0" err="1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</a:t>
            </a:r>
            <a:r>
              <a:rPr lang="en-US" sz="2800" b="1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18% of SS disease develop stage III or worse in 13 year period. </a:t>
            </a:r>
            <a:endParaRPr lang="en-US" sz="2800" b="1" i="1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1061787" y="457200"/>
            <a:ext cx="7020426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9887" y="6424969"/>
            <a:ext cx="373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Steven Cohen (2015), Retina Gallery).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8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associations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3455149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 recent study in pediatric population demonstrated that following factors significantly correlated with retinopathy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Pain crisis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Male sex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Splenic sequestration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Rosenberg et al. Pediatric sickle cell retinopathy: correlation with clinical factors. J AAPOS 2011; 15:49-53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37" y="1798637"/>
            <a:ext cx="8229600" cy="5059363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Multiple studies have shown frequent macular thinning.</a:t>
            </a:r>
          </a:p>
          <a:p>
            <a:endParaRPr lang="en-US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Temporal thinning has been shown in patients with normal vision and normal FAZ on FA 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49" y="152400"/>
            <a:ext cx="8229600" cy="1143000"/>
          </a:xfrm>
        </p:spPr>
        <p:txBody>
          <a:bodyPr/>
          <a:lstStyle/>
          <a:p>
            <a:r>
              <a:rPr lang="en-US" dirty="0" smtClean="0"/>
              <a:t>Recent Imaging Studies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CC</a:t>
            </a:r>
          </a:p>
          <a:p>
            <a:pPr marL="457200" lvl="1" indent="0">
              <a:buNone/>
            </a:pP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No visual complaints, was referred to retina clinic to be evaluated for peripheral retinal findings</a:t>
            </a:r>
          </a:p>
          <a:p>
            <a:endParaRPr lang="en-US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HPI</a:t>
            </a:r>
          </a:p>
          <a:p>
            <a:pPr marL="457200" lvl="1" indent="0">
              <a:buNone/>
            </a:pP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57 </a:t>
            </a:r>
            <a:r>
              <a:rPr lang="en-US" sz="32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yo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AAF with NTG and Sickle cell disease is referred to be seen in retina clinic for peripheral retinal findings and </a:t>
            </a:r>
            <a:r>
              <a:rPr lang="en-US" sz="32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superonasal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retinal lesion OD</a:t>
            </a:r>
            <a:endParaRPr lang="en-US" sz="3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19100" y="1020763"/>
            <a:ext cx="8305800" cy="5105400"/>
          </a:xfrm>
          <a:prstGeom prst="roundRect">
            <a:avLst>
              <a:gd name="adj" fmla="val 6579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31310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867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Minville</a:t>
            </a:r>
            <a:r>
              <a:rPr lang="en-US" dirty="0" smtClean="0"/>
              <a:t> et al. Macular </a:t>
            </a:r>
            <a:r>
              <a:rPr lang="en-US" dirty="0" err="1"/>
              <a:t>Microangiopathy</a:t>
            </a:r>
            <a:r>
              <a:rPr lang="en-US" dirty="0"/>
              <a:t> in Sickle Cell </a:t>
            </a:r>
            <a:r>
              <a:rPr lang="en-US" dirty="0" smtClean="0"/>
              <a:t>Disease Using </a:t>
            </a:r>
            <a:r>
              <a:rPr lang="en-US" dirty="0"/>
              <a:t>Optical </a:t>
            </a:r>
            <a:r>
              <a:rPr lang="en-US" dirty="0" smtClean="0"/>
              <a:t>Coherence Tomography Angiography. AJO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2306195"/>
            <a:ext cx="8229600" cy="3897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24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Hood et al. Temporal macular atrophy as a predictor of neovascularization in sickle Cell retinopathy. </a:t>
            </a:r>
            <a:r>
              <a:rPr lang="en-US" sz="2700" dirty="0" smtClean="0"/>
              <a:t>Ophthalmic </a:t>
            </a:r>
            <a:r>
              <a:rPr lang="en-US" sz="2700" dirty="0" err="1" smtClean="0"/>
              <a:t>Surg</a:t>
            </a:r>
            <a:r>
              <a:rPr lang="en-US" sz="2700" dirty="0" smtClean="0"/>
              <a:t> Laser Imaging Retina 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Temporal macular atrophy had a sensitivity of 27%, specificity of 67%, </a:t>
            </a:r>
            <a:r>
              <a:rPr lang="en-US" b="1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PPV of 83%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and NPV of 13% in identifying neovascularization.</a:t>
            </a:r>
          </a:p>
          <a:p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Temporal macular thinning is not sensitive enough to be used as screening tool </a:t>
            </a:r>
          </a:p>
          <a:p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It had high PPV and in any case with temporal thinning physician should be alerted for the increased possibility of peripheral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neovasculaization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71449" y="576262"/>
            <a:ext cx="8763000" cy="6053138"/>
          </a:xfrm>
          <a:prstGeom prst="horizontalScroll">
            <a:avLst>
              <a:gd name="adj" fmla="val 64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486" y="13716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Newer imaging modalities have increased the ability of clinicians to detect subclinical states of sickle cell retinopathy.</a:t>
            </a:r>
          </a:p>
          <a:p>
            <a:pPr marL="0" indent="0">
              <a:buNone/>
            </a:pPr>
            <a:endParaRPr lang="en-US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It remains to be determined if these early findings are associated with higher rates of visual loss.</a:t>
            </a:r>
          </a:p>
          <a:p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However, temporal macular tinning should prompt for more accurate peripheral fundus exam to detect early NV.</a:t>
            </a:r>
          </a:p>
          <a:p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49" y="33337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338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Hood et al. Temporal macular atrophy as a predictor of neovascularization in sickle cell retinopathy. Ophthalmic </a:t>
            </a:r>
            <a:r>
              <a:rPr lang="en-US" sz="1400" dirty="0" err="1" smtClean="0"/>
              <a:t>Surg</a:t>
            </a:r>
            <a:r>
              <a:rPr lang="en-US" sz="1400" dirty="0" smtClean="0"/>
              <a:t> Laser Imaging Retina. 2016;47:27-34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Lim Jennifer. Ophthalmic manifestations of sickle cell disease: update of the latest findings. Current </a:t>
            </a:r>
            <a:r>
              <a:rPr lang="en-US" sz="1400" dirty="0" err="1" smtClean="0"/>
              <a:t>Opin</a:t>
            </a:r>
            <a:r>
              <a:rPr lang="en-US" sz="1400" dirty="0" smtClean="0"/>
              <a:t> </a:t>
            </a:r>
            <a:r>
              <a:rPr lang="en-US" sz="1400" dirty="0" err="1" smtClean="0"/>
              <a:t>ophthalmol</a:t>
            </a:r>
            <a:r>
              <a:rPr lang="en-US" sz="1400" dirty="0" smtClean="0"/>
              <a:t> 2012,23:533-536.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Scott A. Ophthalmic manifestations of sickle cell disease.2016 SMA</a:t>
            </a:r>
          </a:p>
          <a:p>
            <a:endParaRPr lang="en-US" sz="1400" dirty="0"/>
          </a:p>
          <a:p>
            <a:r>
              <a:rPr lang="en-US" sz="1400" dirty="0" err="1" smtClean="0"/>
              <a:t>Raeba</a:t>
            </a:r>
            <a:r>
              <a:rPr lang="en-US" sz="1400" dirty="0" smtClean="0"/>
              <a:t> et al. SD- OCT in patients with sickle cell disease. Br J </a:t>
            </a:r>
            <a:r>
              <a:rPr lang="en-US" sz="1400" dirty="0" err="1" smtClean="0"/>
              <a:t>Ophthalmol</a:t>
            </a:r>
            <a:r>
              <a:rPr lang="en-US" sz="1400" dirty="0" smtClean="0"/>
              <a:t> 2015’ 99:967-972</a:t>
            </a:r>
          </a:p>
          <a:p>
            <a:endParaRPr lang="en-US" sz="1400" dirty="0"/>
          </a:p>
          <a:p>
            <a:r>
              <a:rPr lang="en-US" sz="1400" dirty="0" smtClean="0"/>
              <a:t>Sickle cell retinopathy . Duane ophthalmology 2006 </a:t>
            </a:r>
          </a:p>
          <a:p>
            <a:endParaRPr lang="en-US" sz="1400" dirty="0"/>
          </a:p>
          <a:p>
            <a:r>
              <a:rPr lang="en-US" sz="1400" dirty="0" err="1" smtClean="0"/>
              <a:t>Hemoglobinopathies</a:t>
            </a:r>
            <a:r>
              <a:rPr lang="en-US" sz="1400" dirty="0" smtClean="0"/>
              <a:t> in : Ryan Retina text book 2017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437" y="9525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Past Ocular </a:t>
            </a:r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Hx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NTG</a:t>
            </a:r>
          </a:p>
          <a:p>
            <a:pPr marL="0" indent="0">
              <a:buNone/>
            </a:pP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Past Medical </a:t>
            </a:r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Hx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Sickle cell disease </a:t>
            </a:r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HbSS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( last crisis 5 years prior to presentation),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Asthma, Arthritis</a:t>
            </a:r>
            <a:endParaRPr lang="en-US" sz="36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Fam </a:t>
            </a:r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Hx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Ischemic heart disease in sister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Meds: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Hydroxyurea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, folic acid, multivitamins, fluoxetine</a:t>
            </a:r>
          </a:p>
          <a:p>
            <a:pPr marL="0" indent="0">
              <a:buNone/>
            </a:pP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Ocular medications: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Latanoprost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0.005%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qhs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OU </a:t>
            </a:r>
          </a:p>
          <a:p>
            <a:pPr marL="0" indent="0">
              <a:buNone/>
            </a:pP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Allergies: ASA</a:t>
            </a:r>
          </a:p>
          <a:p>
            <a:pPr marL="0" indent="0">
              <a:buNone/>
            </a:pP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Social </a:t>
            </a:r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Hx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nonsmoker, non drinker, denies any drug abuse</a:t>
            </a:r>
            <a:endParaRPr lang="en-US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501000"/>
              </p:ext>
            </p:extLst>
          </p:nvPr>
        </p:nvGraphicFramePr>
        <p:xfrm>
          <a:off x="457200" y="1066800"/>
          <a:ext cx="7924803" cy="3611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209800"/>
                <a:gridCol w="2057401"/>
                <a:gridCol w="228600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20/20-</a:t>
                      </a:r>
                      <a:endParaRPr lang="en-US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 +0.25x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4→2mm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Latanoprost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qhs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mmHg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pachymetry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01600"/>
            <a:ext cx="8229600" cy="1143000"/>
          </a:xfrm>
        </p:spPr>
        <p:txBody>
          <a:bodyPr/>
          <a:lstStyle/>
          <a:p>
            <a:r>
              <a:rPr lang="en-US" dirty="0" smtClean="0"/>
              <a:t>Anterior Segment Exam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27590"/>
              </p:ext>
            </p:extLst>
          </p:nvPr>
        </p:nvGraphicFramePr>
        <p:xfrm>
          <a:off x="609600" y="1142998"/>
          <a:ext cx="7848600" cy="462368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81200"/>
                <a:gridCol w="2895600"/>
                <a:gridCol w="2971800"/>
              </a:tblGrid>
              <a:tr h="4998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98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9982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8627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</a:t>
                      </a:r>
                    </a:p>
                  </a:txBody>
                  <a:tcPr marL="365760"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cell and flare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and flare</a:t>
                      </a:r>
                    </a:p>
                  </a:txBody>
                  <a:tcPr marL="365760" anchor="ctr"/>
                </a:tc>
              </a:tr>
              <a:tr h="4998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998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2+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 2+</a:t>
                      </a:r>
                      <a:endParaRPr lang="en-US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99829">
                <a:tc>
                  <a:txBody>
                    <a:bodyPr/>
                    <a:lstStyle/>
                    <a:p>
                      <a:r>
                        <a:rPr lang="en-US" dirty="0" smtClean="0"/>
                        <a:t>Anterior vitreous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Clear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</a:rPr>
                        <a:t>Clear</a:t>
                      </a:r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811" y="-952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Posterior Segment Exam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9722"/>
          <a:stretch/>
        </p:blipFill>
        <p:spPr>
          <a:xfrm>
            <a:off x="4522611" y="1411631"/>
            <a:ext cx="4583290" cy="390103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r="10208"/>
          <a:stretch/>
        </p:blipFill>
        <p:spPr>
          <a:xfrm>
            <a:off x="76200" y="1411631"/>
            <a:ext cx="4419600" cy="3901033"/>
          </a:xfrm>
        </p:spPr>
      </p:pic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9" y="1066800"/>
            <a:ext cx="7642542" cy="50593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Schisis</a:t>
            </a:r>
            <a:r>
              <a:rPr lang="en-US" sz="2000" dirty="0" smtClean="0"/>
              <a:t> cavity representing old </a:t>
            </a:r>
            <a:r>
              <a:rPr lang="en-US" sz="2000" dirty="0" err="1" smtClean="0"/>
              <a:t>intraretinal</a:t>
            </a:r>
            <a:r>
              <a:rPr lang="en-US" sz="2000" dirty="0" smtClean="0"/>
              <a:t> hemorrhage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14800" y="3276600"/>
            <a:ext cx="152400" cy="3048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6600" y="3810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Black Sunburst lesion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1695971"/>
            <a:ext cx="457200" cy="1254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5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9" y="1066800"/>
            <a:ext cx="7642542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9"/>
          <a:stretch/>
        </p:blipFill>
        <p:spPr>
          <a:xfrm>
            <a:off x="2133600" y="1752600"/>
            <a:ext cx="4648200" cy="34400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537115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Duane’s Ophthalmology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687</Words>
  <Application>Microsoft Office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Aparajita</vt:lpstr>
      <vt:lpstr>Arial</vt:lpstr>
      <vt:lpstr>Arial Rounded MT Bold</vt:lpstr>
      <vt:lpstr>Calibri</vt:lpstr>
      <vt:lpstr>Office Theme</vt:lpstr>
      <vt:lpstr>Grand Rounds Retinal vascular disease with unique findings</vt:lpstr>
      <vt:lpstr>Patient Presentation</vt:lpstr>
      <vt:lpstr>History (Hx)</vt:lpstr>
      <vt:lpstr>External Exam</vt:lpstr>
      <vt:lpstr>Anterior Segment Exam</vt:lpstr>
      <vt:lpstr>Posterior Segment Exam</vt:lpstr>
      <vt:lpstr>Schisis cavity representing old intraretinal hemorrhage</vt:lpstr>
      <vt:lpstr>PowerPoint Presentation</vt:lpstr>
      <vt:lpstr>PowerPoint Presentation</vt:lpstr>
      <vt:lpstr>PowerPoint Presentation</vt:lpstr>
      <vt:lpstr>OCTA</vt:lpstr>
      <vt:lpstr>PowerPoint Presentation</vt:lpstr>
      <vt:lpstr>Review of perimetry </vt:lpstr>
      <vt:lpstr>Assessment</vt:lpstr>
      <vt:lpstr>Discussion</vt:lpstr>
      <vt:lpstr>Discussion</vt:lpstr>
      <vt:lpstr>PowerPoint Presentation</vt:lpstr>
      <vt:lpstr>Systemic associations </vt:lpstr>
      <vt:lpstr>Recent Imaging Studies </vt:lpstr>
      <vt:lpstr>PowerPoint Presentation</vt:lpstr>
      <vt:lpstr>Hood et al. Temporal macular atrophy as a predictor of neovascularization in sickle Cell retinopathy. Ophthalmic Surg Laser Imaging Retina  2016</vt:lpstr>
      <vt:lpstr>PowerPoint Presentation</vt:lpstr>
      <vt:lpstr>Conclusions</vt:lpstr>
      <vt:lpstr>References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Brock,Cynthia L.</cp:lastModifiedBy>
  <cp:revision>87</cp:revision>
  <dcterms:created xsi:type="dcterms:W3CDTF">2016-06-13T00:58:53Z</dcterms:created>
  <dcterms:modified xsi:type="dcterms:W3CDTF">2017-08-01T17:13:55Z</dcterms:modified>
</cp:coreProperties>
</file>