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9" r:id="rId3"/>
    <p:sldId id="313" r:id="rId4"/>
    <p:sldId id="324" r:id="rId5"/>
    <p:sldId id="258" r:id="rId6"/>
    <p:sldId id="270" r:id="rId7"/>
    <p:sldId id="260" r:id="rId8"/>
    <p:sldId id="264" r:id="rId9"/>
    <p:sldId id="269" r:id="rId10"/>
    <p:sldId id="317" r:id="rId11"/>
    <p:sldId id="265" r:id="rId12"/>
    <p:sldId id="310" r:id="rId13"/>
    <p:sldId id="315" r:id="rId14"/>
    <p:sldId id="318" r:id="rId15"/>
    <p:sldId id="322" r:id="rId16"/>
    <p:sldId id="319" r:id="rId17"/>
    <p:sldId id="321" r:id="rId18"/>
    <p:sldId id="323" r:id="rId19"/>
    <p:sldId id="307" r:id="rId20"/>
    <p:sldId id="263" r:id="rId21"/>
    <p:sldId id="262" r:id="rId22"/>
    <p:sldId id="311" r:id="rId23"/>
    <p:sldId id="325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0000"/>
    <a:srgbClr val="CC3300"/>
    <a:srgbClr val="993300"/>
    <a:srgbClr val="D3D3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8" autoAdjust="0"/>
    <p:restoredTop sz="94707" autoAdjust="0"/>
  </p:normalViewPr>
  <p:slideViewPr>
    <p:cSldViewPr showGuides="1">
      <p:cViewPr varScale="1">
        <p:scale>
          <a:sx n="71" d="100"/>
          <a:sy n="71" d="100"/>
        </p:scale>
        <p:origin x="108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CD7225-D6DD-2249-850C-4760F959D003}" type="datetimeFigureOut">
              <a:rPr lang="en-US" smtClean="0"/>
              <a:t>7/31/2017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856CF5-7404-2B42-92B5-1DF482892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806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56CF5-7404-2B42-92B5-1DF4828922D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599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32085" y="-89356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04800"/>
            <a:ext cx="7772400" cy="1524000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aseline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Title (i.e. Grand Rounds)</a:t>
            </a:r>
            <a:br>
              <a:rPr lang="en-US" dirty="0" smtClean="0"/>
            </a:br>
            <a:r>
              <a:rPr lang="en-US" sz="4000" dirty="0" smtClean="0"/>
              <a:t>Subtitle (i.e.</a:t>
            </a:r>
            <a:r>
              <a:rPr lang="en-US" sz="4000" baseline="0" dirty="0" smtClean="0"/>
              <a:t> </a:t>
            </a:r>
            <a:r>
              <a:rPr lang="en-US" sz="4000" baseline="0" dirty="0" err="1" smtClean="0"/>
              <a:t>Chalazion</a:t>
            </a:r>
            <a:r>
              <a:rPr lang="en-US" sz="4000" dirty="0" smtClean="0"/>
              <a:t>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495800"/>
            <a:ext cx="6400800" cy="12192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Name and Date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-32085" y="6180221"/>
            <a:ext cx="9176085" cy="685800"/>
          </a:xfrm>
          <a:prstGeom prst="rect">
            <a:avLst/>
          </a:prstGeom>
          <a:solidFill>
            <a:srgbClr val="AD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302" y="2286000"/>
            <a:ext cx="3148717" cy="1828800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2507803" y="6348481"/>
            <a:ext cx="65239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n w="3175">
                  <a:noFill/>
                </a:ln>
                <a:solidFill>
                  <a:schemeClr val="bg1"/>
                </a:solidFill>
                <a:effectLst/>
                <a:latin typeface="Arial Rounded MT Bold" panose="020F0704030504030204" pitchFamily="34" charset="0"/>
              </a:rPr>
              <a:t>Department of Ophthalmology and Visual Sciences</a:t>
            </a:r>
            <a:endParaRPr lang="en-US" sz="2000" dirty="0">
              <a:ln w="3175">
                <a:noFill/>
              </a:ln>
              <a:solidFill>
                <a:schemeClr val="bg1"/>
              </a:solidFill>
              <a:effectLst/>
              <a:latin typeface="Arial Rounded MT Bold" panose="020F0704030504030204" pitchFamily="34" charset="0"/>
            </a:endParaRPr>
          </a:p>
        </p:txBody>
      </p:sp>
      <p:pic>
        <p:nvPicPr>
          <p:cNvPr id="1028" name="Picture 4" descr="https://cdn0.orgsync.com/images/os-school-logos/374-pyvbk56-university-of-louisville-onred-app-sm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6112042"/>
            <a:ext cx="2286001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8318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DA4EB-0B06-4F24-98BB-CEE041FC849F}" type="datetimeFigureOut">
              <a:rPr lang="en-US" smtClean="0"/>
              <a:t>7/31/2017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83579-E7DE-4469-A140-89CEE8B03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915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DA4EB-0B06-4F24-98BB-CEE041FC849F}" type="datetimeFigureOut">
              <a:rPr lang="en-US" smtClean="0"/>
              <a:t>7/31/2017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83579-E7DE-4469-A140-89CEE8B03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328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02349"/>
            <a:ext cx="8229600" cy="1143000"/>
          </a:xfrm>
        </p:spPr>
        <p:txBody>
          <a:bodyPr/>
          <a:lstStyle>
            <a:lvl1pPr>
              <a:defRPr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0" name="Picture 2" descr="C:\Users\Juan P FdC\Desktop\DOVS 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6257" y="6253205"/>
            <a:ext cx="1013680" cy="588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3728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DA4EB-0B06-4F24-98BB-CEE041FC849F}" type="datetimeFigureOut">
              <a:rPr lang="en-US" smtClean="0"/>
              <a:t>7/31/2017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83579-E7DE-4469-A140-89CEE8B03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033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DA4EB-0B06-4F24-98BB-CEE041FC849F}" type="datetimeFigureOut">
              <a:rPr lang="en-US" smtClean="0"/>
              <a:t>7/31/2017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83579-E7DE-4469-A140-89CEE8B03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258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DA4EB-0B06-4F24-98BB-CEE041FC849F}" type="datetimeFigureOut">
              <a:rPr lang="en-US" smtClean="0"/>
              <a:t>7/31/2017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83579-E7DE-4469-A140-89CEE8B03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511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DA4EB-0B06-4F24-98BB-CEE041FC849F}" type="datetimeFigureOut">
              <a:rPr lang="en-US" smtClean="0"/>
              <a:t>7/31/2017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83579-E7DE-4469-A140-89CEE8B03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319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DA4EB-0B06-4F24-98BB-CEE041FC849F}" type="datetimeFigureOut">
              <a:rPr lang="en-US" smtClean="0"/>
              <a:t>7/31/2017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83579-E7DE-4469-A140-89CEE8B03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094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DA4EB-0B06-4F24-98BB-CEE041FC849F}" type="datetimeFigureOut">
              <a:rPr lang="en-US" smtClean="0"/>
              <a:t>7/31/2017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83579-E7DE-4469-A140-89CEE8B03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209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DA4EB-0B06-4F24-98BB-CEE041FC849F}" type="datetimeFigureOut">
              <a:rPr lang="en-US" smtClean="0"/>
              <a:t>7/31/2017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83579-E7DE-4469-A140-89CEE8B03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376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3DA4EB-0B06-4F24-98BB-CEE041FC849F}" type="datetimeFigureOut">
              <a:rPr lang="en-US" smtClean="0"/>
              <a:t>7/31/2017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783579-E7DE-4469-A140-89CEE8B03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195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Sidharth Puri MD, PGY3</a:t>
            </a:r>
          </a:p>
          <a:p>
            <a:r>
              <a:rPr lang="en-US" dirty="0" smtClean="0"/>
              <a:t>July 21, 2017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Grand Rounds</a:t>
            </a:r>
            <a:br>
              <a:rPr lang="en-US" dirty="0" smtClean="0"/>
            </a:br>
            <a:r>
              <a:rPr lang="en-US" dirty="0" smtClean="0"/>
              <a:t>Pupil Check Please?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582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DFE 2/13/17</a:t>
            </a:r>
            <a:endParaRPr lang="en-US" dirty="0"/>
          </a:p>
        </p:txBody>
      </p:sp>
      <p:pic>
        <p:nvPicPr>
          <p:cNvPr id="6" name="Picture 5" descr="OD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90" y="1219200"/>
            <a:ext cx="4041589" cy="2971800"/>
          </a:xfrm>
          <a:prstGeom prst="rect">
            <a:avLst/>
          </a:prstGeom>
        </p:spPr>
      </p:pic>
      <p:pic>
        <p:nvPicPr>
          <p:cNvPr id="8" name="Picture 7" descr="OS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219200"/>
            <a:ext cx="3505200" cy="3687218"/>
          </a:xfrm>
          <a:prstGeom prst="rect">
            <a:avLst/>
          </a:prstGeom>
        </p:spPr>
      </p:pic>
      <p:pic>
        <p:nvPicPr>
          <p:cNvPr id="10" name="Picture 9" descr="OD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059936"/>
            <a:ext cx="2743200" cy="2798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769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Bilateral CRAO</a:t>
            </a:r>
          </a:p>
          <a:p>
            <a:pPr lvl="1"/>
            <a:r>
              <a:rPr lang="en-US" dirty="0" smtClean="0"/>
              <a:t>Recurrent/non-sequential BRAO</a:t>
            </a:r>
          </a:p>
          <a:p>
            <a:pPr lvl="1"/>
            <a:r>
              <a:rPr lang="en-US" dirty="0" smtClean="0"/>
              <a:t>Bilateral PION</a:t>
            </a:r>
          </a:p>
          <a:p>
            <a:pPr lvl="1"/>
            <a:r>
              <a:rPr lang="en-US" dirty="0" smtClean="0"/>
              <a:t>Bilateral Ophthalmic Artery Occlusion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Combined mechanism with </a:t>
            </a:r>
            <a:r>
              <a:rPr lang="en-US" dirty="0" err="1" smtClean="0"/>
              <a:t>Hypoperfusion</a:t>
            </a:r>
            <a:r>
              <a:rPr lang="en-US" dirty="0" smtClean="0"/>
              <a:t> underlying pathophysiology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Differential </a:t>
            </a:r>
            <a:r>
              <a:rPr lang="en-US" dirty="0" smtClean="0"/>
              <a:t>Diagnosis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32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57 </a:t>
            </a:r>
            <a:r>
              <a:rPr lang="en-US" dirty="0" err="1" smtClean="0"/>
              <a:t>yo</a:t>
            </a:r>
            <a:r>
              <a:rPr lang="en-US" dirty="0" smtClean="0"/>
              <a:t> WF 2 months s/p total </a:t>
            </a:r>
            <a:r>
              <a:rPr lang="en-US" dirty="0" err="1" smtClean="0"/>
              <a:t>larygnectomy</a:t>
            </a:r>
            <a:r>
              <a:rPr lang="en-US" dirty="0" smtClean="0"/>
              <a:t>, partial </a:t>
            </a:r>
            <a:r>
              <a:rPr lang="en-US" dirty="0" err="1" smtClean="0"/>
              <a:t>pharygnectomy</a:t>
            </a:r>
            <a:r>
              <a:rPr lang="en-US" dirty="0" smtClean="0"/>
              <a:t>, left and right neck dissection, left IJ sacrifice for </a:t>
            </a:r>
            <a:r>
              <a:rPr lang="en-US" dirty="0" err="1" smtClean="0"/>
              <a:t>supralarygneal</a:t>
            </a:r>
            <a:r>
              <a:rPr lang="en-US" dirty="0" smtClean="0"/>
              <a:t> SCC with NLP vision OU and bilateral CRAO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7516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Rare but devastating complication of </a:t>
            </a:r>
            <a:r>
              <a:rPr lang="en-US" dirty="0" err="1" smtClean="0"/>
              <a:t>sx</a:t>
            </a:r>
            <a:endParaRPr lang="en-US" dirty="0" smtClean="0"/>
          </a:p>
          <a:p>
            <a:pPr lvl="1"/>
            <a:r>
              <a:rPr lang="en-US" dirty="0" smtClean="0"/>
              <a:t>0.013% - 0.2% incidence (Berg et al 2010)</a:t>
            </a:r>
          </a:p>
          <a:p>
            <a:pPr lvl="1"/>
            <a:r>
              <a:rPr lang="en-US" dirty="0"/>
              <a:t>H</a:t>
            </a:r>
            <a:r>
              <a:rPr lang="en-US" dirty="0" smtClean="0"/>
              <a:t>ighest after cardiac and spinal </a:t>
            </a:r>
            <a:r>
              <a:rPr lang="en-US" dirty="0" err="1" smtClean="0"/>
              <a:t>sx</a:t>
            </a:r>
            <a:endParaRPr lang="en-US" dirty="0" smtClean="0"/>
          </a:p>
          <a:p>
            <a:r>
              <a:rPr lang="en-US" dirty="0" smtClean="0"/>
              <a:t>Leading causes: AION, PION, CRAO, Pituitary Apoplexy, or Cortical Blindness</a:t>
            </a:r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Perioperative Visual Loss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2542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Painless vision loss, disc edema</a:t>
            </a:r>
          </a:p>
          <a:p>
            <a:r>
              <a:rPr lang="en-US" dirty="0"/>
              <a:t>O</a:t>
            </a:r>
            <a:r>
              <a:rPr lang="en-US" dirty="0" smtClean="0"/>
              <a:t>cclusion/</a:t>
            </a:r>
            <a:r>
              <a:rPr lang="en-US" dirty="0" err="1" smtClean="0"/>
              <a:t>hypoperfusion</a:t>
            </a:r>
            <a:r>
              <a:rPr lang="en-US" dirty="0" smtClean="0"/>
              <a:t> of posterior </a:t>
            </a:r>
            <a:r>
              <a:rPr lang="en-US" dirty="0" err="1" smtClean="0"/>
              <a:t>ciliary</a:t>
            </a:r>
            <a:r>
              <a:rPr lang="en-US" dirty="0" smtClean="0"/>
              <a:t> arteries</a:t>
            </a:r>
          </a:p>
          <a:p>
            <a:r>
              <a:rPr lang="en-US" dirty="0" smtClean="0"/>
              <a:t>Commonly after cardiac </a:t>
            </a:r>
            <a:r>
              <a:rPr lang="en-US" dirty="0" err="1" smtClean="0"/>
              <a:t>sx</a:t>
            </a:r>
            <a:endParaRPr lang="en-US" dirty="0" smtClean="0"/>
          </a:p>
          <a:p>
            <a:pPr lvl="1"/>
            <a:r>
              <a:rPr lang="en-US" dirty="0" smtClean="0"/>
              <a:t>In setting of blood loss or hypotension</a:t>
            </a:r>
          </a:p>
          <a:p>
            <a:pPr lvl="1"/>
            <a:r>
              <a:rPr lang="en-US" dirty="0" smtClean="0"/>
              <a:t>Endogenous or exogenous </a:t>
            </a:r>
            <a:r>
              <a:rPr lang="en-US" dirty="0" err="1" smtClean="0"/>
              <a:t>vasoconstricting</a:t>
            </a:r>
            <a:r>
              <a:rPr lang="en-US" dirty="0" smtClean="0"/>
              <a:t> agents may contribute to choroidal and optic nerve ischemia</a:t>
            </a:r>
          </a:p>
          <a:p>
            <a:pPr lvl="1"/>
            <a:r>
              <a:rPr lang="en-US" dirty="0"/>
              <a:t>H</a:t>
            </a:r>
            <a:r>
              <a:rPr lang="en-US" dirty="0" smtClean="0"/>
              <a:t>ypothermia during CABG may contribute to watershed infarction of optic nerve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Postoperative AION </a:t>
            </a:r>
          </a:p>
        </p:txBody>
      </p:sp>
    </p:spTree>
    <p:extLst>
      <p:ext uri="{BB962C8B-B14F-4D97-AF65-F5344CB8AC3E}">
        <p14:creationId xmlns:p14="http://schemas.microsoft.com/office/powerpoint/2010/main" val="3325812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Less common than AION </a:t>
            </a:r>
          </a:p>
          <a:p>
            <a:r>
              <a:rPr lang="en-US" dirty="0" smtClean="0"/>
              <a:t>Normal ON and </a:t>
            </a:r>
            <a:r>
              <a:rPr lang="en-US" dirty="0" err="1" smtClean="0"/>
              <a:t>fundoscopic</a:t>
            </a:r>
            <a:r>
              <a:rPr lang="en-US" dirty="0" smtClean="0"/>
              <a:t> exam</a:t>
            </a:r>
          </a:p>
          <a:p>
            <a:r>
              <a:rPr lang="en-US" dirty="0" smtClean="0"/>
              <a:t>Infarction to </a:t>
            </a:r>
            <a:r>
              <a:rPr lang="en-US" dirty="0" err="1" smtClean="0"/>
              <a:t>intraorbital</a:t>
            </a:r>
            <a:r>
              <a:rPr lang="en-US" dirty="0" smtClean="0"/>
              <a:t> ON, supplied by </a:t>
            </a:r>
            <a:r>
              <a:rPr lang="en-US" dirty="0" err="1" smtClean="0"/>
              <a:t>pial</a:t>
            </a:r>
            <a:r>
              <a:rPr lang="en-US" dirty="0" smtClean="0"/>
              <a:t> vessels</a:t>
            </a:r>
          </a:p>
          <a:p>
            <a:r>
              <a:rPr lang="en-US" dirty="0" smtClean="0"/>
              <a:t>Commonly after </a:t>
            </a:r>
            <a:r>
              <a:rPr lang="en-US" dirty="0"/>
              <a:t>spinal </a:t>
            </a:r>
            <a:r>
              <a:rPr lang="en-US" dirty="0" err="1"/>
              <a:t>sx</a:t>
            </a:r>
            <a:r>
              <a:rPr lang="en-US" dirty="0"/>
              <a:t> in prone position</a:t>
            </a:r>
          </a:p>
          <a:p>
            <a:pPr lvl="1"/>
            <a:r>
              <a:rPr lang="en-US" dirty="0"/>
              <a:t>Prone increases orbital venous pressure and pressure on globe</a:t>
            </a:r>
          </a:p>
          <a:p>
            <a:pPr lvl="1"/>
            <a:r>
              <a:rPr lang="en-US" dirty="0"/>
              <a:t>Anemia, hypotension also implicated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Postoperative </a:t>
            </a:r>
            <a:r>
              <a:rPr lang="en-US" dirty="0" smtClean="0"/>
              <a:t>PION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55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documented cases of ION following radical neck dissection</a:t>
            </a:r>
          </a:p>
          <a:p>
            <a:pPr lvl="1"/>
            <a:r>
              <a:rPr lang="en-US" dirty="0" smtClean="0"/>
              <a:t>Distention of ophthalmic veins, facial edema, can lead to ION</a:t>
            </a:r>
          </a:p>
          <a:p>
            <a:pPr lvl="2"/>
            <a:r>
              <a:rPr lang="en-US" dirty="0" smtClean="0"/>
              <a:t>E.g. venous distention leading to compression of orbital apex -&gt; PION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98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Variable vision at presentation </a:t>
            </a:r>
          </a:p>
          <a:p>
            <a:pPr lvl="1"/>
            <a:r>
              <a:rPr lang="en-US" dirty="0" smtClean="0"/>
              <a:t>7 of 10 CRAO post spinal </a:t>
            </a:r>
            <a:r>
              <a:rPr lang="en-US" dirty="0" err="1" smtClean="0"/>
              <a:t>sx</a:t>
            </a:r>
            <a:r>
              <a:rPr lang="en-US" dirty="0" smtClean="0"/>
              <a:t> with NLP vision (Lee et al 2006)</a:t>
            </a:r>
          </a:p>
          <a:p>
            <a:r>
              <a:rPr lang="en-US" dirty="0" smtClean="0"/>
              <a:t>Cherry red spot in macula, white ground glass appearance to retina, attenuated arterioles, APD</a:t>
            </a:r>
          </a:p>
          <a:p>
            <a:r>
              <a:rPr lang="en-US" dirty="0" smtClean="0"/>
              <a:t>Likely due to external ocular compression </a:t>
            </a:r>
          </a:p>
          <a:p>
            <a:pPr lvl="1"/>
            <a:r>
              <a:rPr lang="en-US" dirty="0" smtClean="0"/>
              <a:t>Extensive pressure on globe leading to raised IOP above perfusion pressure and retinal ischemia</a:t>
            </a:r>
          </a:p>
          <a:p>
            <a:pPr lvl="1"/>
            <a:r>
              <a:rPr lang="en-US" dirty="0" smtClean="0"/>
              <a:t>Emboli also as source </a:t>
            </a:r>
          </a:p>
          <a:p>
            <a:r>
              <a:rPr lang="en-US" dirty="0" smtClean="0"/>
              <a:t>More likely following spinal </a:t>
            </a:r>
            <a:r>
              <a:rPr lang="en-US" dirty="0" err="1" smtClean="0"/>
              <a:t>sx</a:t>
            </a:r>
            <a:r>
              <a:rPr lang="en-US" dirty="0" smtClean="0"/>
              <a:t> in prone position (headrest prevents ocular perfusion)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Postoperative CRAO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686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Prevention</a:t>
            </a:r>
            <a:endParaRPr lang="en-US" dirty="0"/>
          </a:p>
        </p:txBody>
      </p:sp>
      <p:pic>
        <p:nvPicPr>
          <p:cNvPr id="6" name="Picture 5" descr="Screen Shot 2017-07-10 at 9.11.3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5400"/>
            <a:ext cx="9143999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10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Urgent ophthalmologic evaluation &amp; imaging</a:t>
            </a:r>
          </a:p>
          <a:p>
            <a:r>
              <a:rPr lang="en-US" dirty="0" smtClean="0"/>
              <a:t>Optimize hemodynamics, arterial oxygenation</a:t>
            </a:r>
          </a:p>
          <a:p>
            <a:r>
              <a:rPr lang="en-US" dirty="0" smtClean="0"/>
              <a:t>Unless acutely found, recommend observation </a:t>
            </a:r>
          </a:p>
          <a:p>
            <a:pPr lvl="1"/>
            <a:r>
              <a:rPr lang="en-US" dirty="0" smtClean="0"/>
              <a:t>Per AAO, no confirmed benefit for IOP lowering agents, steroids, anti-platelet agents, thrombolysis, hyperbaric oxygen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Management/Treatment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166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CC</a:t>
            </a:r>
          </a:p>
          <a:p>
            <a:pPr marL="457200" lvl="1" indent="0">
              <a:buNone/>
            </a:pPr>
            <a:r>
              <a:rPr lang="en-US" dirty="0" smtClean="0"/>
              <a:t>Loss of vision for days/weeks</a:t>
            </a:r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HPI</a:t>
            </a:r>
          </a:p>
          <a:p>
            <a:pPr marL="457200" lvl="1" indent="0">
              <a:buNone/>
            </a:pPr>
            <a:r>
              <a:rPr lang="en-US" dirty="0" smtClean="0"/>
              <a:t>57 </a:t>
            </a:r>
            <a:r>
              <a:rPr lang="en-US" dirty="0" err="1" smtClean="0"/>
              <a:t>yo</a:t>
            </a:r>
            <a:r>
              <a:rPr lang="en-US" dirty="0" smtClean="0"/>
              <a:t> WF w/ </a:t>
            </a:r>
            <a:r>
              <a:rPr lang="en-US" dirty="0" err="1" smtClean="0"/>
              <a:t>pmhx</a:t>
            </a:r>
            <a:r>
              <a:rPr lang="en-US" dirty="0" smtClean="0"/>
              <a:t> of recurrent </a:t>
            </a:r>
            <a:r>
              <a:rPr lang="en-US" dirty="0" err="1" smtClean="0"/>
              <a:t>supraglottic</a:t>
            </a:r>
            <a:r>
              <a:rPr lang="en-US" dirty="0" smtClean="0"/>
              <a:t> SCC (first treated by </a:t>
            </a:r>
            <a:r>
              <a:rPr lang="en-US" dirty="0" err="1" smtClean="0"/>
              <a:t>chemoradiation</a:t>
            </a:r>
            <a:r>
              <a:rPr lang="en-US" dirty="0" smtClean="0"/>
              <a:t> 2015) s/p total </a:t>
            </a:r>
            <a:r>
              <a:rPr lang="en-US" dirty="0" err="1" smtClean="0"/>
              <a:t>laryngectomy</a:t>
            </a:r>
            <a:r>
              <a:rPr lang="en-US" dirty="0" smtClean="0"/>
              <a:t>, partial </a:t>
            </a:r>
            <a:r>
              <a:rPr lang="en-US" dirty="0" err="1" smtClean="0"/>
              <a:t>pharyngectomy</a:t>
            </a:r>
            <a:r>
              <a:rPr lang="en-US" dirty="0" smtClean="0"/>
              <a:t>, left neck dissection, left IJ resection </a:t>
            </a:r>
            <a:r>
              <a:rPr lang="en-US" dirty="0"/>
              <a:t>o</a:t>
            </a:r>
            <a:r>
              <a:rPr lang="en-US" dirty="0" smtClean="0"/>
              <a:t>n 12/28/2016. Underwent complicated post-operative course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Patient 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974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ALWAYS conduct a thorough exam and listen to your patients</a:t>
            </a:r>
          </a:p>
          <a:p>
            <a:r>
              <a:rPr lang="en-US" dirty="0" smtClean="0"/>
              <a:t>Perioperative vision loss is a rare but devastating complication of non-ocular surgery</a:t>
            </a:r>
          </a:p>
          <a:p>
            <a:r>
              <a:rPr lang="en-US" dirty="0" smtClean="0"/>
              <a:t>Various causes range from ischemic optic neuropathy to CRAO</a:t>
            </a:r>
          </a:p>
          <a:p>
            <a:r>
              <a:rPr lang="en-US" dirty="0" smtClean="0"/>
              <a:t>Visual prognosis is severely guarded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POINTS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638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500" dirty="0" smtClean="0"/>
              <a:t>Berg </a:t>
            </a:r>
            <a:r>
              <a:rPr lang="en-US" sz="2500" dirty="0"/>
              <a:t>KT, Harrison, AR, Lee MS. Perioperative visual loss in ocular and </a:t>
            </a:r>
            <a:r>
              <a:rPr lang="en-US" sz="2500" dirty="0" err="1"/>
              <a:t>nonocular</a:t>
            </a:r>
            <a:r>
              <a:rPr lang="en-US" sz="2500" dirty="0"/>
              <a:t> surgery. Clin Ophthalmol. 2010; 4: 531–546</a:t>
            </a:r>
            <a:r>
              <a:rPr lang="en-US" sz="2500" dirty="0" smtClean="0"/>
              <a:t>.</a:t>
            </a:r>
          </a:p>
          <a:p>
            <a:r>
              <a:rPr lang="en-US" sz="2500" dirty="0" smtClean="0"/>
              <a:t>Newman</a:t>
            </a:r>
            <a:r>
              <a:rPr lang="en-US" sz="2500" dirty="0"/>
              <a:t>, </a:t>
            </a:r>
            <a:r>
              <a:rPr lang="en-US" sz="2500" dirty="0" smtClean="0"/>
              <a:t>NJ. </a:t>
            </a:r>
            <a:r>
              <a:rPr lang="en-US" sz="2500" dirty="0"/>
              <a:t>Perioperative Visual Loss After </a:t>
            </a:r>
            <a:r>
              <a:rPr lang="en-US" sz="2500" dirty="0" err="1"/>
              <a:t>Nonocular</a:t>
            </a:r>
            <a:r>
              <a:rPr lang="en-US" sz="2500" dirty="0"/>
              <a:t> </a:t>
            </a:r>
            <a:r>
              <a:rPr lang="en-US" sz="2500" dirty="0" smtClean="0"/>
              <a:t>Surgeries. </a:t>
            </a:r>
            <a:r>
              <a:rPr lang="de-DE" sz="2500" dirty="0"/>
              <a:t>Am J Ophthalmol. 2008 Apr; 145(4): 604–610.</a:t>
            </a:r>
            <a:endParaRPr lang="en-US" sz="2500" dirty="0" smtClean="0"/>
          </a:p>
          <a:p>
            <a:r>
              <a:rPr lang="en-US" sz="2500" dirty="0" smtClean="0"/>
              <a:t>Grover VK, </a:t>
            </a:r>
            <a:r>
              <a:rPr lang="en-US" sz="2500" dirty="0" err="1" smtClean="0"/>
              <a:t>Jangra</a:t>
            </a:r>
            <a:r>
              <a:rPr lang="en-US" sz="2500" dirty="0"/>
              <a:t> K. Perioperative vision loss: A complication to watch out. J </a:t>
            </a:r>
            <a:r>
              <a:rPr lang="en-US" sz="2500" dirty="0" err="1"/>
              <a:t>Anaesthesiol</a:t>
            </a:r>
            <a:r>
              <a:rPr lang="en-US" sz="2500" dirty="0"/>
              <a:t> Clin </a:t>
            </a:r>
            <a:r>
              <a:rPr lang="en-US" sz="2500" dirty="0" err="1"/>
              <a:t>Pharmacol</a:t>
            </a:r>
            <a:r>
              <a:rPr lang="en-US" sz="2500" dirty="0"/>
              <a:t>. 2012 Jan-Mar; 28(1): 11–16</a:t>
            </a:r>
            <a:r>
              <a:rPr lang="en-US" sz="2500" dirty="0" smtClean="0"/>
              <a:t>.</a:t>
            </a:r>
          </a:p>
          <a:p>
            <a:r>
              <a:rPr lang="en-US" sz="2500" dirty="0"/>
              <a:t>Lee LA, Roth S, Posner KL, et al. The American Society of Anesthesiologists Postoperative Visual Loss Registry: analysis of 93 spine surgery cases with postoperative visual loss. Anesthesiology. 2006;105(4):652–659.</a:t>
            </a:r>
            <a:endParaRPr lang="en-US" sz="2500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46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Dr</a:t>
            </a:r>
            <a:r>
              <a:rPr lang="en-US" dirty="0" smtClean="0"/>
              <a:t> </a:t>
            </a:r>
            <a:r>
              <a:rPr lang="en-US" dirty="0" err="1" smtClean="0"/>
              <a:t>Sandhu</a:t>
            </a:r>
            <a:endParaRPr lang="en-US" dirty="0" smtClean="0"/>
          </a:p>
          <a:p>
            <a:r>
              <a:rPr lang="en-US" dirty="0" err="1" smtClean="0"/>
              <a:t>Dr</a:t>
            </a:r>
            <a:r>
              <a:rPr lang="en-US" dirty="0" smtClean="0"/>
              <a:t> Pham</a:t>
            </a:r>
          </a:p>
          <a:p>
            <a:r>
              <a:rPr lang="en-US" dirty="0" err="1" smtClean="0"/>
              <a:t>Dr</a:t>
            </a:r>
            <a:r>
              <a:rPr lang="en-US" dirty="0" smtClean="0"/>
              <a:t> </a:t>
            </a:r>
            <a:r>
              <a:rPr lang="en-US" dirty="0" err="1" smtClean="0"/>
              <a:t>Piri</a:t>
            </a:r>
            <a:endParaRPr lang="en-US" dirty="0" smtClean="0"/>
          </a:p>
          <a:p>
            <a:r>
              <a:rPr lang="en-US" dirty="0" err="1" smtClean="0"/>
              <a:t>Dr</a:t>
            </a:r>
            <a:r>
              <a:rPr lang="en-US" dirty="0" smtClean="0"/>
              <a:t> </a:t>
            </a:r>
            <a:r>
              <a:rPr lang="en-US" dirty="0" err="1" smtClean="0"/>
              <a:t>Hadayer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668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524000"/>
            <a:ext cx="4953000" cy="4983163"/>
          </a:xfrm>
        </p:spPr>
        <p:txBody>
          <a:bodyPr/>
          <a:lstStyle/>
          <a:p>
            <a:r>
              <a:rPr lang="en-US" dirty="0" smtClean="0"/>
              <a:t>Saturday July 29, 2017 11AM-2PM</a:t>
            </a:r>
          </a:p>
          <a:p>
            <a:r>
              <a:rPr lang="en-US" dirty="0" smtClean="0"/>
              <a:t>Mandatory for all residents, Any and all attendings and med students welcome!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Home of the Innocents </a:t>
            </a:r>
            <a:br>
              <a:rPr lang="en-US" dirty="0" smtClean="0"/>
            </a:br>
            <a:r>
              <a:rPr lang="en-US" dirty="0" smtClean="0"/>
              <a:t>Back to School Vision Screening</a:t>
            </a:r>
            <a:endParaRPr lang="en-US" dirty="0"/>
          </a:p>
        </p:txBody>
      </p:sp>
      <p:pic>
        <p:nvPicPr>
          <p:cNvPr id="4" name="Picture 3" descr="unname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1600200"/>
            <a:ext cx="2844059" cy="2808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449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Patient nonverbal for several weeks post-operatively with significant </a:t>
            </a:r>
            <a:r>
              <a:rPr lang="en-US" dirty="0" err="1" smtClean="0"/>
              <a:t>periorbital</a:t>
            </a:r>
            <a:r>
              <a:rPr lang="en-US" dirty="0" smtClean="0"/>
              <a:t> and facial edema</a:t>
            </a:r>
          </a:p>
          <a:p>
            <a:r>
              <a:rPr lang="en-US" dirty="0" smtClean="0"/>
              <a:t>January 2017</a:t>
            </a:r>
          </a:p>
          <a:p>
            <a:pPr lvl="1"/>
            <a:r>
              <a:rPr lang="en-US" dirty="0" smtClean="0"/>
              <a:t>Worsened agitation, underwent MRI Brain (1/22/17)</a:t>
            </a:r>
          </a:p>
          <a:p>
            <a:pPr marL="914400" lvl="2" indent="0">
              <a:buNone/>
            </a:pPr>
            <a:r>
              <a:rPr lang="en-US" dirty="0" smtClean="0"/>
              <a:t>“Diffusion </a:t>
            </a:r>
            <a:r>
              <a:rPr lang="en-US" dirty="0"/>
              <a:t>restriction involving the bilateral optic nerves </a:t>
            </a:r>
            <a:r>
              <a:rPr lang="en-US" dirty="0" smtClean="0"/>
              <a:t>extending </a:t>
            </a:r>
            <a:r>
              <a:rPr lang="en-US" dirty="0"/>
              <a:t>from the optic canals to near the globes which is </a:t>
            </a:r>
            <a:r>
              <a:rPr lang="en-US" dirty="0" smtClean="0"/>
              <a:t>concerning </a:t>
            </a:r>
            <a:r>
              <a:rPr lang="en-US" dirty="0"/>
              <a:t>for ischemic change</a:t>
            </a:r>
            <a:r>
              <a:rPr lang="en-US" dirty="0" smtClean="0"/>
              <a:t>.”</a:t>
            </a:r>
          </a:p>
          <a:p>
            <a:pPr lvl="1"/>
            <a:r>
              <a:rPr lang="en-US" dirty="0" smtClean="0"/>
              <a:t>1/24/17- “Neck bleeding” </a:t>
            </a:r>
          </a:p>
          <a:p>
            <a:pPr marL="914400" lvl="2" indent="0">
              <a:buNone/>
            </a:pPr>
            <a:r>
              <a:rPr lang="en-US" dirty="0" smtClean="0"/>
              <a:t>R carotid </a:t>
            </a:r>
            <a:r>
              <a:rPr lang="en-US" dirty="0" err="1" smtClean="0"/>
              <a:t>pseudoaneurysm</a:t>
            </a:r>
            <a:r>
              <a:rPr lang="en-US" dirty="0" smtClean="0"/>
              <a:t> stented</a:t>
            </a:r>
            <a:endParaRPr lang="en-US" dirty="0"/>
          </a:p>
          <a:p>
            <a:pPr lvl="1"/>
            <a:r>
              <a:rPr lang="en-US" dirty="0"/>
              <a:t>R</a:t>
            </a:r>
            <a:r>
              <a:rPr lang="en-US" dirty="0" smtClean="0"/>
              <a:t>epeat imaging indicating left </a:t>
            </a:r>
            <a:r>
              <a:rPr lang="en-US" dirty="0" err="1" smtClean="0"/>
              <a:t>thalamocapsular</a:t>
            </a:r>
            <a:r>
              <a:rPr lang="en-US" dirty="0" smtClean="0"/>
              <a:t> hemorrhage</a:t>
            </a:r>
          </a:p>
          <a:p>
            <a:r>
              <a:rPr lang="en-US" dirty="0" smtClean="0"/>
              <a:t>February 2017</a:t>
            </a:r>
          </a:p>
          <a:p>
            <a:pPr lvl="1"/>
            <a:r>
              <a:rPr lang="en-US" dirty="0" smtClean="0"/>
              <a:t>Seen by Neurosurgery and Stroke Team, with no acute findings on exam other than dilated sluggish pupils and mild R extremity weakness (2/2/2017)</a:t>
            </a:r>
          </a:p>
          <a:p>
            <a:pPr lvl="1"/>
            <a:r>
              <a:rPr lang="en-US" dirty="0" smtClean="0"/>
              <a:t>2/13/17  Ophthalmology consulted due to ?vision changes</a:t>
            </a:r>
          </a:p>
          <a:p>
            <a:pPr lvl="1"/>
            <a:r>
              <a:rPr lang="en-US" dirty="0" smtClean="0"/>
              <a:t>Patient </a:t>
            </a:r>
            <a:r>
              <a:rPr lang="en-US" dirty="0"/>
              <a:t>communication limited to nodding, but </a:t>
            </a:r>
            <a:r>
              <a:rPr lang="en-US" dirty="0" smtClean="0"/>
              <a:t>revealed </a:t>
            </a:r>
            <a:r>
              <a:rPr lang="en-US" dirty="0"/>
              <a:t>to family she has been unable to see for days-</a:t>
            </a:r>
            <a:r>
              <a:rPr lang="en-US" dirty="0" smtClean="0"/>
              <a:t>weeks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HPI (cont’d)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467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MRI 1/22/17</a:t>
            </a:r>
            <a:endParaRPr lang="en-US" dirty="0"/>
          </a:p>
        </p:txBody>
      </p:sp>
      <p:pic>
        <p:nvPicPr>
          <p:cNvPr id="6" name="Picture 5" descr="dwi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5" y="1447800"/>
            <a:ext cx="4962592" cy="5049031"/>
          </a:xfrm>
          <a:prstGeom prst="rect">
            <a:avLst/>
          </a:prstGeom>
        </p:spPr>
      </p:pic>
      <p:pic>
        <p:nvPicPr>
          <p:cNvPr id="7" name="Picture 6" descr="ADC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447800"/>
            <a:ext cx="4758868" cy="5029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57400" y="1066800"/>
            <a:ext cx="590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DWI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858000" y="1066800"/>
            <a:ext cx="583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770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Past Ocular </a:t>
            </a:r>
            <a:r>
              <a:rPr lang="en-US" dirty="0" err="1" smtClean="0"/>
              <a:t>Hx</a:t>
            </a:r>
            <a:r>
              <a:rPr lang="en-US" dirty="0" smtClean="0"/>
              <a:t> </a:t>
            </a:r>
            <a:r>
              <a:rPr lang="en-US" dirty="0"/>
              <a:t>-</a:t>
            </a:r>
            <a:r>
              <a:rPr lang="en-US" dirty="0" smtClean="0"/>
              <a:t> None</a:t>
            </a:r>
          </a:p>
          <a:p>
            <a:pPr marL="0" indent="0">
              <a:buNone/>
            </a:pPr>
            <a:r>
              <a:rPr lang="en-US" dirty="0" smtClean="0"/>
              <a:t>Past Medical/Surgical </a:t>
            </a:r>
            <a:r>
              <a:rPr lang="en-US" dirty="0" err="1" smtClean="0"/>
              <a:t>Hx</a:t>
            </a:r>
            <a:r>
              <a:rPr lang="en-US" dirty="0" smtClean="0"/>
              <a:t>- Depression, </a:t>
            </a:r>
            <a:r>
              <a:rPr lang="en-US" dirty="0" err="1" smtClean="0"/>
              <a:t>Supraglottic</a:t>
            </a:r>
            <a:r>
              <a:rPr lang="en-US" dirty="0" smtClean="0"/>
              <a:t> SCC and as described</a:t>
            </a:r>
          </a:p>
          <a:p>
            <a:pPr marL="0" indent="0">
              <a:buNone/>
            </a:pPr>
            <a:r>
              <a:rPr lang="en-US" dirty="0" err="1" smtClean="0"/>
              <a:t>Fam</a:t>
            </a:r>
            <a:r>
              <a:rPr lang="en-US" dirty="0" smtClean="0"/>
              <a:t> </a:t>
            </a:r>
            <a:r>
              <a:rPr lang="en-US" dirty="0" err="1" smtClean="0"/>
              <a:t>Hx</a:t>
            </a:r>
            <a:r>
              <a:rPr lang="en-US" dirty="0" smtClean="0"/>
              <a:t> -Noncontributory</a:t>
            </a:r>
          </a:p>
          <a:p>
            <a:pPr marL="0" indent="0">
              <a:buNone/>
            </a:pPr>
            <a:r>
              <a:rPr lang="en-US" dirty="0" smtClean="0"/>
              <a:t>Meds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en-US" dirty="0" err="1" smtClean="0"/>
              <a:t>Escitalopram</a:t>
            </a:r>
            <a:r>
              <a:rPr lang="en-US" dirty="0" smtClean="0"/>
              <a:t>, </a:t>
            </a:r>
            <a:r>
              <a:rPr lang="en-US" dirty="0" err="1" smtClean="0"/>
              <a:t>Synthroid</a:t>
            </a:r>
            <a:r>
              <a:rPr lang="en-US" dirty="0" smtClean="0"/>
              <a:t>, </a:t>
            </a:r>
            <a:r>
              <a:rPr lang="en-US" dirty="0" err="1" smtClean="0"/>
              <a:t>Metoprolol</a:t>
            </a:r>
            <a:r>
              <a:rPr lang="en-US" dirty="0" smtClean="0"/>
              <a:t>, Ferrous Sulfate, Pepcid, Multi Vitamin</a:t>
            </a:r>
          </a:p>
          <a:p>
            <a:pPr marL="0" indent="0">
              <a:buNone/>
            </a:pPr>
            <a:r>
              <a:rPr lang="en-US" dirty="0" smtClean="0"/>
              <a:t>Allergies - NKDA</a:t>
            </a:r>
          </a:p>
          <a:p>
            <a:pPr marL="0" indent="0">
              <a:buNone/>
            </a:pPr>
            <a:r>
              <a:rPr lang="en-US" dirty="0" smtClean="0"/>
              <a:t>Social </a:t>
            </a:r>
            <a:r>
              <a:rPr lang="en-US" dirty="0" err="1" smtClean="0"/>
              <a:t>Hx</a:t>
            </a:r>
            <a:r>
              <a:rPr lang="en-US" dirty="0" smtClean="0"/>
              <a:t> </a:t>
            </a:r>
            <a:r>
              <a:rPr lang="mr-IN" dirty="0" smtClean="0"/>
              <a:t>–</a:t>
            </a:r>
            <a:r>
              <a:rPr lang="en-US" dirty="0" smtClean="0"/>
              <a:t> Former 40 </a:t>
            </a:r>
            <a:r>
              <a:rPr lang="en-US" dirty="0" err="1" smtClean="0"/>
              <a:t>pk</a:t>
            </a:r>
            <a:r>
              <a:rPr lang="en-US" dirty="0" smtClean="0"/>
              <a:t> year smoker, married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(</a:t>
            </a:r>
            <a:r>
              <a:rPr lang="en-US" dirty="0" err="1" smtClean="0"/>
              <a:t>Hx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863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Negative for Headache, Jaw claudication, T</a:t>
            </a:r>
            <a:r>
              <a:rPr lang="en-US" dirty="0"/>
              <a:t>emporal Tenderness, </a:t>
            </a:r>
            <a:r>
              <a:rPr lang="en-US" dirty="0" smtClean="0"/>
              <a:t>Nausea</a:t>
            </a:r>
            <a:r>
              <a:rPr lang="en-US" dirty="0"/>
              <a:t>/</a:t>
            </a:r>
            <a:r>
              <a:rPr lang="en-US" dirty="0" smtClean="0"/>
              <a:t>Vomiting, Trauma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of Systems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44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4964929"/>
              </p:ext>
            </p:extLst>
          </p:nvPr>
        </p:nvGraphicFramePr>
        <p:xfrm>
          <a:off x="457200" y="1066800"/>
          <a:ext cx="7924800" cy="307848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371600"/>
                <a:gridCol w="2514600"/>
                <a:gridCol w="1295400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OD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OS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5435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NLP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NLP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</a:tr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Pupils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mm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Fixed, nonreactive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mm</a:t>
                      </a:r>
                    </a:p>
                  </a:txBody>
                  <a:tcPr marL="365760" anchor="ctr"/>
                </a:tc>
              </a:tr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IOP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 mmHg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 mmHg</a:t>
                      </a:r>
                    </a:p>
                  </a:txBody>
                  <a:tcPr marL="365760" anchor="ctr"/>
                </a:tc>
              </a:tr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EOM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Full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Full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CVF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UTO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UTO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External Exam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165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Anterior Segment Exam</a:t>
            </a:r>
            <a:endParaRPr lang="en-US" dirty="0"/>
          </a:p>
        </p:txBody>
      </p:sp>
      <p:graphicFrame>
        <p:nvGraphicFramePr>
          <p:cNvPr id="4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0103111"/>
              </p:ext>
            </p:extLst>
          </p:nvPr>
        </p:nvGraphicFramePr>
        <p:xfrm>
          <a:off x="457200" y="1066800"/>
          <a:ext cx="7239000" cy="350520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567180"/>
                <a:gridCol w="2743200"/>
                <a:gridCol w="292862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SLE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OD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OS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5435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External/Lids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Wnl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Wnl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</a:tr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Conj</a:t>
                      </a: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/Sclera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White and Quiet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White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and Quiet</a:t>
                      </a:r>
                      <a:endParaRPr lang="en-US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</a:tr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Cornea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Clear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Clear</a:t>
                      </a:r>
                    </a:p>
                  </a:txBody>
                  <a:tcPr marL="365760" anchor="ctr"/>
                </a:tc>
              </a:tr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Ant Chamber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Formed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Formed</a:t>
                      </a:r>
                    </a:p>
                  </a:txBody>
                  <a:tcPr marL="365760" anchor="ctr"/>
                </a:tc>
              </a:tr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Iris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Wnl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Wnl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Lens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1+ NS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1+ NS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835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Posterior Segment Exam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3631221"/>
              </p:ext>
            </p:extLst>
          </p:nvPr>
        </p:nvGraphicFramePr>
        <p:xfrm>
          <a:off x="457200" y="1066800"/>
          <a:ext cx="7239000" cy="3550919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567180"/>
                <a:gridCol w="2743200"/>
                <a:gridCol w="292862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Fundus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OD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OS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5435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Optic Nerve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4+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diffuse pallor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4+ diffuse pallor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</a:tr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Macula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Diffuse Whitish-yellow 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edema involving fovea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Blunted reflex, </a:t>
                      </a: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Milder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edematous changes</a:t>
                      </a:r>
                      <a:endParaRPr lang="en-US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</a:tr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Vessels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Severe attenuation,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sclerotic vessels </a:t>
                      </a: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temp macula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and 360 </a:t>
                      </a: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periphery. Intact blood flow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prox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vessels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Severe attenuation</a:t>
                      </a:r>
                    </a:p>
                  </a:txBody>
                  <a:tcPr marL="365760" anchor="ctr"/>
                </a:tc>
              </a:tr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Periphery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Inferior pallor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wnl</a:t>
                      </a:r>
                      <a:endParaRPr lang="en-US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1856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10556</TotalTime>
  <Words>879</Words>
  <Application>Microsoft Office PowerPoint</Application>
  <PresentationFormat>On-screen Show (4:3)</PresentationFormat>
  <Paragraphs>156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Arial Rounded MT Bold</vt:lpstr>
      <vt:lpstr>Calibri</vt:lpstr>
      <vt:lpstr>Office Theme</vt:lpstr>
      <vt:lpstr>Grand Rounds Pupil Check Please?</vt:lpstr>
      <vt:lpstr>Patient Presentation</vt:lpstr>
      <vt:lpstr>HPI (cont’d)</vt:lpstr>
      <vt:lpstr>MRI 1/22/17</vt:lpstr>
      <vt:lpstr>History (Hx)</vt:lpstr>
      <vt:lpstr>Review of Systems</vt:lpstr>
      <vt:lpstr>External Exam</vt:lpstr>
      <vt:lpstr>Anterior Segment Exam</vt:lpstr>
      <vt:lpstr>Posterior Segment Exam</vt:lpstr>
      <vt:lpstr>DFE 2/13/17</vt:lpstr>
      <vt:lpstr>Differential Diagnosis</vt:lpstr>
      <vt:lpstr>Assessment</vt:lpstr>
      <vt:lpstr>Perioperative Visual Loss </vt:lpstr>
      <vt:lpstr>Postoperative AION </vt:lpstr>
      <vt:lpstr>Postoperative PION </vt:lpstr>
      <vt:lpstr>PowerPoint Presentation</vt:lpstr>
      <vt:lpstr>Postoperative CRAO</vt:lpstr>
      <vt:lpstr>Prevention</vt:lpstr>
      <vt:lpstr>Management/Treatment</vt:lpstr>
      <vt:lpstr>KEY POINTS</vt:lpstr>
      <vt:lpstr>References</vt:lpstr>
      <vt:lpstr>Thank You</vt:lpstr>
      <vt:lpstr> Home of the Innocents  Back to School Vision Screening</vt:lpstr>
    </vt:vector>
  </TitlesOfParts>
  <Company>Windows User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Juan P FdC</dc:creator>
  <cp:lastModifiedBy>Brock,Cynthia L.</cp:lastModifiedBy>
  <cp:revision>139</cp:revision>
  <dcterms:created xsi:type="dcterms:W3CDTF">2016-06-13T00:58:53Z</dcterms:created>
  <dcterms:modified xsi:type="dcterms:W3CDTF">2017-07-31T13:17:35Z</dcterms:modified>
</cp:coreProperties>
</file>