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70" r:id="rId4"/>
    <p:sldId id="258" r:id="rId5"/>
    <p:sldId id="260" r:id="rId6"/>
    <p:sldId id="264" r:id="rId7"/>
    <p:sldId id="271" r:id="rId8"/>
    <p:sldId id="269" r:id="rId9"/>
    <p:sldId id="280" r:id="rId10"/>
    <p:sldId id="281" r:id="rId11"/>
    <p:sldId id="265" r:id="rId12"/>
    <p:sldId id="266" r:id="rId13"/>
    <p:sldId id="272" r:id="rId14"/>
    <p:sldId id="273" r:id="rId15"/>
    <p:sldId id="274" r:id="rId16"/>
    <p:sldId id="268" r:id="rId17"/>
    <p:sldId id="275" r:id="rId18"/>
    <p:sldId id="283" r:id="rId19"/>
    <p:sldId id="277" r:id="rId20"/>
    <p:sldId id="278" r:id="rId21"/>
    <p:sldId id="279" r:id="rId22"/>
    <p:sldId id="276" r:id="rId23"/>
    <p:sldId id="285" r:id="rId24"/>
    <p:sldId id="282" r:id="rId25"/>
    <p:sldId id="263" r:id="rId26"/>
    <p:sldId id="262" r:id="rId27"/>
    <p:sldId id="284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0000"/>
    <a:srgbClr val="993300"/>
    <a:srgbClr val="E11FBC"/>
    <a:srgbClr val="CC3300"/>
    <a:srgbClr val="D3D3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8" autoAdjust="0"/>
    <p:restoredTop sz="94707" autoAdjust="0"/>
  </p:normalViewPr>
  <p:slideViewPr>
    <p:cSldViewPr showGuides="1">
      <p:cViewPr varScale="1">
        <p:scale>
          <a:sx n="67" d="100"/>
          <a:sy n="67" d="100"/>
        </p:scale>
        <p:origin x="1392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17-09-15T04:48:19.15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9997 4614 0,'99'0'265,"-74"0"-249,24 0 0,-24 0-1,0 0 95,0 0-95,24 0 1,1 0-16,-25 24 16,0-24-1,-1 0 126,51 0-126,-50 0-15,-1 0 16,1 0-16,0 0 16,0 0-16,0 0 15,-1 0 220,1 0-235,25 0 15,24 0 1,-49 0-16,49 0 0,-49 0 16,0 0-16,0 0 15,24 0 251,1 0-251,0 0-15,24 0 16,-24 0-16,-26 0 1359,1 0-780,0 0-564,0 0-15,0 0 563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17-09-15T04:48:26.07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9922 7541 0,'25'0'250,"0"0"-234,0 0 265,24 0-266,-24 0 1,25 0 250,-1 0-266,-24 0 15,49-25 329,-24 25-344,-25 0 16,0 0-16,0-25 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17-09-15T04:48:44.75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10096 16297 0,'25'0'250,"-1"-25"-235,1 25 1,0 0 0,0 0 15,-25-25 78,49 25-93,1 0-16,-25 0 16,49-25-16,-24 0 15,24 1-15,1 24 16,-26 0-16,-24-25 15,25 25-15,-25-25 16,24 25-16,-24 0 109,0 0-93,24 0 0,1-25-16,24 25 15,26-25-15,-26 25 16,0 0-16,26 0 16,73-24-16,-98 24 15,-26 0-15,1 0 16,-50-25-16,50 25 15,-26 0 95,26 0-110,0 0 15,24-25-15,50 25 16,-50 0-16,50 0 16,-24 0-16,49 0 15,-50 0-15,-25 0 16,1 0-16,49 0 16,-100 0-16,51 0 15,-50 0-15,-1 0 16,1 0-16,0 0 31,0 0 219,148 0-234,26 0-16,-25 50 15,-26-50-15,26 24 16,-75-24-16,0 0 16,-49 0-16,24 0 15,-74 25 1,25-25 171,25 0-171,-1 0 0,26 0-16,99 0 15,-75 0-15,25 0 0,25 0 16,-25 0-16,-25 0 15,50 0-15,-25 0 16,-50 0-16,-24 0 16,24 0-16,-49 0 15,25 0-15,-26 0 16,26 0-16,-25 0 16,0 0-1,-1 0 95,26-25-110,24 25 15,26 0-15,73 0 16,-49 0-16,50 0 15,24 0-15,125 0 16,-150 0-16,1 0 16,-75 0-16,25 0 15,-49 0-15,-1 0 16,25 0-16,-24 0 16,-26 0-16,1 0 15,0 0-15,-26 0 16,26 0-16,0 0 15,24 0-15,-49 0 16,0 0 0,-1 0-1,26 0 95,24 0-95,26 0-15,24 0 16,74 0-16,-49 0 16,-25 0-16,-25 0 15,25 0-15,-49 0 16,-26 0-16,-24 0 15,0 0 157,24-24-156,26-1-16,-1 25 16,-49-25-16,0 25 15,0 0-15,0 0 16,-1 0-16,1 0 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17-09-15T04:48:52.01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20117 16371 0,'-25'0'31,"-24"0"-15,24 0-1,0 0 1,0 0-16,0 0 16,1 0-1,-1 0-15,0 0 16,0 0-1,0-25 1,0 25 0,-49 0 296,-100 0-296,75 0-16,-50 0 15,50 0-15,25 0 16,49 0-16,0 0 16,0 0-16,-24 0 500,-50 0-500,24 0 15,-49 0-15,-25 0 16,0 25-16,50-25 16,74 0-16,-74 0 515,25 0-515,-75 0 16,-25 25-16,1-25 15,49 0-15,49 25 16,50-25-16,1 0 16,-1 0 546,-74 0-546,-1 0-16,1 0 15,-74 0-15,49 0 16,24 0-16,51 0 16,-1 0-16,25 0 31,0 0 391,-49 0-407,0 0-15,-26 0 16,-48 0-16,24 0 16,24 0-16,26 0 15,0 0-15,49 0 16,-50 0 421,1 0-421,-100 0-16,25-25 16,1 25-16,24 0 15,24 0-15,26 0 16,49 0-16,0 0 16,1 0 359,-100 0-375,-25 0 15,25 0-15,-149 0 16,149 0-16,25 0 15,24 0-15,1 0 16,49 0 0,-49 0 265,-199 0-265,74 0-16,26 0 15,-26 0-15,75 0 16,25 0-16,49 0 15,1 0-15,24 0 16,-25 0 109,25 0-125,1 0 16,-26 0-16,-24 0 15,-50 0-15,24 0 16,-24 0-16,-74 0 16,49 0-16,25 0 15,-50 0-15,75 0 16,50 0-16,-1 0 15,0 0-15,26 0 297,-26-25-281,0 25-16,1 0 16,-1 0-16,25 0 15,1 0-15,-1 0 16,0 0 374,0 0-390,0 0 125,1-25-109,-1 25 15,0 0 79,0 0-48,-24 0-46,24 0-16,0 0 15,-25 0 1,25 0-16,25-25 63,-24 25 312,-26 0-360,25 0-15,0 0 31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17-09-15T04:49:05.86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10096 4738 0,'25'0'1031,"24"0"-1015,-24 0-16,25 0 437,49 0-421,-49 0-16,24 0 16,-49-25-16,0 25 15,-1 0 345,51 0-345,49-25-15,-50 25 16,-24 0-16,24 0 15,-49-25 376,25 25-391,-1 0 16,1 0-16,-1 0 15,1-25-15,0 25 16,-26-24 0,1 24 702,0 0 32,0 0-750,0 0 16,0 0-16,-1 0 16,-24-25-16,25 25 718</inkml:trace>
</inkml:ink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32085" y="-89356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04800"/>
            <a:ext cx="7772400" cy="1524000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aseline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Title (i.e. Grand Rounds)</a:t>
            </a:r>
            <a:br>
              <a:rPr lang="en-US" dirty="0" smtClean="0"/>
            </a:br>
            <a:r>
              <a:rPr lang="en-US" sz="4000" dirty="0" smtClean="0"/>
              <a:t>Subtitle (i.e.</a:t>
            </a:r>
            <a:r>
              <a:rPr lang="en-US" sz="4000" baseline="0" dirty="0" smtClean="0"/>
              <a:t> </a:t>
            </a:r>
            <a:r>
              <a:rPr lang="en-US" sz="4000" baseline="0" dirty="0" err="1" smtClean="0"/>
              <a:t>Chalazion</a:t>
            </a:r>
            <a:r>
              <a:rPr lang="en-US" sz="4000" dirty="0" smtClean="0"/>
              <a:t>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495800"/>
            <a:ext cx="6400800" cy="12192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Name and Date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-32085" y="6180221"/>
            <a:ext cx="9176085" cy="685800"/>
          </a:xfrm>
          <a:prstGeom prst="rect">
            <a:avLst/>
          </a:prstGeom>
          <a:solidFill>
            <a:srgbClr val="AD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302" y="2286000"/>
            <a:ext cx="3148717" cy="1828800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2507803" y="6348481"/>
            <a:ext cx="65239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n w="3175">
                  <a:noFill/>
                </a:ln>
                <a:solidFill>
                  <a:schemeClr val="bg1"/>
                </a:solidFill>
                <a:effectLst/>
                <a:latin typeface="Arial Rounded MT Bold" panose="020F0704030504030204" pitchFamily="34" charset="0"/>
              </a:rPr>
              <a:t>Department of Ophthalmology and Visual Sciences</a:t>
            </a:r>
            <a:endParaRPr lang="en-US" sz="2000" dirty="0">
              <a:ln w="3175">
                <a:noFill/>
              </a:ln>
              <a:solidFill>
                <a:schemeClr val="bg1"/>
              </a:solidFill>
              <a:effectLst/>
              <a:latin typeface="Arial Rounded MT Bold" panose="020F0704030504030204" pitchFamily="34" charset="0"/>
            </a:endParaRPr>
          </a:p>
        </p:txBody>
      </p:sp>
      <p:pic>
        <p:nvPicPr>
          <p:cNvPr id="1028" name="Picture 4" descr="https://cdn0.orgsync.com/images/os-school-logos/374-pyvbk56-university-of-louisville-onred-app-sm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6112042"/>
            <a:ext cx="2286001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8318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DA4EB-0B06-4F24-98BB-CEE041FC849F}" type="datetimeFigureOut">
              <a:rPr lang="en-US" smtClean="0"/>
              <a:t>9/15/2017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83579-E7DE-4469-A140-89CEE8B03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915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DA4EB-0B06-4F24-98BB-CEE041FC849F}" type="datetimeFigureOut">
              <a:rPr lang="en-US" smtClean="0"/>
              <a:t>9/15/2017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83579-E7DE-4469-A140-89CEE8B03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328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02349"/>
            <a:ext cx="8229600" cy="1143000"/>
          </a:xfrm>
        </p:spPr>
        <p:txBody>
          <a:bodyPr/>
          <a:lstStyle>
            <a:lvl1pPr>
              <a:defRPr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0" name="Picture 2" descr="C:\Users\Juan P FdC\Desktop\DOVS 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6257" y="6253205"/>
            <a:ext cx="1013680" cy="588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3728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DA4EB-0B06-4F24-98BB-CEE041FC849F}" type="datetimeFigureOut">
              <a:rPr lang="en-US" smtClean="0"/>
              <a:t>9/15/2017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83579-E7DE-4469-A140-89CEE8B03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033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DA4EB-0B06-4F24-98BB-CEE041FC849F}" type="datetimeFigureOut">
              <a:rPr lang="en-US" smtClean="0"/>
              <a:t>9/15/2017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83579-E7DE-4469-A140-89CEE8B03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258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DA4EB-0B06-4F24-98BB-CEE041FC849F}" type="datetimeFigureOut">
              <a:rPr lang="en-US" smtClean="0"/>
              <a:t>9/15/2017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83579-E7DE-4469-A140-89CEE8B03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511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DA4EB-0B06-4F24-98BB-CEE041FC849F}" type="datetimeFigureOut">
              <a:rPr lang="en-US" smtClean="0"/>
              <a:t>9/15/2017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83579-E7DE-4469-A140-89CEE8B03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319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DA4EB-0B06-4F24-98BB-CEE041FC849F}" type="datetimeFigureOut">
              <a:rPr lang="en-US" smtClean="0"/>
              <a:t>9/15/2017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83579-E7DE-4469-A140-89CEE8B03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094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DA4EB-0B06-4F24-98BB-CEE041FC849F}" type="datetimeFigureOut">
              <a:rPr lang="en-US" smtClean="0"/>
              <a:t>9/15/2017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83579-E7DE-4469-A140-89CEE8B03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209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DA4EB-0B06-4F24-98BB-CEE041FC849F}" type="datetimeFigureOut">
              <a:rPr lang="en-US" smtClean="0"/>
              <a:t>9/15/2017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83579-E7DE-4469-A140-89CEE8B03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376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3DA4EB-0B06-4F24-98BB-CEE041FC849F}" type="datetimeFigureOut">
              <a:rPr lang="en-US" smtClean="0"/>
              <a:t>9/15/2017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783579-E7DE-4469-A140-89CEE8B03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195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Radiodensity" TargetMode="External"/><Relationship Id="rId2" Type="http://schemas.openxmlformats.org/officeDocument/2006/relationships/hyperlink" Target="https://en.wikipedia.org/wiki/Hounsfield_scale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radiopaedia.org/articles/godfrey-hounsfield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image" Target="../media/image12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0" Type="http://schemas.openxmlformats.org/officeDocument/2006/relationships/image" Target="../media/image11.emf"/><Relationship Id="rId4" Type="http://schemas.openxmlformats.org/officeDocument/2006/relationships/image" Target="../media/image8.emf"/><Relationship Id="rId9" Type="http://schemas.openxmlformats.org/officeDocument/2006/relationships/customXml" Target="../ink/ink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i="1" dirty="0" smtClean="0"/>
              <a:t>Niloofar Piri, MD </a:t>
            </a:r>
          </a:p>
          <a:p>
            <a:r>
              <a:rPr lang="en-US" i="1" dirty="0" smtClean="0"/>
              <a:t>Sep 15</a:t>
            </a:r>
            <a:r>
              <a:rPr lang="en-US" i="1" baseline="30000" dirty="0" smtClean="0"/>
              <a:t>th</a:t>
            </a:r>
            <a:r>
              <a:rPr lang="en-US" i="1" dirty="0" smtClean="0"/>
              <a:t> 2017 </a:t>
            </a:r>
            <a:endParaRPr lang="en-US" i="1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828800"/>
          </a:xfrm>
        </p:spPr>
        <p:txBody>
          <a:bodyPr>
            <a:normAutofit/>
          </a:bodyPr>
          <a:lstStyle/>
          <a:p>
            <a:r>
              <a:rPr lang="en-US" dirty="0" smtClean="0"/>
              <a:t>Grand Rounds</a:t>
            </a:r>
            <a:br>
              <a:rPr lang="en-US" dirty="0" smtClean="0"/>
            </a:br>
            <a:r>
              <a:rPr lang="en-US" dirty="0" smtClean="0"/>
              <a:t>Mystery of Orbital Cellulitis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723900" y="1219200"/>
            <a:ext cx="7696200" cy="838200"/>
          </a:xfrm>
          <a:prstGeom prst="roundRect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582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199091" y="1066800"/>
            <a:ext cx="6745817" cy="50593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352800" y="1752600"/>
            <a:ext cx="1524000" cy="16002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933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>
            <a:off x="152400" y="2057400"/>
            <a:ext cx="8534400" cy="2438400"/>
          </a:xfrm>
          <a:prstGeom prst="cloudCallout">
            <a:avLst>
              <a:gd name="adj1" fmla="val -21837"/>
              <a:gd name="adj2" fmla="val 86298"/>
            </a:avLst>
          </a:prstGeom>
          <a:solidFill>
            <a:srgbClr val="E11FBC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2804318"/>
            <a:ext cx="8229600" cy="5059363"/>
          </a:xfrm>
        </p:spPr>
        <p:txBody>
          <a:bodyPr/>
          <a:lstStyle/>
          <a:p>
            <a:r>
              <a:rPr lang="en-US" dirty="0" smtClean="0"/>
              <a:t>54 </a:t>
            </a:r>
            <a:r>
              <a:rPr lang="en-US" dirty="0" err="1" smtClean="0"/>
              <a:t>yo</a:t>
            </a:r>
            <a:r>
              <a:rPr lang="en-US" dirty="0" smtClean="0"/>
              <a:t> with right orbital cellulitis secondary to </a:t>
            </a:r>
            <a:r>
              <a:rPr lang="en-US" dirty="0" err="1" smtClean="0"/>
              <a:t>intraorbital</a:t>
            </a:r>
            <a:r>
              <a:rPr lang="en-US" dirty="0" smtClean="0"/>
              <a:t> wooden foreign </a:t>
            </a:r>
            <a:r>
              <a:rPr lang="en-US" dirty="0" smtClean="0"/>
              <a:t>body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228600"/>
            <a:ext cx="8229600" cy="1143000"/>
          </a:xfrm>
        </p:spPr>
        <p:txBody>
          <a:bodyPr/>
          <a:lstStyle/>
          <a:p>
            <a:r>
              <a:rPr lang="en-US" dirty="0" smtClean="0"/>
              <a:t>Assessment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32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59363"/>
          </a:xfrm>
        </p:spPr>
        <p:txBody>
          <a:bodyPr/>
          <a:lstStyle/>
          <a:p>
            <a:r>
              <a:rPr lang="en-US" dirty="0" smtClean="0"/>
              <a:t>Broad spectrum IV antibiotics: (Ceftriaxone and Vancomycin)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Surgery: </a:t>
            </a:r>
            <a:r>
              <a:rPr lang="en-US" dirty="0" err="1" smtClean="0"/>
              <a:t>Orbitotomy</a:t>
            </a:r>
            <a:r>
              <a:rPr lang="en-US" dirty="0" smtClean="0"/>
              <a:t> </a:t>
            </a:r>
            <a:r>
              <a:rPr lang="en-US" dirty="0" smtClean="0"/>
              <a:t>and foreign body removal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628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31" t="39755" r="16112"/>
          <a:stretch/>
        </p:blipFill>
        <p:spPr>
          <a:xfrm rot="10800000">
            <a:off x="1371600" y="1045413"/>
            <a:ext cx="6400800" cy="45720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905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Culture : </a:t>
            </a:r>
            <a:r>
              <a:rPr lang="en-US" b="1" i="1" dirty="0" smtClean="0">
                <a:solidFill>
                  <a:srgbClr val="A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Enterobacter </a:t>
            </a:r>
            <a:r>
              <a:rPr lang="en-US" b="1" i="1" dirty="0" smtClean="0">
                <a:solidFill>
                  <a:srgbClr val="A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cloacae</a:t>
            </a:r>
            <a:endParaRPr lang="en-US" b="1" i="1" dirty="0" smtClean="0">
              <a:solidFill>
                <a:srgbClr val="A2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 smtClean="0"/>
              <a:t>Patient </a:t>
            </a:r>
            <a:r>
              <a:rPr lang="en-US" dirty="0" smtClean="0"/>
              <a:t>discharged on </a:t>
            </a:r>
            <a:r>
              <a:rPr lang="en-US" dirty="0" err="1" smtClean="0"/>
              <a:t>Cefdinir</a:t>
            </a:r>
            <a:r>
              <a:rPr lang="en-US" dirty="0" smtClean="0"/>
              <a:t> and clindamycin PO for 10 days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430"/>
          <a:stretch/>
        </p:blipFill>
        <p:spPr>
          <a:xfrm>
            <a:off x="1714840" y="3429000"/>
            <a:ext cx="5714320" cy="25003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48703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5" t="33135" r="13853" b="24694"/>
          <a:stretch/>
        </p:blipFill>
        <p:spPr>
          <a:xfrm>
            <a:off x="1208314" y="1752600"/>
            <a:ext cx="7032172" cy="2895599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381000"/>
            <a:ext cx="8229600" cy="1143000"/>
          </a:xfrm>
        </p:spPr>
        <p:txBody>
          <a:bodyPr/>
          <a:lstStyle/>
          <a:p>
            <a:r>
              <a:rPr lang="en-US" dirty="0" smtClean="0"/>
              <a:t>One week follow up </a:t>
            </a:r>
            <a:endParaRPr lang="en-US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37" t="34270" r="7518" b="30718"/>
          <a:stretch/>
        </p:blipFill>
        <p:spPr>
          <a:xfrm>
            <a:off x="2438399" y="4852986"/>
            <a:ext cx="4572001" cy="1862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551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Wooden </a:t>
            </a:r>
            <a:r>
              <a:rPr lang="en-US" dirty="0" err="1" smtClean="0"/>
              <a:t>intraorbital</a:t>
            </a:r>
            <a:r>
              <a:rPr lang="en-US" dirty="0" smtClean="0"/>
              <a:t> Foreign bodies are always diagnostic </a:t>
            </a:r>
            <a:r>
              <a:rPr lang="en-US" dirty="0" smtClean="0"/>
              <a:t>challenges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It is important to diagnose it timely as complications are major </a:t>
            </a:r>
          </a:p>
          <a:p>
            <a:endParaRPr lang="en-US" dirty="0"/>
          </a:p>
          <a:p>
            <a:r>
              <a:rPr lang="en-US" dirty="0" smtClean="0"/>
              <a:t>As a general rule they </a:t>
            </a:r>
            <a:r>
              <a:rPr lang="en-US" dirty="0" smtClean="0"/>
              <a:t>should always be removed </a:t>
            </a:r>
            <a:r>
              <a:rPr lang="en-US" dirty="0" smtClean="0"/>
              <a:t>because of very high risk of infection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94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059363"/>
          </a:xfrm>
        </p:spPr>
        <p:txBody>
          <a:bodyPr>
            <a:noAutofit/>
          </a:bodyPr>
          <a:lstStyle/>
          <a:p>
            <a:r>
              <a:rPr lang="en-US" sz="2400" dirty="0"/>
              <a:t>Studies </a:t>
            </a:r>
            <a:r>
              <a:rPr lang="en-US" sz="2400" dirty="0"/>
              <a:t>have shown an infection rate of up to </a:t>
            </a:r>
            <a:r>
              <a:rPr lang="en-US" sz="2800" b="1" i="1" u="sng" dirty="0">
                <a:solidFill>
                  <a:srgbClr val="A20000"/>
                </a:solidFill>
              </a:rPr>
              <a:t>64%</a:t>
            </a:r>
            <a:r>
              <a:rPr lang="en-US" sz="2400" dirty="0"/>
              <a:t> with IOWFB, even in the antibiotic era</a:t>
            </a:r>
            <a:r>
              <a:rPr lang="en-US" sz="2400" dirty="0"/>
              <a:t>. 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Management </a:t>
            </a:r>
            <a:r>
              <a:rPr lang="en-US" sz="2400" dirty="0"/>
              <a:t>is further complicated by the fact that multiple splintered IOWFBs may be present in a patient, each acting as a potential nidus for infection</a:t>
            </a:r>
            <a:r>
              <a:rPr lang="en-US" sz="2400" dirty="0"/>
              <a:t>. </a:t>
            </a:r>
            <a:r>
              <a:rPr lang="en-US" sz="2400" dirty="0"/>
              <a:t>Complete initial removal of splintered IOWFB may be impossible or contraindicated, and recurrent infections may occur. 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 err="1"/>
              <a:t>Nishio</a:t>
            </a:r>
            <a:r>
              <a:rPr lang="en-US" sz="2400" dirty="0"/>
              <a:t> </a:t>
            </a:r>
            <a:r>
              <a:rPr lang="en-US" sz="2400" dirty="0"/>
              <a:t>et al. also noted that delayed infectious presentation may occur months or even years after the initial injury, further complicating management because a link to the initial injury may not be made</a:t>
            </a:r>
            <a:r>
              <a:rPr lang="en-US" sz="2400" dirty="0"/>
              <a:t>.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388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Among the </a:t>
            </a:r>
            <a:r>
              <a:rPr lang="en-US" dirty="0" err="1"/>
              <a:t>nonradiopaque</a:t>
            </a:r>
            <a:r>
              <a:rPr lang="en-US" dirty="0"/>
              <a:t> foreign bodies that are </a:t>
            </a:r>
            <a:r>
              <a:rPr lang="en-US" dirty="0" smtClean="0"/>
              <a:t>encountered, wood </a:t>
            </a:r>
            <a:r>
              <a:rPr lang="en-US" dirty="0"/>
              <a:t>can present as a special challenge because </a:t>
            </a:r>
            <a:r>
              <a:rPr lang="en-US" dirty="0" smtClean="0"/>
              <a:t>its </a:t>
            </a:r>
            <a:r>
              <a:rPr lang="en-US" dirty="0"/>
              <a:t>appearance depends on multiple factors including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(</a:t>
            </a:r>
            <a:r>
              <a:rPr lang="en-US" dirty="0"/>
              <a:t>a) its </a:t>
            </a:r>
            <a:r>
              <a:rPr lang="en-US" dirty="0" smtClean="0"/>
              <a:t>size and </a:t>
            </a:r>
            <a:r>
              <a:rPr lang="en-US" dirty="0"/>
              <a:t>geometric morphology, </a:t>
            </a:r>
            <a:endParaRPr lang="en-US" dirty="0" smtClean="0"/>
          </a:p>
          <a:p>
            <a:pPr lvl="1"/>
            <a:r>
              <a:rPr lang="en-US" dirty="0" smtClean="0"/>
              <a:t>(</a:t>
            </a:r>
            <a:r>
              <a:rPr lang="en-US" dirty="0"/>
              <a:t>b) its physical density, </a:t>
            </a:r>
            <a:endParaRPr lang="en-US" dirty="0" smtClean="0"/>
          </a:p>
          <a:p>
            <a:pPr lvl="1"/>
            <a:r>
              <a:rPr lang="en-US" dirty="0" smtClean="0"/>
              <a:t>(</a:t>
            </a:r>
            <a:r>
              <a:rPr lang="en-US" dirty="0"/>
              <a:t>c) state </a:t>
            </a:r>
            <a:r>
              <a:rPr lang="en-US" dirty="0" smtClean="0"/>
              <a:t>of aeration </a:t>
            </a:r>
            <a:r>
              <a:rPr lang="en-US" dirty="0"/>
              <a:t>(porosity), </a:t>
            </a:r>
            <a:endParaRPr lang="en-US" dirty="0" smtClean="0"/>
          </a:p>
          <a:p>
            <a:pPr lvl="1"/>
            <a:r>
              <a:rPr lang="en-US" dirty="0" smtClean="0"/>
              <a:t>(</a:t>
            </a:r>
            <a:r>
              <a:rPr lang="en-US" dirty="0"/>
              <a:t>d) physical structure (degree of compaction),</a:t>
            </a:r>
          </a:p>
          <a:p>
            <a:pPr lvl="1"/>
            <a:r>
              <a:rPr lang="en-US" dirty="0" smtClean="0"/>
              <a:t>(e</a:t>
            </a:r>
            <a:r>
              <a:rPr lang="en-US" dirty="0"/>
              <a:t>) whether it is freshly cut or dry, </a:t>
            </a:r>
            <a:r>
              <a:rPr lang="en-US" dirty="0" smtClean="0"/>
              <a:t>counterbalanced by </a:t>
            </a:r>
            <a:r>
              <a:rPr lang="en-US" dirty="0"/>
              <a:t>the degree of water absorption of the adjacent tissues it </a:t>
            </a:r>
            <a:r>
              <a:rPr lang="en-US" dirty="0" smtClean="0"/>
              <a:t>is embedded </a:t>
            </a:r>
            <a:r>
              <a:rPr lang="en-US" dirty="0"/>
              <a:t>in, and therefore, is also related to the time </a:t>
            </a:r>
            <a:r>
              <a:rPr lang="en-US" dirty="0" smtClean="0"/>
              <a:t>elapsed from </a:t>
            </a:r>
            <a:r>
              <a:rPr lang="en-US" dirty="0"/>
              <a:t>the onset of injury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540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Godfrey Hounsfield </a:t>
            </a:r>
            <a:r>
              <a:rPr lang="en-US" dirty="0" smtClean="0"/>
              <a:t>won Noble prize in 1979 </a:t>
            </a:r>
            <a:r>
              <a:rPr lang="en-US" dirty="0" smtClean="0"/>
              <a:t>for his work in physiology of medicine.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813" y="2347912"/>
            <a:ext cx="2696373" cy="3778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129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smtClean="0"/>
              <a:t>CC</a:t>
            </a:r>
          </a:p>
          <a:p>
            <a:pPr marL="457200" lvl="1" indent="0">
              <a:buNone/>
            </a:pPr>
            <a:r>
              <a:rPr lang="en-US" dirty="0" smtClean="0"/>
              <a:t>Severe right eye pain and swelling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 smtClean="0"/>
              <a:t>HPI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Patient is a 54 </a:t>
            </a:r>
            <a:r>
              <a:rPr lang="en-US" dirty="0" err="1" smtClean="0"/>
              <a:t>yo</a:t>
            </a:r>
            <a:r>
              <a:rPr lang="en-US" dirty="0" smtClean="0"/>
              <a:t> WM who was transferred from outside hospital with </a:t>
            </a:r>
            <a:r>
              <a:rPr lang="en-US" dirty="0" smtClean="0"/>
              <a:t>diagnosis of orbital </a:t>
            </a:r>
            <a:r>
              <a:rPr lang="en-US" dirty="0" smtClean="0"/>
              <a:t>cellulitis. He was trimming bushes 3 days ago when he lost his balance and fell into the bush on his </a:t>
            </a:r>
            <a:r>
              <a:rPr lang="en-US" dirty="0" smtClean="0"/>
              <a:t>face; </a:t>
            </a:r>
            <a:r>
              <a:rPr lang="en-US" dirty="0" smtClean="0"/>
              <a:t>when he leaned </a:t>
            </a:r>
            <a:r>
              <a:rPr lang="en-US" dirty="0" smtClean="0"/>
              <a:t>back, </a:t>
            </a:r>
            <a:r>
              <a:rPr lang="en-US" dirty="0" smtClean="0"/>
              <a:t>there was a small area of bleeding on his right eyebrow without any problems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Patient 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974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His </a:t>
            </a:r>
            <a:r>
              <a:rPr lang="en-US" dirty="0"/>
              <a:t>name is </a:t>
            </a:r>
            <a:r>
              <a:rPr lang="en-US" dirty="0" smtClean="0"/>
              <a:t>immortalized </a:t>
            </a:r>
            <a:r>
              <a:rPr lang="en-US" dirty="0"/>
              <a:t>in the </a:t>
            </a:r>
            <a:r>
              <a:rPr lang="en-US" dirty="0">
                <a:hlinkClick r:id="rId2" tooltip="Hounsfield scale"/>
              </a:rPr>
              <a:t>Hounsfield scale</a:t>
            </a:r>
            <a:r>
              <a:rPr lang="en-US" dirty="0"/>
              <a:t>, a quantitative measure of </a:t>
            </a:r>
            <a:r>
              <a:rPr lang="en-US" dirty="0" err="1">
                <a:hlinkClick r:id="rId3" tooltip="Radiodensity"/>
              </a:rPr>
              <a:t>radiodensity</a:t>
            </a:r>
            <a:r>
              <a:rPr lang="en-US" dirty="0"/>
              <a:t> used in evaluating CT scans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 </a:t>
            </a:r>
            <a:r>
              <a:rPr lang="en-US" dirty="0"/>
              <a:t>The scale is defined in Hounsfield units (symbol HU), running from air at −1000 HU, through water at 0 HU, and up to dense cortical bone at +1000 HU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089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Hounsfield</a:t>
            </a:r>
            <a:r>
              <a:rPr lang="en-US" dirty="0"/>
              <a:t> chose a scale that affects the four basic densities, with the following values:</a:t>
            </a:r>
          </a:p>
          <a:p>
            <a:r>
              <a:rPr lang="en-US" dirty="0"/>
              <a:t>Air = -1000</a:t>
            </a:r>
          </a:p>
          <a:p>
            <a:r>
              <a:rPr lang="en-US" dirty="0"/>
              <a:t>Fat = -60 to -120</a:t>
            </a:r>
          </a:p>
          <a:p>
            <a:r>
              <a:rPr lang="en-US" dirty="0"/>
              <a:t>Water = 0</a:t>
            </a:r>
          </a:p>
          <a:p>
            <a:r>
              <a:rPr lang="en-US" dirty="0"/>
              <a:t>Compact bone = +1000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05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581" y="1066800"/>
            <a:ext cx="5694838" cy="5059363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3598920" y="1661040"/>
              <a:ext cx="500400" cy="90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83080" y="1597320"/>
                <a:ext cx="532080" cy="13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/>
              <p14:cNvContentPartPr/>
              <p14:nvPr/>
            </p14:nvContentPartPr>
            <p14:xfrm>
              <a:off x="3571920" y="2696760"/>
              <a:ext cx="170280" cy="183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556080" y="2633400"/>
                <a:ext cx="201960" cy="14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Ink 6"/>
              <p14:cNvContentPartPr/>
              <p14:nvPr/>
            </p14:nvContentPartPr>
            <p14:xfrm>
              <a:off x="3634560" y="5759640"/>
              <a:ext cx="3598920" cy="10764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618720" y="5696280"/>
                <a:ext cx="3630600" cy="23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Ink 7"/>
              <p14:cNvContentPartPr/>
              <p14:nvPr/>
            </p14:nvContentPartPr>
            <p14:xfrm>
              <a:off x="3652200" y="5875560"/>
              <a:ext cx="3590280" cy="3636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636360" y="5812200"/>
                <a:ext cx="3621960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" name="Ink 8"/>
              <p14:cNvContentPartPr/>
              <p14:nvPr/>
            </p14:nvContentPartPr>
            <p14:xfrm>
              <a:off x="3634560" y="1652040"/>
              <a:ext cx="491400" cy="5400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618720" y="1588320"/>
                <a:ext cx="523080" cy="181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03040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062901"/>
            <a:ext cx="8229600" cy="306716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323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636156"/>
            <a:ext cx="8229600" cy="3920651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091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66800"/>
            <a:ext cx="8458200" cy="5059363"/>
          </a:xfrm>
        </p:spPr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4" name="Horizontal Scroll 3"/>
          <p:cNvSpPr/>
          <p:nvPr/>
        </p:nvSpPr>
        <p:spPr>
          <a:xfrm>
            <a:off x="152400" y="609600"/>
            <a:ext cx="8534400" cy="5181600"/>
          </a:xfrm>
          <a:prstGeom prst="horizontalScroll">
            <a:avLst>
              <a:gd name="adj" fmla="val 8915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 smtClean="0"/>
              <a:t>1. </a:t>
            </a:r>
            <a:r>
              <a:rPr lang="en-US" sz="2400" dirty="0" smtClean="0"/>
              <a:t>Detailed history is the most important key to suspect diagnosis of IOWFB.</a:t>
            </a:r>
          </a:p>
          <a:p>
            <a:pPr algn="just"/>
            <a:r>
              <a:rPr lang="en-US" sz="2400" dirty="0" smtClean="0"/>
              <a:t>2. CT </a:t>
            </a:r>
            <a:r>
              <a:rPr lang="en-US" sz="2400" dirty="0" smtClean="0"/>
              <a:t>is a useful measure for detecting wood using </a:t>
            </a:r>
            <a:r>
              <a:rPr lang="en-US" sz="2400" dirty="0" smtClean="0"/>
              <a:t>HU</a:t>
            </a:r>
          </a:p>
          <a:p>
            <a:pPr algn="just"/>
            <a:endParaRPr lang="en-US" sz="2400" dirty="0" smtClean="0"/>
          </a:p>
          <a:p>
            <a:pPr algn="just"/>
            <a:r>
              <a:rPr lang="en-US" sz="2400" dirty="0" smtClean="0"/>
              <a:t>3. Orbit </a:t>
            </a:r>
            <a:r>
              <a:rPr lang="en-US" sz="2400" dirty="0" smtClean="0"/>
              <a:t>has a large volume and large foreign bodies can easily lodge in without even being noticed by the patient</a:t>
            </a:r>
          </a:p>
          <a:p>
            <a:pPr algn="just"/>
            <a:endParaRPr lang="en-US" sz="2400" dirty="0"/>
          </a:p>
          <a:p>
            <a:pPr algn="just"/>
            <a:r>
              <a:rPr lang="en-US" sz="2800" b="1" i="1" dirty="0" smtClean="0">
                <a:solidFill>
                  <a:srgbClr val="FFFF00"/>
                </a:solidFill>
              </a:rPr>
              <a:t>Unless you are suspicious, they might easily be missed</a:t>
            </a:r>
          </a:p>
        </p:txBody>
      </p:sp>
    </p:spTree>
    <p:extLst>
      <p:ext uri="{BB962C8B-B14F-4D97-AF65-F5344CB8AC3E}">
        <p14:creationId xmlns:p14="http://schemas.microsoft.com/office/powerpoint/2010/main" val="3066638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 </a:t>
            </a:r>
            <a:r>
              <a:rPr lang="en-US" sz="1800" dirty="0" err="1"/>
              <a:t>Mizel</a:t>
            </a:r>
            <a:r>
              <a:rPr lang="en-US" sz="1800" dirty="0"/>
              <a:t> M, Steinmetz N, </a:t>
            </a:r>
            <a:r>
              <a:rPr lang="en-US" sz="1800" dirty="0" err="1"/>
              <a:t>Trepman</a:t>
            </a:r>
            <a:r>
              <a:rPr lang="en-US" sz="1800" dirty="0"/>
              <a:t> E. Detection of wooden </a:t>
            </a:r>
            <a:r>
              <a:rPr lang="en-US" sz="1800" dirty="0" smtClean="0"/>
              <a:t>foreign bodies </a:t>
            </a:r>
            <a:r>
              <a:rPr lang="en-US" sz="1800" dirty="0"/>
              <a:t>in muscle tissue: experimental comparison of </a:t>
            </a:r>
            <a:r>
              <a:rPr lang="en-US" sz="1800" dirty="0" smtClean="0"/>
              <a:t>computed tomography</a:t>
            </a:r>
            <a:r>
              <a:rPr lang="en-US" sz="1800" dirty="0"/>
              <a:t>, </a:t>
            </a:r>
            <a:r>
              <a:rPr lang="en-US" sz="1800" dirty="0" smtClean="0"/>
              <a:t>magnetic</a:t>
            </a:r>
          </a:p>
          <a:p>
            <a:pPr marL="0" indent="0">
              <a:buNone/>
            </a:pPr>
            <a:r>
              <a:rPr lang="en-US" sz="1800" dirty="0" smtClean="0"/>
              <a:t> </a:t>
            </a:r>
            <a:r>
              <a:rPr lang="en-US" sz="1800" dirty="0"/>
              <a:t>resonance imaging, and ultrasonography</a:t>
            </a:r>
            <a:r>
              <a:rPr lang="en-US" sz="1800" dirty="0" smtClean="0"/>
              <a:t>. Foot </a:t>
            </a:r>
            <a:r>
              <a:rPr lang="en-US" sz="1800" dirty="0"/>
              <a:t>Ankle Int. 1995;15:437Y443</a:t>
            </a:r>
            <a:r>
              <a:rPr lang="en-US" sz="1800" dirty="0" smtClean="0"/>
              <a:t>.</a:t>
            </a:r>
          </a:p>
          <a:p>
            <a:pPr marL="0" indent="0">
              <a:buNone/>
            </a:pPr>
            <a:endParaRPr lang="en-US" sz="1800" dirty="0" smtClean="0"/>
          </a:p>
          <a:p>
            <a:r>
              <a:rPr lang="en-US" sz="1800" dirty="0" err="1" smtClean="0"/>
              <a:t>Nagae</a:t>
            </a:r>
            <a:r>
              <a:rPr lang="en-US" sz="1800" dirty="0" smtClean="0"/>
              <a:t> L. et al. </a:t>
            </a:r>
            <a:r>
              <a:rPr lang="en-US" sz="1800" dirty="0"/>
              <a:t>Radiological Detection of </a:t>
            </a:r>
            <a:r>
              <a:rPr lang="en-US" sz="1800" dirty="0" err="1"/>
              <a:t>Intraorbital</a:t>
            </a:r>
            <a:r>
              <a:rPr lang="en-US" sz="1800" dirty="0"/>
              <a:t> Wooden Foreign </a:t>
            </a:r>
            <a:r>
              <a:rPr lang="en-US" sz="1800" dirty="0" smtClean="0"/>
              <a:t>Bodies. Ped </a:t>
            </a:r>
            <a:r>
              <a:rPr lang="en-US" sz="1800" dirty="0" err="1" smtClean="0"/>
              <a:t>Emerg</a:t>
            </a:r>
            <a:r>
              <a:rPr lang="en-US" sz="1800" dirty="0" smtClean="0"/>
              <a:t> Care </a:t>
            </a:r>
            <a:r>
              <a:rPr lang="en-US" sz="1800" dirty="0"/>
              <a:t>Volume 27, Number 9, September </a:t>
            </a:r>
            <a:r>
              <a:rPr lang="en-US" sz="1800" dirty="0" smtClean="0"/>
              <a:t>2011</a:t>
            </a:r>
          </a:p>
          <a:p>
            <a:endParaRPr lang="en-US" sz="1800" dirty="0" smtClean="0"/>
          </a:p>
          <a:p>
            <a:r>
              <a:rPr lang="en-US" sz="1800" dirty="0" err="1" smtClean="0"/>
              <a:t>Shelsta</a:t>
            </a:r>
            <a:r>
              <a:rPr lang="en-US" sz="1800" dirty="0" smtClean="0"/>
              <a:t> H et al. </a:t>
            </a:r>
            <a:r>
              <a:rPr lang="en-US" sz="1800" dirty="0"/>
              <a:t>Wooden </a:t>
            </a:r>
            <a:r>
              <a:rPr lang="en-US" sz="1800" dirty="0" err="1"/>
              <a:t>Intraorbital</a:t>
            </a:r>
            <a:r>
              <a:rPr lang="en-US" sz="1800" dirty="0"/>
              <a:t> Foreign Body Injuries: </a:t>
            </a:r>
            <a:r>
              <a:rPr lang="en-US" sz="1800" dirty="0" smtClean="0"/>
              <a:t>Clinical Characteristics </a:t>
            </a:r>
            <a:r>
              <a:rPr lang="en-US" sz="1800" dirty="0"/>
              <a:t>and Outcomes of 23 </a:t>
            </a:r>
            <a:r>
              <a:rPr lang="en-US" sz="1800" dirty="0" smtClean="0"/>
              <a:t>Patients.</a:t>
            </a:r>
            <a:r>
              <a:rPr lang="en-US" sz="1800" i="1" dirty="0"/>
              <a:t> </a:t>
            </a:r>
            <a:r>
              <a:rPr lang="en-US" sz="1800" i="1" dirty="0" err="1"/>
              <a:t>Ophthal</a:t>
            </a:r>
            <a:r>
              <a:rPr lang="en-US" sz="1800" i="1" dirty="0"/>
              <a:t> </a:t>
            </a:r>
            <a:r>
              <a:rPr lang="en-US" sz="1800" i="1" dirty="0" err="1"/>
              <a:t>Plast</a:t>
            </a:r>
            <a:r>
              <a:rPr lang="en-US" sz="1800" i="1" dirty="0"/>
              <a:t> </a:t>
            </a:r>
            <a:r>
              <a:rPr lang="en-US" sz="1800" i="1" dirty="0" err="1"/>
              <a:t>Reconstr</a:t>
            </a:r>
            <a:r>
              <a:rPr lang="en-US" sz="1800" i="1" dirty="0"/>
              <a:t> </a:t>
            </a:r>
            <a:r>
              <a:rPr lang="en-US" sz="1800" i="1" dirty="0" err="1"/>
              <a:t>Surg</a:t>
            </a:r>
            <a:r>
              <a:rPr lang="en-US" sz="1800" i="1" dirty="0"/>
              <a:t>, Vol. 26, No. 4, </a:t>
            </a:r>
            <a:r>
              <a:rPr lang="en-US" sz="1800" i="1" dirty="0" smtClean="0"/>
              <a:t>2010</a:t>
            </a:r>
          </a:p>
          <a:p>
            <a:endParaRPr lang="en-US" sz="1800" i="1" dirty="0"/>
          </a:p>
          <a:p>
            <a:r>
              <a:rPr lang="en-US" sz="1800" dirty="0"/>
              <a:t>Dunn I, Kim D, Rubin P, et al. </a:t>
            </a:r>
            <a:r>
              <a:rPr lang="en-US" sz="1800" dirty="0" err="1"/>
              <a:t>Orbitocranial</a:t>
            </a:r>
            <a:r>
              <a:rPr lang="en-US" sz="1800" dirty="0"/>
              <a:t> wooden foreign body</a:t>
            </a:r>
            <a:r>
              <a:rPr lang="en-US" sz="1800" dirty="0" smtClean="0"/>
              <a:t>: a </a:t>
            </a:r>
            <a:r>
              <a:rPr lang="en-US" sz="1800" dirty="0"/>
              <a:t>pre-, intra-, and post operative chronicle: case report. Neurosurgery</a:t>
            </a:r>
            <a:r>
              <a:rPr lang="en-US" sz="1800" dirty="0" smtClean="0"/>
              <a:t>. 2009;65:E383YE384</a:t>
            </a:r>
            <a:r>
              <a:rPr lang="en-US" sz="1800" dirty="0"/>
              <a:t>.</a:t>
            </a:r>
            <a:endParaRPr 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46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121599"/>
            <a:ext cx="8229600" cy="2949764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09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few hours the upper lid started to swell up, he presented to the ER </a:t>
            </a:r>
            <a:r>
              <a:rPr lang="en-US" dirty="0" smtClean="0"/>
              <a:t>outside hospital and </a:t>
            </a:r>
            <a:r>
              <a:rPr lang="en-US" dirty="0" smtClean="0"/>
              <a:t>was treated with topical </a:t>
            </a:r>
            <a:r>
              <a:rPr lang="en-US" dirty="0" err="1" smtClean="0"/>
              <a:t>ofloxacin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C</a:t>
            </a:r>
            <a:r>
              <a:rPr lang="en-US" dirty="0" smtClean="0"/>
              <a:t>ondition </a:t>
            </a:r>
            <a:r>
              <a:rPr lang="en-US" dirty="0" smtClean="0"/>
              <a:t>deteriorated until he could not open the eye, pain was severe and he had 2 episodes of fever spikes. 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Cont. HPI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291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Past Ocular </a:t>
            </a:r>
            <a:r>
              <a:rPr lang="en-US" dirty="0" err="1" smtClean="0"/>
              <a:t>Hx</a:t>
            </a:r>
            <a:r>
              <a:rPr lang="en-US" dirty="0" smtClean="0"/>
              <a:t>: </a:t>
            </a:r>
            <a:r>
              <a:rPr lang="en-US" dirty="0" smtClean="0"/>
              <a:t>Unremarkable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Past Medical </a:t>
            </a:r>
            <a:r>
              <a:rPr lang="en-US" dirty="0" err="1" smtClean="0"/>
              <a:t>Hx</a:t>
            </a:r>
            <a:r>
              <a:rPr lang="en-US" dirty="0" smtClean="0"/>
              <a:t>:  </a:t>
            </a:r>
            <a:r>
              <a:rPr lang="en-US" dirty="0" smtClean="0"/>
              <a:t>Colon </a:t>
            </a:r>
            <a:r>
              <a:rPr lang="en-US" dirty="0" smtClean="0"/>
              <a:t>cancer s/p resection in 2011 ( in remission) , alcohol abuse , HTN</a:t>
            </a:r>
          </a:p>
          <a:p>
            <a:pPr marL="0" indent="0">
              <a:buNone/>
            </a:pPr>
            <a:r>
              <a:rPr lang="en-US" dirty="0" smtClean="0"/>
              <a:t>Fam </a:t>
            </a:r>
            <a:r>
              <a:rPr lang="en-US" dirty="0" err="1" smtClean="0"/>
              <a:t>Hx</a:t>
            </a:r>
            <a:r>
              <a:rPr lang="en-US" dirty="0" smtClean="0"/>
              <a:t>: </a:t>
            </a:r>
            <a:r>
              <a:rPr lang="en-US" dirty="0" smtClean="0"/>
              <a:t>Unremarkable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Meds: </a:t>
            </a:r>
            <a:r>
              <a:rPr lang="en-US" dirty="0" err="1" smtClean="0"/>
              <a:t>Hydrochlorthizide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Allergies: NKDA</a:t>
            </a:r>
          </a:p>
          <a:p>
            <a:pPr marL="0" indent="0">
              <a:buNone/>
            </a:pPr>
            <a:r>
              <a:rPr lang="en-US" dirty="0" smtClean="0"/>
              <a:t>Social </a:t>
            </a:r>
            <a:r>
              <a:rPr lang="en-US" dirty="0" err="1" smtClean="0"/>
              <a:t>Hx</a:t>
            </a:r>
            <a:r>
              <a:rPr lang="en-US" dirty="0" smtClean="0"/>
              <a:t>: </a:t>
            </a:r>
            <a:r>
              <a:rPr lang="en-US" dirty="0" smtClean="0"/>
              <a:t>ETOH: 12 </a:t>
            </a:r>
            <a:r>
              <a:rPr lang="en-US" dirty="0" smtClean="0"/>
              <a:t>beers a day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ROS: Negative except for the above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(</a:t>
            </a:r>
            <a:r>
              <a:rPr lang="en-US" dirty="0" err="1" smtClean="0"/>
              <a:t>Hx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863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9680799"/>
              </p:ext>
            </p:extLst>
          </p:nvPr>
        </p:nvGraphicFramePr>
        <p:xfrm>
          <a:off x="609600" y="914400"/>
          <a:ext cx="7924800" cy="573024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371600"/>
                <a:gridCol w="2743200"/>
                <a:gridCol w="1066800"/>
                <a:gridCol w="2743200"/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OD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OS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54356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 near 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20/20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20/20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Refraction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Unable to assess in ER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Unable to assess in ER</a:t>
                      </a:r>
                    </a:p>
                  </a:txBody>
                  <a:tcPr marL="365760" anchor="ctr"/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Pupils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4→3mm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</a:t>
                      </a:r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rAPD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4→3mm</a:t>
                      </a:r>
                    </a:p>
                  </a:txBody>
                  <a:tcPr marL="365760" anchor="ctr"/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IOP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mmHg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 mmHg</a:t>
                      </a:r>
                    </a:p>
                  </a:txBody>
                  <a:tcPr marL="365760" anchor="ctr"/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EOM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-3 abduction limitation, -1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infraduction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-1 adduction , -2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supraduction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 hard to assess accurately secondary to severe induration of the upper lid)</a:t>
                      </a:r>
                      <a:br>
                        <a:rPr lang="en-US" sz="18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mild proptosis off axis</a:t>
                      </a:r>
                    </a:p>
                    <a:p>
                      <a:endParaRPr lang="en-US" sz="18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full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External Exam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165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Anterior Segment Exam</a:t>
            </a:r>
            <a:endParaRPr lang="en-US" dirty="0"/>
          </a:p>
        </p:txBody>
      </p:sp>
      <p:graphicFrame>
        <p:nvGraphicFramePr>
          <p:cNvPr id="4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5105387"/>
              </p:ext>
            </p:extLst>
          </p:nvPr>
        </p:nvGraphicFramePr>
        <p:xfrm>
          <a:off x="952500" y="1040651"/>
          <a:ext cx="7239000" cy="469900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567180"/>
                <a:gridCol w="2743200"/>
                <a:gridCol w="292862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PLE </a:t>
                      </a: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 </a:t>
                      </a: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SLE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OD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OS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54356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External/Lids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1" i="1" dirty="0" smtClean="0">
                          <a:solidFill>
                            <a:srgbClr val="A2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Severe upper lid swelling and induration,</a:t>
                      </a:r>
                      <a:r>
                        <a:rPr lang="en-US" b="1" i="1" baseline="0" dirty="0" smtClean="0">
                          <a:solidFill>
                            <a:srgbClr val="A2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erythema, small crusted wound in the middle eyebrow</a:t>
                      </a:r>
                      <a:endParaRPr lang="en-US" b="1" i="1" dirty="0">
                        <a:solidFill>
                          <a:srgbClr val="A2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Wnl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Conj</a:t>
                      </a: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/Sclera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Injection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3+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Wnl</a:t>
                      </a:r>
                      <a:endParaRPr lang="en-US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Cornea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Clear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clear</a:t>
                      </a:r>
                    </a:p>
                  </a:txBody>
                  <a:tcPr marL="365760" anchor="ctr"/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Ant Chamber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Deep, 0 cell and flare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Deep,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0 cell and flare</a:t>
                      </a:r>
                      <a:endParaRPr lang="en-US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Iris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Wnl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Wnl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Lens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Clear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Clear</a:t>
                      </a:r>
                    </a:p>
                  </a:txBody>
                  <a:tcPr marL="36576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835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32" t="32382" r="11255" b="30718"/>
          <a:stretch/>
        </p:blipFill>
        <p:spPr>
          <a:xfrm>
            <a:off x="545375" y="1447800"/>
            <a:ext cx="8053249" cy="3808971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091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Posterior Segment Exam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1003877"/>
              </p:ext>
            </p:extLst>
          </p:nvPr>
        </p:nvGraphicFramePr>
        <p:xfrm>
          <a:off x="952500" y="1676400"/>
          <a:ext cx="7239000" cy="251460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567180"/>
                <a:gridCol w="2743200"/>
                <a:gridCol w="292862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Fundus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OD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OS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54356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Optic Nerve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Pink, sharp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margins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Pink, sharp margins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Macula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Wnl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Wnl</a:t>
                      </a:r>
                      <a:endParaRPr lang="en-US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Vessels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Arterial narrowing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Arterial narrowing </a:t>
                      </a:r>
                    </a:p>
                  </a:txBody>
                  <a:tcPr marL="365760" anchor="ctr"/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Periphery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Wnl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Wnl</a:t>
                      </a:r>
                      <a:endParaRPr lang="en-US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1856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091" y="1066800"/>
            <a:ext cx="6745817" cy="50593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3733800" y="2209800"/>
            <a:ext cx="304800" cy="228600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2800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</TotalTime>
  <Words>913</Words>
  <Application>Microsoft Office PowerPoint</Application>
  <PresentationFormat>On-screen Show (4:3)</PresentationFormat>
  <Paragraphs>130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Arial Rounded MT Bold</vt:lpstr>
      <vt:lpstr>Calibri</vt:lpstr>
      <vt:lpstr>Office Theme</vt:lpstr>
      <vt:lpstr>Grand Rounds Mystery of Orbital Cellulitis</vt:lpstr>
      <vt:lpstr>Patient Presentation</vt:lpstr>
      <vt:lpstr>Cont. HPI</vt:lpstr>
      <vt:lpstr>History (Hx)</vt:lpstr>
      <vt:lpstr>External Exam</vt:lpstr>
      <vt:lpstr>Anterior Segment Exam</vt:lpstr>
      <vt:lpstr>PowerPoint Presentation</vt:lpstr>
      <vt:lpstr>Posterior Segment Exam</vt:lpstr>
      <vt:lpstr>PowerPoint Presentation</vt:lpstr>
      <vt:lpstr>PowerPoint Presentation</vt:lpstr>
      <vt:lpstr>Assessment</vt:lpstr>
      <vt:lpstr>Plan</vt:lpstr>
      <vt:lpstr>PowerPoint Presentation</vt:lpstr>
      <vt:lpstr>PowerPoint Presentation</vt:lpstr>
      <vt:lpstr>One week follow up </vt:lpstr>
      <vt:lpstr>Discussion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Conclusions</vt:lpstr>
      <vt:lpstr>References</vt:lpstr>
      <vt:lpstr>PowerPoint Presentation</vt:lpstr>
    </vt:vector>
  </TitlesOfParts>
  <Company>Windows User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Juan P FdC</dc:creator>
  <cp:lastModifiedBy>hossein asghari</cp:lastModifiedBy>
  <cp:revision>35</cp:revision>
  <dcterms:created xsi:type="dcterms:W3CDTF">2016-06-13T00:58:53Z</dcterms:created>
  <dcterms:modified xsi:type="dcterms:W3CDTF">2017-09-15T10:16:11Z</dcterms:modified>
</cp:coreProperties>
</file>