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9" r:id="rId3"/>
    <p:sldId id="258" r:id="rId4"/>
    <p:sldId id="270" r:id="rId5"/>
    <p:sldId id="260" r:id="rId6"/>
    <p:sldId id="261" r:id="rId7"/>
    <p:sldId id="275" r:id="rId8"/>
    <p:sldId id="276" r:id="rId9"/>
    <p:sldId id="264" r:id="rId10"/>
    <p:sldId id="269" r:id="rId11"/>
    <p:sldId id="271" r:id="rId12"/>
    <p:sldId id="272" r:id="rId13"/>
    <p:sldId id="277" r:id="rId14"/>
    <p:sldId id="280" r:id="rId15"/>
    <p:sldId id="279" r:id="rId16"/>
    <p:sldId id="273" r:id="rId17"/>
    <p:sldId id="293" r:id="rId18"/>
    <p:sldId id="281" r:id="rId19"/>
    <p:sldId id="265" r:id="rId20"/>
    <p:sldId id="266" r:id="rId21"/>
    <p:sldId id="282" r:id="rId22"/>
    <p:sldId id="283" r:id="rId23"/>
    <p:sldId id="284" r:id="rId24"/>
    <p:sldId id="285" r:id="rId25"/>
    <p:sldId id="292" r:id="rId26"/>
    <p:sldId id="268" r:id="rId27"/>
    <p:sldId id="289" r:id="rId28"/>
    <p:sldId id="290" r:id="rId29"/>
    <p:sldId id="291" r:id="rId30"/>
    <p:sldId id="288" r:id="rId31"/>
    <p:sldId id="286" r:id="rId32"/>
    <p:sldId id="263" r:id="rId33"/>
    <p:sldId id="262"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0000"/>
    <a:srgbClr val="CC3300"/>
    <a:srgbClr val="993300"/>
    <a:srgbClr val="D3D3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8" autoAdjust="0"/>
    <p:restoredTop sz="83596" autoAdjust="0"/>
  </p:normalViewPr>
  <p:slideViewPr>
    <p:cSldViewPr showGuides="1">
      <p:cViewPr varScale="1">
        <p:scale>
          <a:sx n="63" d="100"/>
          <a:sy n="63" d="100"/>
        </p:scale>
        <p:origin x="1320"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F62984-66A2-485A-A5C4-4FB8B70F2447}" type="datetimeFigureOut">
              <a:rPr lang="en-US" smtClean="0"/>
              <a:t>1/12/2017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113A02-972D-4FEF-890C-D549EEE172FA}" type="slidenum">
              <a:rPr lang="en-US" smtClean="0"/>
              <a:t>‹#›</a:t>
            </a:fld>
            <a:endParaRPr lang="en-US"/>
          </a:p>
        </p:txBody>
      </p:sp>
    </p:spTree>
    <p:extLst>
      <p:ext uri="{BB962C8B-B14F-4D97-AF65-F5344CB8AC3E}">
        <p14:creationId xmlns:p14="http://schemas.microsoft.com/office/powerpoint/2010/main" val="2727834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en.wikipedia.org/wiki/Fascia" TargetMode="External"/><Relationship Id="rId3" Type="http://schemas.openxmlformats.org/officeDocument/2006/relationships/hyperlink" Target="https://en.wikipedia.org/wiki/Benign" TargetMode="External"/><Relationship Id="rId7" Type="http://schemas.openxmlformats.org/officeDocument/2006/relationships/hyperlink" Target="https://en.wikipedia.org/wiki/Superficial_fascia" TargetMode="External"/><Relationship Id="rId12" Type="http://schemas.openxmlformats.org/officeDocument/2006/relationships/hyperlink" Target="https://en.wikipedia.org/wiki/Acute_myeloid_leukemia"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en.wikipedia.org/wiki/Lesion" TargetMode="External"/><Relationship Id="rId11" Type="http://schemas.openxmlformats.org/officeDocument/2006/relationships/hyperlink" Target="https://en.wikipedia.org/wiki/Myeloblast" TargetMode="External"/><Relationship Id="rId5" Type="http://schemas.openxmlformats.org/officeDocument/2006/relationships/hyperlink" Target="https://en.wikipedia.org/wiki/Soft_tissue" TargetMode="External"/><Relationship Id="rId10" Type="http://schemas.openxmlformats.org/officeDocument/2006/relationships/hyperlink" Target="https://en.wikipedia.org/wiki/Myeloid_sarcoma#cite_note-pmid17194660-2" TargetMode="External"/><Relationship Id="rId4" Type="http://schemas.openxmlformats.org/officeDocument/2006/relationships/hyperlink" Target="https://en.wikipedia.org/wiki/Nodular_fasciitis#cite_note-pmid18725954-3" TargetMode="External"/><Relationship Id="rId9" Type="http://schemas.openxmlformats.org/officeDocument/2006/relationships/hyperlink" Target="https://en.wikipedia.org/wiki/White_blood_cel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latin typeface="Arial" panose="020B0604020202020204" pitchFamily="34" charset="0"/>
                <a:cs typeface="Arial" panose="020B0604020202020204" pitchFamily="34" charset="0"/>
              </a:rPr>
              <a:t>Proptosis</a:t>
            </a:r>
            <a:r>
              <a:rPr lang="en-US" dirty="0" smtClean="0">
                <a:latin typeface="Arial" panose="020B0604020202020204" pitchFamily="34" charset="0"/>
                <a:cs typeface="Arial" panose="020B0604020202020204" pitchFamily="34" charset="0"/>
              </a:rPr>
              <a:t> with </a:t>
            </a:r>
            <a:r>
              <a:rPr lang="en-US" dirty="0" err="1" smtClean="0">
                <a:latin typeface="Arial" panose="020B0604020202020204" pitchFamily="34" charset="0"/>
                <a:cs typeface="Arial" panose="020B0604020202020204" pitchFamily="34" charset="0"/>
              </a:rPr>
              <a:t>infero</a:t>
            </a:r>
            <a:r>
              <a:rPr lang="en-US" dirty="0" smtClean="0">
                <a:latin typeface="Arial" panose="020B0604020202020204" pitchFamily="34" charset="0"/>
                <a:cs typeface="Arial" panose="020B0604020202020204" pitchFamily="34" charset="0"/>
              </a:rPr>
              <a:t>-medial displacement of globe.</a:t>
            </a:r>
            <a:r>
              <a:rPr lang="en-US" baseline="0" dirty="0" smtClean="0">
                <a:latin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10"/>
          </p:nvPr>
        </p:nvSpPr>
        <p:spPr/>
        <p:txBody>
          <a:bodyPr/>
          <a:lstStyle/>
          <a:p>
            <a:fld id="{45113A02-972D-4FEF-890C-D549EEE172FA}" type="slidenum">
              <a:rPr lang="en-US" smtClean="0"/>
              <a:t>7</a:t>
            </a:fld>
            <a:endParaRPr lang="en-US"/>
          </a:p>
        </p:txBody>
      </p:sp>
    </p:spTree>
    <p:extLst>
      <p:ext uri="{BB962C8B-B14F-4D97-AF65-F5344CB8AC3E}">
        <p14:creationId xmlns:p14="http://schemas.microsoft.com/office/powerpoint/2010/main" val="3520930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Lateral </a:t>
            </a:r>
            <a:r>
              <a:rPr lang="en-US" sz="1200" b="0" i="0" kern="1200" dirty="0" err="1" smtClean="0">
                <a:solidFill>
                  <a:schemeClr val="tx1"/>
                </a:solidFill>
                <a:effectLst/>
                <a:latin typeface="+mn-lt"/>
                <a:ea typeface="+mn-ea"/>
                <a:cs typeface="+mn-cs"/>
              </a:rPr>
              <a:t>orbitotomy</a:t>
            </a:r>
            <a:r>
              <a:rPr lang="en-US" sz="1200" b="0" i="0" kern="1200" dirty="0" smtClean="0">
                <a:solidFill>
                  <a:schemeClr val="tx1"/>
                </a:solidFill>
                <a:effectLst/>
                <a:latin typeface="+mn-lt"/>
                <a:ea typeface="+mn-ea"/>
                <a:cs typeface="+mn-cs"/>
              </a:rPr>
              <a:t> approach is required. </a:t>
            </a:r>
          </a:p>
          <a:p>
            <a:r>
              <a:rPr lang="en-US" sz="1200" b="0" i="0" kern="1200" dirty="0" smtClean="0">
                <a:solidFill>
                  <a:schemeClr val="tx1"/>
                </a:solidFill>
                <a:effectLst/>
                <a:latin typeface="+mn-lt"/>
                <a:ea typeface="+mn-ea"/>
                <a:cs typeface="+mn-cs"/>
              </a:rPr>
              <a:t>a curvilinear incision is made over the lateral orbital wall (frontal and zygomatic bones). </a:t>
            </a:r>
          </a:p>
          <a:p>
            <a:r>
              <a:rPr lang="en-US" sz="1200" b="0" i="0" kern="1200" dirty="0" smtClean="0">
                <a:solidFill>
                  <a:schemeClr val="tx1"/>
                </a:solidFill>
                <a:effectLst/>
                <a:latin typeface="+mn-lt"/>
                <a:ea typeface="+mn-ea"/>
                <a:cs typeface="+mn-cs"/>
              </a:rPr>
              <a:t>Temporalis fossa is exposed using periosteal elevators.</a:t>
            </a:r>
          </a:p>
          <a:p>
            <a:r>
              <a:rPr lang="en-US" sz="1200" b="0" i="0" kern="1200" dirty="0" smtClean="0">
                <a:solidFill>
                  <a:schemeClr val="tx1"/>
                </a:solidFill>
                <a:effectLst/>
                <a:latin typeface="+mn-lt"/>
                <a:ea typeface="+mn-ea"/>
                <a:cs typeface="+mn-cs"/>
              </a:rPr>
              <a:t>The periorbital is elevated from the lateral wall and roof of the orbit with a malleable retractor. </a:t>
            </a:r>
          </a:p>
          <a:p>
            <a:r>
              <a:rPr lang="en-US" sz="1200" b="0" i="0" kern="1200" dirty="0" smtClean="0">
                <a:solidFill>
                  <a:schemeClr val="tx1"/>
                </a:solidFill>
                <a:effectLst/>
                <a:latin typeface="+mn-lt"/>
                <a:ea typeface="+mn-ea"/>
                <a:cs typeface="+mn-cs"/>
              </a:rPr>
              <a:t>The lateral orbital rim is cut , then </a:t>
            </a:r>
            <a:r>
              <a:rPr lang="en-US" sz="1200" b="0" i="0" kern="1200" dirty="0" err="1" smtClean="0">
                <a:solidFill>
                  <a:schemeClr val="tx1"/>
                </a:solidFill>
                <a:effectLst/>
                <a:latin typeface="+mn-lt"/>
                <a:ea typeface="+mn-ea"/>
                <a:cs typeface="+mn-cs"/>
              </a:rPr>
              <a:t>outfractured</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Using a combination of blunt and sharp dissection, the lacrimal gland is mobilized onto an island of free </a:t>
            </a:r>
            <a:r>
              <a:rPr lang="en-US" sz="1200" b="0" i="0" kern="1200" dirty="0" err="1" smtClean="0">
                <a:solidFill>
                  <a:schemeClr val="tx1"/>
                </a:solidFill>
                <a:effectLst/>
                <a:latin typeface="+mn-lt"/>
                <a:ea typeface="+mn-ea"/>
                <a:cs typeface="+mn-cs"/>
              </a:rPr>
              <a:t>periorbita</a:t>
            </a:r>
            <a:r>
              <a:rPr lang="en-US" sz="1200" b="0" i="0" kern="1200" dirty="0" smtClean="0">
                <a:solidFill>
                  <a:schemeClr val="tx1"/>
                </a:solidFill>
                <a:effectLst/>
                <a:latin typeface="+mn-lt"/>
                <a:ea typeface="+mn-ea"/>
                <a:cs typeface="+mn-cs"/>
              </a:rPr>
              <a:t>. Care is taken to avoid the </a:t>
            </a:r>
            <a:r>
              <a:rPr lang="en-US" sz="1200" b="0" i="0" kern="1200" dirty="0" err="1" smtClean="0">
                <a:solidFill>
                  <a:schemeClr val="tx1"/>
                </a:solidFill>
                <a:effectLst/>
                <a:latin typeface="+mn-lt"/>
                <a:ea typeface="+mn-ea"/>
                <a:cs typeface="+mn-cs"/>
              </a:rPr>
              <a:t>levator</a:t>
            </a:r>
            <a:r>
              <a:rPr lang="en-US" sz="1200" b="0" i="0" kern="1200" dirty="0" smtClean="0">
                <a:solidFill>
                  <a:schemeClr val="tx1"/>
                </a:solidFill>
                <a:effectLst/>
                <a:latin typeface="+mn-lt"/>
                <a:ea typeface="+mn-ea"/>
                <a:cs typeface="+mn-cs"/>
              </a:rPr>
              <a:t> and lateral rectus muscles. </a:t>
            </a:r>
          </a:p>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113A02-972D-4FEF-890C-D549EEE172FA}" type="slidenum">
              <a:rPr lang="en-US" smtClean="0"/>
              <a:t>21</a:t>
            </a:fld>
            <a:endParaRPr lang="en-US"/>
          </a:p>
        </p:txBody>
      </p:sp>
    </p:spTree>
    <p:extLst>
      <p:ext uri="{BB962C8B-B14F-4D97-AF65-F5344CB8AC3E}">
        <p14:creationId xmlns:p14="http://schemas.microsoft.com/office/powerpoint/2010/main" val="1375512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Eventually the mass can be freed from the surrounding tissue with the </a:t>
            </a:r>
            <a:r>
              <a:rPr lang="en-US" sz="1200" b="0" i="0" kern="1200" dirty="0" err="1" smtClean="0">
                <a:solidFill>
                  <a:schemeClr val="tx1"/>
                </a:solidFill>
                <a:effectLst/>
                <a:latin typeface="+mn-lt"/>
                <a:ea typeface="+mn-ea"/>
                <a:cs typeface="+mn-cs"/>
              </a:rPr>
              <a:t>pseudocapsule</a:t>
            </a:r>
            <a:r>
              <a:rPr lang="en-US" sz="1200" b="0" i="0" kern="1200" dirty="0" smtClean="0">
                <a:solidFill>
                  <a:schemeClr val="tx1"/>
                </a:solidFill>
                <a:effectLst/>
                <a:latin typeface="+mn-lt"/>
                <a:ea typeface="+mn-ea"/>
                <a:cs typeface="+mn-cs"/>
              </a:rPr>
              <a:t> intact</a:t>
            </a:r>
            <a:endParaRPr lang="en-US" dirty="0" smtClean="0"/>
          </a:p>
          <a:p>
            <a:endParaRPr lang="en-US" dirty="0"/>
          </a:p>
        </p:txBody>
      </p:sp>
      <p:sp>
        <p:nvSpPr>
          <p:cNvPr id="4" name="Slide Number Placeholder 3"/>
          <p:cNvSpPr>
            <a:spLocks noGrp="1"/>
          </p:cNvSpPr>
          <p:nvPr>
            <p:ph type="sldNum" sz="quarter" idx="10"/>
          </p:nvPr>
        </p:nvSpPr>
        <p:spPr/>
        <p:txBody>
          <a:bodyPr/>
          <a:lstStyle/>
          <a:p>
            <a:fld id="{45113A02-972D-4FEF-890C-D549EEE172FA}" type="slidenum">
              <a:rPr lang="en-US" smtClean="0"/>
              <a:t>22</a:t>
            </a:fld>
            <a:endParaRPr lang="en-US"/>
          </a:p>
        </p:txBody>
      </p:sp>
    </p:spTree>
    <p:extLst>
      <p:ext uri="{BB962C8B-B14F-4D97-AF65-F5344CB8AC3E}">
        <p14:creationId xmlns:p14="http://schemas.microsoft.com/office/powerpoint/2010/main" val="1551101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Approx</a:t>
            </a:r>
            <a:r>
              <a:rPr lang="en-US" dirty="0" smtClean="0"/>
              <a:t> 2.5 cm, nodules and </a:t>
            </a:r>
            <a:r>
              <a:rPr lang="en-US" dirty="0" err="1" smtClean="0"/>
              <a:t>heterogenous</a:t>
            </a:r>
            <a:r>
              <a:rPr lang="en-US" dirty="0" smtClean="0"/>
              <a:t> tissue with </a:t>
            </a:r>
            <a:r>
              <a:rPr lang="en-US" dirty="0" err="1" smtClean="0"/>
              <a:t>pseudocapsule</a:t>
            </a:r>
            <a:endParaRPr lang="en-US" dirty="0"/>
          </a:p>
        </p:txBody>
      </p:sp>
      <p:sp>
        <p:nvSpPr>
          <p:cNvPr id="4" name="Slide Number Placeholder 3"/>
          <p:cNvSpPr>
            <a:spLocks noGrp="1"/>
          </p:cNvSpPr>
          <p:nvPr>
            <p:ph type="sldNum" sz="quarter" idx="10"/>
          </p:nvPr>
        </p:nvSpPr>
        <p:spPr/>
        <p:txBody>
          <a:bodyPr/>
          <a:lstStyle/>
          <a:p>
            <a:fld id="{45113A02-972D-4FEF-890C-D549EEE172FA}" type="slidenum">
              <a:rPr lang="en-US" smtClean="0"/>
              <a:t>23</a:t>
            </a:fld>
            <a:endParaRPr lang="en-US"/>
          </a:p>
        </p:txBody>
      </p:sp>
    </p:spTree>
    <p:extLst>
      <p:ext uri="{BB962C8B-B14F-4D97-AF65-F5344CB8AC3E}">
        <p14:creationId xmlns:p14="http://schemas.microsoft.com/office/powerpoint/2010/main" val="601839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Pleomorphic adenoma- with epithelial and stromal </a:t>
            </a:r>
            <a:r>
              <a:rPr lang="en-US" sz="1200" b="0" i="0" kern="1200" baseline="0" dirty="0" smtClean="0">
                <a:solidFill>
                  <a:schemeClr val="tx1"/>
                </a:solidFill>
                <a:effectLst/>
                <a:latin typeface="+mn-lt"/>
                <a:ea typeface="+mn-ea"/>
                <a:cs typeface="+mn-cs"/>
              </a:rPr>
              <a:t>elements</a:t>
            </a:r>
          </a:p>
          <a:p>
            <a:r>
              <a:rPr lang="en-US" sz="1200" b="0" i="0" kern="1200" baseline="0" dirty="0" smtClean="0">
                <a:solidFill>
                  <a:schemeClr val="tx1"/>
                </a:solidFill>
                <a:effectLst/>
                <a:latin typeface="+mn-lt"/>
                <a:ea typeface="+mn-ea"/>
                <a:cs typeface="+mn-cs"/>
              </a:rPr>
              <a:t>-epithelial cells forming ductal structures.</a:t>
            </a:r>
          </a:p>
          <a:p>
            <a:endParaRPr lang="en-US" sz="1200" b="0" i="0" kern="1200" baseline="0" dirty="0" smtClean="0">
              <a:solidFill>
                <a:schemeClr val="tx1"/>
              </a:solidFill>
              <a:effectLst/>
              <a:latin typeface="+mn-lt"/>
              <a:ea typeface="+mn-ea"/>
              <a:cs typeface="+mn-cs"/>
            </a:endParaRPr>
          </a:p>
          <a:p>
            <a:r>
              <a:rPr lang="en-US" sz="1200" b="0" i="0" kern="1200" baseline="0" dirty="0" err="1" smtClean="0">
                <a:solidFill>
                  <a:schemeClr val="tx1"/>
                </a:solidFill>
                <a:effectLst/>
                <a:latin typeface="+mn-lt"/>
                <a:ea typeface="+mn-ea"/>
                <a:cs typeface="+mn-cs"/>
              </a:rPr>
              <a:t>Pseudocapsule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partly a fibrous tissue reaction, but partly also surrounding compressed host tissue</a:t>
            </a:r>
            <a:endParaRPr lang="en-US" dirty="0"/>
          </a:p>
        </p:txBody>
      </p:sp>
      <p:sp>
        <p:nvSpPr>
          <p:cNvPr id="4" name="Slide Number Placeholder 3"/>
          <p:cNvSpPr>
            <a:spLocks noGrp="1"/>
          </p:cNvSpPr>
          <p:nvPr>
            <p:ph type="sldNum" sz="quarter" idx="10"/>
          </p:nvPr>
        </p:nvSpPr>
        <p:spPr/>
        <p:txBody>
          <a:bodyPr/>
          <a:lstStyle/>
          <a:p>
            <a:fld id="{45113A02-972D-4FEF-890C-D549EEE172FA}" type="slidenum">
              <a:rPr lang="en-US" smtClean="0"/>
              <a:t>24</a:t>
            </a:fld>
            <a:endParaRPr lang="en-US"/>
          </a:p>
        </p:txBody>
      </p:sp>
    </p:spTree>
    <p:extLst>
      <p:ext uri="{BB962C8B-B14F-4D97-AF65-F5344CB8AC3E}">
        <p14:creationId xmlns:p14="http://schemas.microsoft.com/office/powerpoint/2010/main" val="4136543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Stromal elements</a:t>
            </a:r>
            <a:endParaRPr lang="en-US" dirty="0"/>
          </a:p>
        </p:txBody>
      </p:sp>
      <p:sp>
        <p:nvSpPr>
          <p:cNvPr id="4" name="Slide Number Placeholder 3"/>
          <p:cNvSpPr>
            <a:spLocks noGrp="1"/>
          </p:cNvSpPr>
          <p:nvPr>
            <p:ph type="sldNum" sz="quarter" idx="10"/>
          </p:nvPr>
        </p:nvSpPr>
        <p:spPr/>
        <p:txBody>
          <a:bodyPr/>
          <a:lstStyle/>
          <a:p>
            <a:fld id="{45113A02-972D-4FEF-890C-D549EEE172FA}" type="slidenum">
              <a:rPr lang="en-US" smtClean="0"/>
              <a:t>25</a:t>
            </a:fld>
            <a:endParaRPr lang="en-US"/>
          </a:p>
        </p:txBody>
      </p:sp>
    </p:spTree>
    <p:extLst>
      <p:ext uri="{BB962C8B-B14F-4D97-AF65-F5344CB8AC3E}">
        <p14:creationId xmlns:p14="http://schemas.microsoft.com/office/powerpoint/2010/main" val="594404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adenocarcinoma</a:t>
            </a:r>
          </a:p>
          <a:p>
            <a:r>
              <a:rPr lang="en-US" sz="1200" b="0" i="0" u="none" strike="noStrike" kern="1200" baseline="0" dirty="0" smtClean="0">
                <a:solidFill>
                  <a:schemeClr val="tx1"/>
                </a:solidFill>
                <a:latin typeface="+mn-lt"/>
                <a:ea typeface="+mn-ea"/>
                <a:cs typeface="+mn-cs"/>
              </a:rPr>
              <a:t>(de novo) 5–10% and</a:t>
            </a:r>
          </a:p>
          <a:p>
            <a:r>
              <a:rPr lang="en-US" sz="1200" b="0" i="0" u="none" strike="noStrike" kern="1200" baseline="0" dirty="0" err="1" smtClean="0">
                <a:solidFill>
                  <a:schemeClr val="tx1"/>
                </a:solidFill>
                <a:latin typeface="+mn-lt"/>
                <a:ea typeface="+mn-ea"/>
                <a:cs typeface="+mn-cs"/>
              </a:rPr>
              <a:t>mucoepidermoid</a:t>
            </a:r>
            <a:r>
              <a:rPr lang="en-US" sz="1200" b="0" i="0" u="none" strike="noStrike" kern="1200" baseline="0" dirty="0" smtClean="0">
                <a:solidFill>
                  <a:schemeClr val="tx1"/>
                </a:solidFill>
                <a:latin typeface="+mn-lt"/>
                <a:ea typeface="+mn-ea"/>
                <a:cs typeface="+mn-cs"/>
              </a:rPr>
              <a:t> carcinoma 1–2%</a:t>
            </a:r>
            <a:endParaRPr lang="en-US" dirty="0"/>
          </a:p>
        </p:txBody>
      </p:sp>
      <p:sp>
        <p:nvSpPr>
          <p:cNvPr id="4" name="Slide Number Placeholder 3"/>
          <p:cNvSpPr>
            <a:spLocks noGrp="1"/>
          </p:cNvSpPr>
          <p:nvPr>
            <p:ph type="sldNum" sz="quarter" idx="10"/>
          </p:nvPr>
        </p:nvSpPr>
        <p:spPr/>
        <p:txBody>
          <a:bodyPr/>
          <a:lstStyle/>
          <a:p>
            <a:fld id="{45113A02-972D-4FEF-890C-D549EEE172FA}" type="slidenum">
              <a:rPr lang="en-US" smtClean="0"/>
              <a:t>30</a:t>
            </a:fld>
            <a:endParaRPr lang="en-US"/>
          </a:p>
        </p:txBody>
      </p:sp>
    </p:spTree>
    <p:extLst>
      <p:ext uri="{BB962C8B-B14F-4D97-AF65-F5344CB8AC3E}">
        <p14:creationId xmlns:p14="http://schemas.microsoft.com/office/powerpoint/2010/main" val="3985791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kern="1200" dirty="0" smtClean="0">
                <a:solidFill>
                  <a:schemeClr val="tx1"/>
                </a:solidFill>
                <a:effectLst/>
                <a:latin typeface="+mn-lt"/>
                <a:ea typeface="+mn-ea"/>
                <a:cs typeface="+mn-cs"/>
              </a:rPr>
              <a:t>well-defined mass intimately associated with the left lacrimal gland. </a:t>
            </a:r>
            <a:r>
              <a:rPr lang="en-US" sz="1200" b="0" i="0" kern="1200" dirty="0" err="1" smtClean="0">
                <a:solidFill>
                  <a:schemeClr val="tx1"/>
                </a:solidFill>
                <a:effectLst/>
                <a:latin typeface="+mn-lt"/>
                <a:ea typeface="+mn-ea"/>
                <a:cs typeface="+mn-cs"/>
              </a:rPr>
              <a:t>Heterogenous</a:t>
            </a:r>
            <a:r>
              <a:rPr lang="en-US" sz="1200" b="0" i="0" kern="1200" dirty="0" smtClean="0">
                <a:solidFill>
                  <a:schemeClr val="tx1"/>
                </a:solidFill>
                <a:effectLst/>
                <a:latin typeface="+mn-lt"/>
                <a:ea typeface="+mn-ea"/>
                <a:cs typeface="+mn-cs"/>
              </a:rPr>
              <a:t> .The mass does not show any necrosis or calcification. No intracranial extension is seen </a:t>
            </a:r>
          </a:p>
          <a:p>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Axial soft tissue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Coronal soft tissue</a:t>
            </a:r>
          </a:p>
        </p:txBody>
      </p:sp>
      <p:sp>
        <p:nvSpPr>
          <p:cNvPr id="4" name="Slide Number Placeholder 3"/>
          <p:cNvSpPr>
            <a:spLocks noGrp="1"/>
          </p:cNvSpPr>
          <p:nvPr>
            <p:ph type="sldNum" sz="quarter" idx="10"/>
          </p:nvPr>
        </p:nvSpPr>
        <p:spPr/>
        <p:txBody>
          <a:bodyPr/>
          <a:lstStyle/>
          <a:p>
            <a:fld id="{45113A02-972D-4FEF-890C-D549EEE172FA}" type="slidenum">
              <a:rPr lang="en-US" smtClean="0"/>
              <a:t>12</a:t>
            </a:fld>
            <a:endParaRPr lang="en-US"/>
          </a:p>
        </p:txBody>
      </p:sp>
    </p:spTree>
    <p:extLst>
      <p:ext uri="{BB962C8B-B14F-4D97-AF65-F5344CB8AC3E}">
        <p14:creationId xmlns:p14="http://schemas.microsoft.com/office/powerpoint/2010/main" val="2378743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dirty="0" smtClean="0"/>
              <a:t/>
            </a:r>
            <a:br>
              <a:rPr lang="en-US" dirty="0" smtClean="0"/>
            </a:br>
            <a:r>
              <a:rPr lang="en-US" dirty="0" smtClean="0"/>
              <a:t>coronal</a:t>
            </a:r>
            <a:endParaRPr lang="en-US" dirty="0"/>
          </a:p>
        </p:txBody>
      </p:sp>
      <p:sp>
        <p:nvSpPr>
          <p:cNvPr id="4" name="Slide Number Placeholder 3"/>
          <p:cNvSpPr>
            <a:spLocks noGrp="1"/>
          </p:cNvSpPr>
          <p:nvPr>
            <p:ph type="sldNum" sz="quarter" idx="10"/>
          </p:nvPr>
        </p:nvSpPr>
        <p:spPr/>
        <p:txBody>
          <a:bodyPr/>
          <a:lstStyle/>
          <a:p>
            <a:fld id="{45113A02-972D-4FEF-890C-D549EEE172FA}" type="slidenum">
              <a:rPr lang="en-US" smtClean="0"/>
              <a:t>13</a:t>
            </a:fld>
            <a:endParaRPr lang="en-US"/>
          </a:p>
        </p:txBody>
      </p:sp>
    </p:spTree>
    <p:extLst>
      <p:ext uri="{BB962C8B-B14F-4D97-AF65-F5344CB8AC3E}">
        <p14:creationId xmlns:p14="http://schemas.microsoft.com/office/powerpoint/2010/main" val="3047983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Axial Bone window –</a:t>
            </a:r>
            <a:r>
              <a:rPr lang="en-US" sz="1200" b="0" i="0" kern="1200" dirty="0" smtClean="0">
                <a:solidFill>
                  <a:schemeClr val="tx1"/>
                </a:solidFill>
                <a:effectLst/>
                <a:latin typeface="+mn-lt"/>
                <a:ea typeface="+mn-ea"/>
                <a:cs typeface="+mn-cs"/>
              </a:rPr>
              <a:t>There is no bony erosion of the adjacent left bony orbit. Perhaps</a:t>
            </a:r>
            <a:r>
              <a:rPr lang="en-US" sz="1200" b="0" i="0" kern="1200" baseline="0" dirty="0" smtClean="0">
                <a:solidFill>
                  <a:schemeClr val="tx1"/>
                </a:solidFill>
                <a:effectLst/>
                <a:latin typeface="+mn-lt"/>
                <a:ea typeface="+mn-ea"/>
                <a:cs typeface="+mn-cs"/>
              </a:rPr>
              <a:t> some </a:t>
            </a:r>
            <a:r>
              <a:rPr lang="en-US" sz="1200" b="0" i="0" kern="1200" baseline="0" dirty="0" err="1" smtClean="0">
                <a:solidFill>
                  <a:schemeClr val="tx1"/>
                </a:solidFill>
                <a:effectLst/>
                <a:latin typeface="+mn-lt"/>
                <a:ea typeface="+mn-ea"/>
                <a:cs typeface="+mn-cs"/>
              </a:rPr>
              <a:t>remodelling</a:t>
            </a:r>
            <a:endParaRPr lang="en-US" dirty="0"/>
          </a:p>
        </p:txBody>
      </p:sp>
      <p:sp>
        <p:nvSpPr>
          <p:cNvPr id="4" name="Slide Number Placeholder 3"/>
          <p:cNvSpPr>
            <a:spLocks noGrp="1"/>
          </p:cNvSpPr>
          <p:nvPr>
            <p:ph type="sldNum" sz="quarter" idx="10"/>
          </p:nvPr>
        </p:nvSpPr>
        <p:spPr/>
        <p:txBody>
          <a:bodyPr/>
          <a:lstStyle/>
          <a:p>
            <a:fld id="{45113A02-972D-4FEF-890C-D549EEE172FA}" type="slidenum">
              <a:rPr lang="en-US" smtClean="0"/>
              <a:t>14</a:t>
            </a:fld>
            <a:endParaRPr lang="en-US"/>
          </a:p>
        </p:txBody>
      </p:sp>
    </p:spTree>
    <p:extLst>
      <p:ext uri="{BB962C8B-B14F-4D97-AF65-F5344CB8AC3E}">
        <p14:creationId xmlns:p14="http://schemas.microsoft.com/office/powerpoint/2010/main" val="4126374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Sagital</a:t>
            </a:r>
            <a:r>
              <a:rPr lang="en-US" dirty="0" smtClean="0"/>
              <a:t> bone window</a:t>
            </a:r>
            <a:endParaRPr lang="en-US" dirty="0"/>
          </a:p>
        </p:txBody>
      </p:sp>
      <p:sp>
        <p:nvSpPr>
          <p:cNvPr id="4" name="Slide Number Placeholder 3"/>
          <p:cNvSpPr>
            <a:spLocks noGrp="1"/>
          </p:cNvSpPr>
          <p:nvPr>
            <p:ph type="sldNum" sz="quarter" idx="10"/>
          </p:nvPr>
        </p:nvSpPr>
        <p:spPr/>
        <p:txBody>
          <a:bodyPr/>
          <a:lstStyle/>
          <a:p>
            <a:fld id="{45113A02-972D-4FEF-890C-D549EEE172FA}" type="slidenum">
              <a:rPr lang="en-US" smtClean="0"/>
              <a:t>15</a:t>
            </a:fld>
            <a:endParaRPr lang="en-US"/>
          </a:p>
        </p:txBody>
      </p:sp>
    </p:spTree>
    <p:extLst>
      <p:ext uri="{BB962C8B-B14F-4D97-AF65-F5344CB8AC3E}">
        <p14:creationId xmlns:p14="http://schemas.microsoft.com/office/powerpoint/2010/main" val="4040006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T1 </a:t>
            </a:r>
            <a:r>
              <a:rPr lang="en-US" sz="1200" b="0" i="0" kern="1200" dirty="0" err="1" smtClean="0">
                <a:solidFill>
                  <a:schemeClr val="tx1"/>
                </a:solidFill>
                <a:effectLst/>
                <a:latin typeface="+mn-lt"/>
                <a:ea typeface="+mn-ea"/>
                <a:cs typeface="+mn-cs"/>
              </a:rPr>
              <a:t>sagital</a:t>
            </a:r>
            <a:r>
              <a:rPr lang="en-US" sz="1200" b="0" i="0" kern="1200" dirty="0" smtClean="0">
                <a:solidFill>
                  <a:schemeClr val="tx1"/>
                </a:solidFill>
                <a:effectLst/>
                <a:latin typeface="+mn-lt"/>
                <a:ea typeface="+mn-ea"/>
                <a:cs typeface="+mn-cs"/>
              </a:rPr>
              <a:t> on left</a:t>
            </a:r>
          </a:p>
          <a:p>
            <a:r>
              <a:rPr lang="en-US" sz="1200" b="0" i="0" kern="1200" dirty="0" smtClean="0">
                <a:solidFill>
                  <a:schemeClr val="tx1"/>
                </a:solidFill>
                <a:effectLst/>
                <a:latin typeface="+mn-lt"/>
                <a:ea typeface="+mn-ea"/>
                <a:cs typeface="+mn-cs"/>
              </a:rPr>
              <a:t>T2 </a:t>
            </a:r>
            <a:r>
              <a:rPr lang="en-US" sz="1200" b="0" i="0" kern="1200" dirty="0" err="1" smtClean="0">
                <a:solidFill>
                  <a:schemeClr val="tx1"/>
                </a:solidFill>
                <a:effectLst/>
                <a:latin typeface="+mn-lt"/>
                <a:ea typeface="+mn-ea"/>
                <a:cs typeface="+mn-cs"/>
              </a:rPr>
              <a:t>sagitall</a:t>
            </a:r>
            <a:r>
              <a:rPr lang="en-US" sz="1200" b="0" i="0" kern="1200" dirty="0" smtClean="0">
                <a:solidFill>
                  <a:schemeClr val="tx1"/>
                </a:solidFill>
                <a:effectLst/>
                <a:latin typeface="+mn-lt"/>
                <a:ea typeface="+mn-ea"/>
                <a:cs typeface="+mn-cs"/>
              </a:rPr>
              <a:t> on right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lesion appears to be arising from the lacrimal gland. It measures approximately 2 cm x 2 cm. </a:t>
            </a:r>
          </a:p>
          <a:p>
            <a:r>
              <a:rPr lang="en-US" sz="1200" b="0" i="0" kern="1200" dirty="0" smtClean="0">
                <a:solidFill>
                  <a:schemeClr val="tx1"/>
                </a:solidFill>
                <a:effectLst/>
                <a:latin typeface="+mn-lt"/>
                <a:ea typeface="+mn-ea"/>
                <a:cs typeface="+mn-cs"/>
              </a:rPr>
              <a:t>The lesion is isointense to muscle on T1-weighted images and has thick  peripheral enhancement.</a:t>
            </a:r>
          </a:p>
          <a:p>
            <a:r>
              <a:rPr lang="en-US" sz="1200" b="0" i="0" kern="1200" dirty="0" smtClean="0">
                <a:solidFill>
                  <a:schemeClr val="tx1"/>
                </a:solidFill>
                <a:effectLst/>
                <a:latin typeface="+mn-lt"/>
                <a:ea typeface="+mn-ea"/>
                <a:cs typeface="+mn-cs"/>
              </a:rPr>
              <a:t>It has intermediate T2 signal. </a:t>
            </a:r>
          </a:p>
        </p:txBody>
      </p:sp>
      <p:sp>
        <p:nvSpPr>
          <p:cNvPr id="4" name="Slide Number Placeholder 3"/>
          <p:cNvSpPr>
            <a:spLocks noGrp="1"/>
          </p:cNvSpPr>
          <p:nvPr>
            <p:ph type="sldNum" sz="quarter" idx="10"/>
          </p:nvPr>
        </p:nvSpPr>
        <p:spPr/>
        <p:txBody>
          <a:bodyPr/>
          <a:lstStyle/>
          <a:p>
            <a:fld id="{45113A02-972D-4FEF-890C-D549EEE172FA}" type="slidenum">
              <a:rPr lang="en-US" smtClean="0"/>
              <a:t>16</a:t>
            </a:fld>
            <a:endParaRPr lang="en-US"/>
          </a:p>
        </p:txBody>
      </p:sp>
    </p:spTree>
    <p:extLst>
      <p:ext uri="{BB962C8B-B14F-4D97-AF65-F5344CB8AC3E}">
        <p14:creationId xmlns:p14="http://schemas.microsoft.com/office/powerpoint/2010/main" val="1359161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T1 pre axial</a:t>
            </a:r>
          </a:p>
          <a:p>
            <a:r>
              <a:rPr lang="en-US" dirty="0" smtClean="0"/>
              <a:t>Post t1 axial</a:t>
            </a:r>
          </a:p>
          <a:p>
            <a:r>
              <a:rPr lang="en-US" sz="1200" b="0" i="0" kern="1200" dirty="0" smtClean="0">
                <a:solidFill>
                  <a:schemeClr val="tx1"/>
                </a:solidFill>
                <a:effectLst/>
                <a:latin typeface="+mn-lt"/>
                <a:ea typeface="+mn-ea"/>
                <a:cs typeface="+mn-cs"/>
              </a:rPr>
              <a:t>and has thick  peripheral enhancement</a:t>
            </a:r>
            <a:endParaRPr lang="en-US" dirty="0" smtClean="0"/>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There is slight </a:t>
            </a:r>
            <a:r>
              <a:rPr lang="en-US" sz="1200" b="0" i="0" kern="1200" dirty="0" err="1" smtClean="0">
                <a:solidFill>
                  <a:schemeClr val="tx1"/>
                </a:solidFill>
                <a:effectLst/>
                <a:latin typeface="+mn-lt"/>
                <a:ea typeface="+mn-ea"/>
                <a:cs typeface="+mn-cs"/>
              </a:rPr>
              <a:t>proptosis</a:t>
            </a:r>
            <a:r>
              <a:rPr lang="en-US" sz="1200" b="0" i="0" kern="1200" dirty="0" smtClean="0">
                <a:solidFill>
                  <a:schemeClr val="tx1"/>
                </a:solidFill>
                <a:effectLst/>
                <a:latin typeface="+mn-lt"/>
                <a:ea typeface="+mn-ea"/>
                <a:cs typeface="+mn-cs"/>
              </a:rPr>
              <a:t> but no globe deformation. </a:t>
            </a:r>
          </a:p>
          <a:p>
            <a:r>
              <a:rPr lang="en-US" sz="1200" b="0" i="0" kern="1200" dirty="0" smtClean="0">
                <a:solidFill>
                  <a:schemeClr val="tx1"/>
                </a:solidFill>
                <a:effectLst/>
                <a:latin typeface="+mn-lt"/>
                <a:ea typeface="+mn-ea"/>
                <a:cs typeface="+mn-cs"/>
              </a:rPr>
              <a:t>The surrounding subcutaneous fat and </a:t>
            </a:r>
            <a:r>
              <a:rPr lang="en-US" sz="1200" b="0" i="0" kern="1200" dirty="0" err="1" smtClean="0">
                <a:solidFill>
                  <a:schemeClr val="tx1"/>
                </a:solidFill>
                <a:effectLst/>
                <a:latin typeface="+mn-lt"/>
                <a:ea typeface="+mn-ea"/>
                <a:cs typeface="+mn-cs"/>
              </a:rPr>
              <a:t>intraorbital</a:t>
            </a:r>
            <a:r>
              <a:rPr lang="en-US" sz="1200" b="0" i="0" kern="1200" dirty="0" smtClean="0">
                <a:solidFill>
                  <a:schemeClr val="tx1"/>
                </a:solidFill>
                <a:effectLst/>
                <a:latin typeface="+mn-lt"/>
                <a:ea typeface="+mn-ea"/>
                <a:cs typeface="+mn-cs"/>
              </a:rPr>
              <a:t> fat is normal in signal.</a:t>
            </a:r>
          </a:p>
          <a:p>
            <a:r>
              <a:rPr lang="en-US" sz="1200" b="0" i="0" kern="1200" dirty="0" smtClean="0">
                <a:solidFill>
                  <a:schemeClr val="tx1"/>
                </a:solidFill>
                <a:effectLst/>
                <a:latin typeface="+mn-lt"/>
                <a:ea typeface="+mn-ea"/>
                <a:cs typeface="+mn-cs"/>
              </a:rPr>
              <a:t> There is  remodeling of the lateral and superior orbital wall. </a:t>
            </a:r>
            <a:endParaRPr lang="en-US" dirty="0" smtClean="0"/>
          </a:p>
          <a:p>
            <a:endParaRPr lang="en-US" dirty="0"/>
          </a:p>
        </p:txBody>
      </p:sp>
      <p:sp>
        <p:nvSpPr>
          <p:cNvPr id="4" name="Slide Number Placeholder 3"/>
          <p:cNvSpPr>
            <a:spLocks noGrp="1"/>
          </p:cNvSpPr>
          <p:nvPr>
            <p:ph type="sldNum" sz="quarter" idx="10"/>
          </p:nvPr>
        </p:nvSpPr>
        <p:spPr/>
        <p:txBody>
          <a:bodyPr/>
          <a:lstStyle/>
          <a:p>
            <a:fld id="{45113A02-972D-4FEF-890C-D549EEE172FA}" type="slidenum">
              <a:rPr lang="en-US" smtClean="0"/>
              <a:t>17</a:t>
            </a:fld>
            <a:endParaRPr lang="en-US"/>
          </a:p>
        </p:txBody>
      </p:sp>
    </p:spTree>
    <p:extLst>
      <p:ext uri="{BB962C8B-B14F-4D97-AF65-F5344CB8AC3E}">
        <p14:creationId xmlns:p14="http://schemas.microsoft.com/office/powerpoint/2010/main" val="3536109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 2 axial</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ADC -</a:t>
            </a:r>
            <a:r>
              <a:rPr lang="en-US" sz="1200" b="0" i="0" kern="1200" dirty="0" smtClean="0">
                <a:solidFill>
                  <a:schemeClr val="tx1"/>
                </a:solidFill>
                <a:effectLst/>
                <a:latin typeface="+mn-lt"/>
                <a:ea typeface="+mn-ea"/>
                <a:cs typeface="+mn-cs"/>
              </a:rPr>
              <a:t>apparent diffusion coefficient- The diffusion-weighted images are degraded by braces artifact. </a:t>
            </a:r>
          </a:p>
          <a:p>
            <a:r>
              <a:rPr lang="en-US" sz="1200" b="0" i="0" kern="1200" dirty="0" smtClean="0">
                <a:solidFill>
                  <a:schemeClr val="tx1"/>
                </a:solidFill>
                <a:effectLst/>
                <a:latin typeface="+mn-lt"/>
                <a:ea typeface="+mn-ea"/>
                <a:cs typeface="+mn-cs"/>
              </a:rPr>
              <a:t> a measure of the magnitude of diffusion (of water molecules)</a:t>
            </a:r>
          </a:p>
          <a:p>
            <a:r>
              <a:rPr lang="en-US" sz="1200" b="0" i="0" kern="1200" dirty="0" smtClean="0">
                <a:solidFill>
                  <a:schemeClr val="tx1"/>
                </a:solidFill>
                <a:effectLst/>
                <a:latin typeface="+mn-lt"/>
                <a:ea typeface="+mn-ea"/>
                <a:cs typeface="+mn-cs"/>
              </a:rPr>
              <a:t>The extent of tissue cellularity and the presence of intact cell membrane help determine the impedance of water molecule diffusion. This impedance of water molecules diffusion can be quantitatively assessed using the apparent diffusion coefficient (ADC) value</a:t>
            </a:r>
            <a:endParaRPr lang="en-US" dirty="0" smtClean="0"/>
          </a:p>
        </p:txBody>
      </p:sp>
      <p:sp>
        <p:nvSpPr>
          <p:cNvPr id="4" name="Slide Number Placeholder 3"/>
          <p:cNvSpPr>
            <a:spLocks noGrp="1"/>
          </p:cNvSpPr>
          <p:nvPr>
            <p:ph type="sldNum" sz="quarter" idx="10"/>
          </p:nvPr>
        </p:nvSpPr>
        <p:spPr/>
        <p:txBody>
          <a:bodyPr/>
          <a:lstStyle/>
          <a:p>
            <a:fld id="{45113A02-972D-4FEF-890C-D549EEE172FA}" type="slidenum">
              <a:rPr lang="en-US" smtClean="0"/>
              <a:t>18</a:t>
            </a:fld>
            <a:endParaRPr lang="en-US"/>
          </a:p>
        </p:txBody>
      </p:sp>
    </p:spTree>
    <p:extLst>
      <p:ext uri="{BB962C8B-B14F-4D97-AF65-F5344CB8AC3E}">
        <p14:creationId xmlns:p14="http://schemas.microsoft.com/office/powerpoint/2010/main" val="3536109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 NF- </a:t>
            </a:r>
            <a:r>
              <a:rPr lang="en-US" sz="1200" b="0" i="0" u="none" strike="noStrike" kern="1200" dirty="0" smtClean="0">
                <a:solidFill>
                  <a:schemeClr val="tx1"/>
                </a:solidFill>
                <a:effectLst/>
                <a:latin typeface="+mn-lt"/>
                <a:ea typeface="+mn-ea"/>
                <a:cs typeface="+mn-cs"/>
                <a:hlinkClick r:id="rId3" tooltip="Benign"/>
              </a:rPr>
              <a:t>benign</a:t>
            </a:r>
            <a:r>
              <a:rPr lang="en-US" sz="1200" b="0" i="0" u="none" strike="noStrike" kern="1200" baseline="30000" dirty="0" smtClean="0">
                <a:solidFill>
                  <a:schemeClr val="tx1"/>
                </a:solidFill>
                <a:effectLst/>
                <a:latin typeface="+mn-lt"/>
                <a:ea typeface="+mn-ea"/>
                <a:cs typeface="+mn-cs"/>
                <a:hlinkClick r:id="rId4"/>
              </a:rPr>
              <a:t>[3]</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5" tooltip="Soft tissue"/>
              </a:rPr>
              <a:t>soft tissue</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6" tooltip="Lesion"/>
              </a:rPr>
              <a:t>lesion</a:t>
            </a:r>
            <a:r>
              <a:rPr lang="en-US" sz="1200" b="0" i="0" kern="1200" dirty="0" smtClean="0">
                <a:solidFill>
                  <a:schemeClr val="tx1"/>
                </a:solidFill>
                <a:effectLst/>
                <a:latin typeface="+mn-lt"/>
                <a:ea typeface="+mn-ea"/>
                <a:cs typeface="+mn-cs"/>
              </a:rPr>
              <a:t> most commonly found in the </a:t>
            </a:r>
            <a:r>
              <a:rPr lang="en-US" sz="1200" b="0" i="0" u="sng" kern="1200" dirty="0" smtClean="0">
                <a:solidFill>
                  <a:schemeClr val="tx1"/>
                </a:solidFill>
                <a:effectLst/>
                <a:latin typeface="+mn-lt"/>
                <a:ea typeface="+mn-ea"/>
                <a:cs typeface="+mn-cs"/>
                <a:hlinkClick r:id="rId7" tooltip="Superficial fascia"/>
              </a:rPr>
              <a:t>superficial</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8" tooltip="Fascia"/>
              </a:rPr>
              <a:t>fasci</a:t>
            </a:r>
            <a:endParaRPr lang="en-US" sz="1200" b="0" i="0" kern="1200" dirty="0" smtClean="0">
              <a:solidFill>
                <a:schemeClr val="tx1"/>
              </a:solidFill>
              <a:effectLst/>
              <a:latin typeface="+mn-lt"/>
              <a:ea typeface="+mn-ea"/>
              <a:cs typeface="+mn-cs"/>
            </a:endParaRPr>
          </a:p>
          <a:p>
            <a:r>
              <a:rPr lang="en-US" sz="1200" b="0" i="0" kern="1200" dirty="0" err="1" smtClean="0">
                <a:solidFill>
                  <a:schemeClr val="tx1"/>
                </a:solidFill>
                <a:effectLst/>
                <a:latin typeface="+mn-lt"/>
                <a:ea typeface="+mn-ea"/>
                <a:cs typeface="+mn-cs"/>
              </a:rPr>
              <a:t>Chloroma</a:t>
            </a:r>
            <a:r>
              <a:rPr lang="en-US" sz="1200" b="0" i="0" kern="1200" dirty="0" smtClean="0">
                <a:solidFill>
                  <a:schemeClr val="tx1"/>
                </a:solidFill>
                <a:effectLst/>
                <a:latin typeface="+mn-lt"/>
                <a:ea typeface="+mn-ea"/>
                <a:cs typeface="+mn-cs"/>
              </a:rPr>
              <a:t>- -composed of immature </a:t>
            </a:r>
            <a:r>
              <a:rPr lang="en-US" sz="1200" b="0" i="0" u="none" strike="noStrike" kern="1200" dirty="0" smtClean="0">
                <a:solidFill>
                  <a:schemeClr val="tx1"/>
                </a:solidFill>
                <a:effectLst/>
                <a:latin typeface="+mn-lt"/>
                <a:ea typeface="+mn-ea"/>
                <a:cs typeface="+mn-cs"/>
                <a:hlinkClick r:id="rId9" tooltip="White blood cell"/>
              </a:rPr>
              <a:t>white blood cells</a:t>
            </a:r>
            <a:r>
              <a:rPr lang="en-US" sz="1200" b="0" i="0" u="none" strike="noStrike" kern="1200" baseline="30000" dirty="0" smtClean="0">
                <a:solidFill>
                  <a:schemeClr val="tx1"/>
                </a:solidFill>
                <a:effectLst/>
                <a:latin typeface="+mn-lt"/>
                <a:ea typeface="+mn-ea"/>
                <a:cs typeface="+mn-cs"/>
                <a:hlinkClick r:id="rId10"/>
              </a:rPr>
              <a:t>[2]</a:t>
            </a:r>
            <a:r>
              <a:rPr lang="en-US" sz="1200" b="0" i="0" kern="1200" dirty="0" smtClean="0">
                <a:solidFill>
                  <a:schemeClr val="tx1"/>
                </a:solidFill>
                <a:effectLst/>
                <a:latin typeface="+mn-lt"/>
                <a:ea typeface="+mn-ea"/>
                <a:cs typeface="+mn-cs"/>
              </a:rPr>
              <a:t> called </a:t>
            </a:r>
            <a:r>
              <a:rPr lang="en-US" sz="1200" b="0" i="0" u="sng" kern="1200" dirty="0" err="1" smtClean="0">
                <a:solidFill>
                  <a:schemeClr val="tx1"/>
                </a:solidFill>
                <a:effectLst/>
                <a:latin typeface="+mn-lt"/>
                <a:ea typeface="+mn-ea"/>
                <a:cs typeface="+mn-cs"/>
                <a:hlinkClick r:id="rId11" tooltip="Myeloblast"/>
              </a:rPr>
              <a:t>myeloblasts</a:t>
            </a:r>
            <a:r>
              <a:rPr lang="en-US" sz="1200" b="0" i="0" u="sng"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 </a:t>
            </a:r>
            <a:r>
              <a:rPr lang="en-US" sz="1200" b="0" i="0" u="sng" kern="1200" dirty="0" smtClean="0">
                <a:solidFill>
                  <a:schemeClr val="tx1"/>
                </a:solidFill>
                <a:effectLst/>
                <a:latin typeface="+mn-lt"/>
                <a:ea typeface="+mn-ea"/>
                <a:cs typeface="+mn-cs"/>
                <a:hlinkClick r:id="rId12" tooltip="Acute myeloid leukemia"/>
              </a:rPr>
              <a:t>acute myeloid leukemia</a:t>
            </a:r>
            <a:r>
              <a:rPr lang="en-US"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45113A02-972D-4FEF-890C-D549EEE172FA}" type="slidenum">
              <a:rPr lang="en-US" smtClean="0"/>
              <a:t>19</a:t>
            </a:fld>
            <a:endParaRPr lang="en-US"/>
          </a:p>
        </p:txBody>
      </p:sp>
    </p:spTree>
    <p:extLst>
      <p:ext uri="{BB962C8B-B14F-4D97-AF65-F5344CB8AC3E}">
        <p14:creationId xmlns:p14="http://schemas.microsoft.com/office/powerpoint/2010/main" val="20721515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32085" y="-89356"/>
            <a:ext cx="9144000" cy="6858000"/>
          </a:xfrm>
          <a:prstGeom prst="rect">
            <a:avLst/>
          </a:prstGeom>
          <a:gradFill flip="none" rotWithShape="1">
            <a:gsLst>
              <a:gs pos="0">
                <a:schemeClr val="bg1">
                  <a:lumMod val="9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p:txBody>
      </p:sp>
      <p:sp>
        <p:nvSpPr>
          <p:cNvPr id="2" name="Title 1"/>
          <p:cNvSpPr>
            <a:spLocks noGrp="1"/>
          </p:cNvSpPr>
          <p:nvPr>
            <p:ph type="ctrTitle" hasCustomPrompt="1"/>
          </p:nvPr>
        </p:nvSpPr>
        <p:spPr>
          <a:xfrm>
            <a:off x="685800" y="304800"/>
            <a:ext cx="7772400" cy="1524000"/>
          </a:xfrm>
        </p:spPr>
        <p:txBody>
          <a:bodyPr/>
          <a:lstStyle>
            <a:lvl1pPr marL="0" marR="0" indent="0" algn="ctr" defTabSz="914400" rtl="0" eaLnBrk="1" fontAlgn="auto" latinLnBrk="0" hangingPunct="1">
              <a:lnSpc>
                <a:spcPct val="100000"/>
              </a:lnSpc>
              <a:spcBef>
                <a:spcPct val="0"/>
              </a:spcBef>
              <a:spcAft>
                <a:spcPts val="0"/>
              </a:spcAft>
              <a:buClrTx/>
              <a:buSzTx/>
              <a:buFontTx/>
              <a:buNone/>
              <a:tabLst/>
              <a:defRPr sz="4800" baseline="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smtClean="0"/>
              <a:t>Title (i.e. Grand Rounds)</a:t>
            </a:r>
            <a:br>
              <a:rPr lang="en-US" dirty="0" smtClean="0"/>
            </a:br>
            <a:r>
              <a:rPr lang="en-US" sz="4000" dirty="0" smtClean="0"/>
              <a:t>Subtitle (i.e.</a:t>
            </a:r>
            <a:r>
              <a:rPr lang="en-US" sz="4000" baseline="0" dirty="0" smtClean="0"/>
              <a:t> </a:t>
            </a:r>
            <a:r>
              <a:rPr lang="en-US" sz="4000" baseline="0" dirty="0" err="1" smtClean="0"/>
              <a:t>Chalazion</a:t>
            </a:r>
            <a:r>
              <a:rPr lang="en-US" sz="4000" dirty="0" smtClean="0"/>
              <a:t>)</a:t>
            </a:r>
            <a:endParaRPr lang="en-US" dirty="0"/>
          </a:p>
        </p:txBody>
      </p:sp>
      <p:sp>
        <p:nvSpPr>
          <p:cNvPr id="3" name="Subtitle 2"/>
          <p:cNvSpPr>
            <a:spLocks noGrp="1"/>
          </p:cNvSpPr>
          <p:nvPr>
            <p:ph type="subTitle" idx="1" hasCustomPrompt="1"/>
          </p:nvPr>
        </p:nvSpPr>
        <p:spPr>
          <a:xfrm>
            <a:off x="1371600" y="4495800"/>
            <a:ext cx="6400800" cy="1219200"/>
          </a:xfrm>
        </p:spPr>
        <p:txBody>
          <a:bodyPr/>
          <a:lstStyle>
            <a:lvl1pPr marL="0" indent="0" algn="ctr">
              <a:buNone/>
              <a:defRPr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 and Date</a:t>
            </a:r>
          </a:p>
        </p:txBody>
      </p:sp>
      <p:sp>
        <p:nvSpPr>
          <p:cNvPr id="10" name="Rectangle 9"/>
          <p:cNvSpPr/>
          <p:nvPr userDrawn="1"/>
        </p:nvSpPr>
        <p:spPr>
          <a:xfrm>
            <a:off x="-32085" y="6180221"/>
            <a:ext cx="9176085" cy="685800"/>
          </a:xfrm>
          <a:prstGeom prst="rect">
            <a:avLst/>
          </a:prstGeom>
          <a:solidFill>
            <a:srgbClr val="AD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81302" y="2286000"/>
            <a:ext cx="3148717" cy="1828800"/>
          </a:xfrm>
          <a:prstGeom prst="rect">
            <a:avLst/>
          </a:prstGeom>
        </p:spPr>
      </p:pic>
      <p:sp>
        <p:nvSpPr>
          <p:cNvPr id="12" name="TextBox 11"/>
          <p:cNvSpPr txBox="1"/>
          <p:nvPr userDrawn="1"/>
        </p:nvSpPr>
        <p:spPr>
          <a:xfrm>
            <a:off x="2507803" y="6348481"/>
            <a:ext cx="6523902" cy="400110"/>
          </a:xfrm>
          <a:prstGeom prst="rect">
            <a:avLst/>
          </a:prstGeom>
          <a:noFill/>
        </p:spPr>
        <p:txBody>
          <a:bodyPr wrap="none" rtlCol="0">
            <a:spAutoFit/>
          </a:bodyPr>
          <a:lstStyle/>
          <a:p>
            <a:r>
              <a:rPr lang="en-US" sz="2000" dirty="0" smtClean="0">
                <a:ln w="3175">
                  <a:noFill/>
                </a:ln>
                <a:solidFill>
                  <a:schemeClr val="bg1"/>
                </a:solidFill>
                <a:effectLst/>
                <a:latin typeface="Arial Rounded MT Bold" panose="020F0704030504030204" pitchFamily="34" charset="0"/>
              </a:rPr>
              <a:t>Department of Ophthalmology and Visual Sciences</a:t>
            </a:r>
            <a:endParaRPr lang="en-US" sz="2000" dirty="0">
              <a:ln w="3175">
                <a:noFill/>
              </a:ln>
              <a:solidFill>
                <a:schemeClr val="bg1"/>
              </a:solidFill>
              <a:effectLst/>
              <a:latin typeface="Arial Rounded MT Bold" panose="020F0704030504030204" pitchFamily="34" charset="0"/>
            </a:endParaRPr>
          </a:p>
        </p:txBody>
      </p:sp>
      <p:pic>
        <p:nvPicPr>
          <p:cNvPr id="1028" name="Picture 4" descr="https://cdn0.orgsync.com/images/os-school-logos/374-pyvbk56-university-of-louisville-onred-app-sm.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199" y="6112042"/>
            <a:ext cx="2286001"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318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3DA4EB-0B06-4F24-98BB-CEE041FC849F}" type="datetimeFigureOut">
              <a:rPr lang="en-US" smtClean="0"/>
              <a:t>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3117915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3DA4EB-0B06-4F24-98BB-CEE041FC849F}" type="datetimeFigureOut">
              <a:rPr lang="en-US" smtClean="0"/>
              <a:t>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3233328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0">
                <a:schemeClr val="bg1">
                  <a:lumMod val="9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066800"/>
            <a:ext cx="8229600" cy="5059363"/>
          </a:xfrm>
        </p:spPr>
        <p:txBody>
          <a:bodyPr/>
          <a:lstStyle>
            <a:lvl1pPr>
              <a:defRPr>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102349"/>
            <a:ext cx="8229600" cy="1143000"/>
          </a:xfrm>
        </p:spPr>
        <p:txBody>
          <a:bodyPr/>
          <a:lstStyle>
            <a:lvl1pPr>
              <a:defRPr>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pic>
        <p:nvPicPr>
          <p:cNvPr id="10" name="Picture 2" descr="C:\Users\Juan P FdC\Desktop\DOVS white.pn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106257" y="6253205"/>
            <a:ext cx="1013680" cy="588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728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DA4EB-0B06-4F24-98BB-CEE041FC849F}" type="datetimeFigureOut">
              <a:rPr lang="en-US" smtClean="0"/>
              <a:t>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3614033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3DA4EB-0B06-4F24-98BB-CEE041FC849F}" type="datetimeFigureOut">
              <a:rPr lang="en-US" smtClean="0"/>
              <a:t>1/12/2017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2327258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3DA4EB-0B06-4F24-98BB-CEE041FC849F}" type="datetimeFigureOut">
              <a:rPr lang="en-US" smtClean="0"/>
              <a:t>1/12/2017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1797511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3DA4EB-0B06-4F24-98BB-CEE041FC849F}" type="datetimeFigureOut">
              <a:rPr lang="en-US" smtClean="0"/>
              <a:t>1/12/2017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3711319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3DA4EB-0B06-4F24-98BB-CEE041FC849F}" type="datetimeFigureOut">
              <a:rPr lang="en-US" smtClean="0"/>
              <a:t>1/12/2017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2972094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3DA4EB-0B06-4F24-98BB-CEE041FC849F}" type="datetimeFigureOut">
              <a:rPr lang="en-US" smtClean="0"/>
              <a:t>1/12/2017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3332209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3DA4EB-0B06-4F24-98BB-CEE041FC849F}" type="datetimeFigureOut">
              <a:rPr lang="en-US" smtClean="0"/>
              <a:t>1/12/2017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4077376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3DA4EB-0B06-4F24-98BB-CEE041FC849F}" type="datetimeFigureOut">
              <a:rPr lang="en-US" smtClean="0"/>
              <a:t>1/12/2017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783579-E7DE-4469-A140-89CEE8B0329A}" type="slidenum">
              <a:rPr lang="en-US" smtClean="0"/>
              <a:t>‹#›</a:t>
            </a:fld>
            <a:endParaRPr lang="en-US"/>
          </a:p>
        </p:txBody>
      </p:sp>
    </p:spTree>
    <p:extLst>
      <p:ext uri="{BB962C8B-B14F-4D97-AF65-F5344CB8AC3E}">
        <p14:creationId xmlns:p14="http://schemas.microsoft.com/office/powerpoint/2010/main" val="3956195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Raafay Sophie</a:t>
            </a:r>
          </a:p>
          <a:p>
            <a:r>
              <a:rPr lang="en-US" dirty="0" smtClean="0"/>
              <a:t>September 16, 2016</a:t>
            </a:r>
            <a:endParaRPr lang="en-US" dirty="0"/>
          </a:p>
        </p:txBody>
      </p:sp>
      <p:sp>
        <p:nvSpPr>
          <p:cNvPr id="4" name="Title 3"/>
          <p:cNvSpPr>
            <a:spLocks noGrp="1"/>
          </p:cNvSpPr>
          <p:nvPr>
            <p:ph type="ctrTitle"/>
          </p:nvPr>
        </p:nvSpPr>
        <p:spPr/>
        <p:txBody>
          <a:bodyPr>
            <a:normAutofit fontScale="90000"/>
          </a:bodyPr>
          <a:lstStyle/>
          <a:p>
            <a:r>
              <a:rPr lang="en-US" dirty="0" smtClean="0"/>
              <a:t>Grand Rounds</a:t>
            </a:r>
            <a:br>
              <a:rPr lang="en-US" dirty="0" smtClean="0"/>
            </a:br>
            <a:r>
              <a:rPr lang="en-US" dirty="0" smtClean="0"/>
              <a:t>Orbital Mass</a:t>
            </a:r>
            <a:endParaRPr lang="en-US" dirty="0"/>
          </a:p>
        </p:txBody>
      </p:sp>
    </p:spTree>
    <p:extLst>
      <p:ext uri="{BB962C8B-B14F-4D97-AF65-F5344CB8AC3E}">
        <p14:creationId xmlns:p14="http://schemas.microsoft.com/office/powerpoint/2010/main" val="12215821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Posterior Segment Exam</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638574727"/>
              </p:ext>
            </p:extLst>
          </p:nvPr>
        </p:nvGraphicFramePr>
        <p:xfrm>
          <a:off x="457200" y="1066800"/>
          <a:ext cx="8305800" cy="2514600"/>
        </p:xfrm>
        <a:graphic>
          <a:graphicData uri="http://schemas.openxmlformats.org/drawingml/2006/table">
            <a:tbl>
              <a:tblPr firstRow="1" bandRow="1">
                <a:tableStyleId>{5DA37D80-6434-44D0-A028-1B22A696006F}</a:tableStyleId>
              </a:tblPr>
              <a:tblGrid>
                <a:gridCol w="1567180"/>
                <a:gridCol w="2743200"/>
                <a:gridCol w="1066800"/>
                <a:gridCol w="2928620"/>
              </a:tblGrid>
              <a:tr h="370840">
                <a:tc>
                  <a:txBody>
                    <a:bodyPr/>
                    <a:lstStyle/>
                    <a:p>
                      <a:r>
                        <a:rPr lang="en-US" dirty="0" smtClean="0">
                          <a:latin typeface="Arial" panose="020B0604020202020204" pitchFamily="34" charset="0"/>
                          <a:cs typeface="Arial" panose="020B0604020202020204" pitchFamily="34" charset="0"/>
                        </a:rPr>
                        <a:t>Fundus</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OD</a:t>
                      </a: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marR="0"/>
                </a:tc>
                <a:tc>
                  <a:txBody>
                    <a:bodyPr/>
                    <a:lstStyle/>
                    <a:p>
                      <a:pPr algn="ctr"/>
                      <a:r>
                        <a:rPr lang="en-US" dirty="0" smtClean="0">
                          <a:latin typeface="Arial" panose="020B0604020202020204" pitchFamily="34" charset="0"/>
                          <a:cs typeface="Arial" panose="020B0604020202020204" pitchFamily="34" charset="0"/>
                        </a:rPr>
                        <a:t>OS</a:t>
                      </a:r>
                      <a:endParaRPr lang="en-US" dirty="0">
                        <a:latin typeface="Arial" panose="020B0604020202020204" pitchFamily="34" charset="0"/>
                        <a:cs typeface="Arial" panose="020B0604020202020204" pitchFamily="34" charset="0"/>
                      </a:endParaRPr>
                    </a:p>
                  </a:txBody>
                  <a:tcPr/>
                </a:tc>
              </a:tr>
              <a:tr h="543560">
                <a:tc>
                  <a:txBody>
                    <a:bodyPr/>
                    <a:lstStyle/>
                    <a:p>
                      <a:r>
                        <a:rPr lang="en-US" dirty="0" smtClean="0">
                          <a:latin typeface="Arial" panose="020B0604020202020204" pitchFamily="34" charset="0"/>
                          <a:cs typeface="Arial" panose="020B0604020202020204" pitchFamily="34" charset="0"/>
                        </a:rPr>
                        <a:t>Optic Nerve</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Pink and sharp</a:t>
                      </a:r>
                      <a:endParaRPr lang="en-US" dirty="0">
                        <a:latin typeface="Arial" panose="020B0604020202020204" pitchFamily="34" charset="0"/>
                        <a:cs typeface="Arial" panose="020B0604020202020204" pitchFamily="34" charset="0"/>
                      </a:endParaRPr>
                    </a:p>
                  </a:txBody>
                  <a:tcPr marL="365760" anchor="ctr"/>
                </a:tc>
                <a:tc>
                  <a:txBody>
                    <a:bodyPr/>
                    <a:lstStyle/>
                    <a:p>
                      <a:pPr algn="l"/>
                      <a:endParaRPr lang="en-US" dirty="0">
                        <a:latin typeface="Arial" panose="020B0604020202020204" pitchFamily="34" charset="0"/>
                        <a:cs typeface="Arial" panose="020B0604020202020204" pitchFamily="34" charset="0"/>
                      </a:endParaRPr>
                    </a:p>
                  </a:txBody>
                  <a:tcPr marL="365760" marR="0" anchor="ctr"/>
                </a:tc>
                <a:tc>
                  <a:txBody>
                    <a:bodyPr/>
                    <a:lstStyle/>
                    <a:p>
                      <a:r>
                        <a:rPr lang="en-US" dirty="0" smtClean="0">
                          <a:latin typeface="Arial" panose="020B0604020202020204" pitchFamily="34" charset="0"/>
                          <a:cs typeface="Arial" panose="020B0604020202020204" pitchFamily="34" charset="0"/>
                        </a:rPr>
                        <a:t>Pink and sharp</a:t>
                      </a:r>
                      <a:endParaRPr lang="en-US" dirty="0">
                        <a:latin typeface="Arial" panose="020B0604020202020204" pitchFamily="34" charset="0"/>
                        <a:cs typeface="Arial" panose="020B0604020202020204" pitchFamily="34" charset="0"/>
                      </a:endParaRPr>
                    </a:p>
                  </a:txBody>
                  <a:tcPr marL="365760" anchor="ctr"/>
                </a:tc>
              </a:tr>
              <a:tr h="533400">
                <a:tc>
                  <a:txBody>
                    <a:bodyPr/>
                    <a:lstStyle/>
                    <a:p>
                      <a:r>
                        <a:rPr lang="en-US" dirty="0" smtClean="0">
                          <a:latin typeface="Arial" panose="020B0604020202020204" pitchFamily="34" charset="0"/>
                          <a:cs typeface="Arial" panose="020B0604020202020204" pitchFamily="34" charset="0"/>
                        </a:rPr>
                        <a:t>Macula</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WNL</a:t>
                      </a:r>
                      <a:endParaRPr lang="en-US" dirty="0">
                        <a:latin typeface="Arial" panose="020B0604020202020204" pitchFamily="34" charset="0"/>
                        <a:cs typeface="Arial" panose="020B0604020202020204" pitchFamily="34" charset="0"/>
                      </a:endParaRPr>
                    </a:p>
                  </a:txBody>
                  <a:tcPr marL="365760" anchor="ctr"/>
                </a:tc>
                <a:tc>
                  <a:txBody>
                    <a:bodyPr/>
                    <a:lstStyle/>
                    <a:p>
                      <a:pPr algn="ctr"/>
                      <a:endParaRPr lang="en-US" dirty="0">
                        <a:latin typeface="Arial" panose="020B0604020202020204" pitchFamily="34" charset="0"/>
                        <a:cs typeface="Arial" panose="020B0604020202020204" pitchFamily="34" charset="0"/>
                      </a:endParaRPr>
                    </a:p>
                  </a:txBody>
                  <a:tcPr marL="365760" marR="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WNL</a:t>
                      </a:r>
                    </a:p>
                  </a:txBody>
                  <a:tcPr marL="365760" anchor="ctr"/>
                </a:tc>
              </a:tr>
              <a:tr h="533400">
                <a:tc>
                  <a:txBody>
                    <a:bodyPr/>
                    <a:lstStyle/>
                    <a:p>
                      <a:r>
                        <a:rPr lang="en-US" dirty="0" smtClean="0">
                          <a:latin typeface="Arial" panose="020B0604020202020204" pitchFamily="34" charset="0"/>
                          <a:cs typeface="Arial" panose="020B0604020202020204" pitchFamily="34" charset="0"/>
                        </a:rPr>
                        <a:t>Vessels</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WNL</a:t>
                      </a:r>
                      <a:endParaRPr lang="en-US" dirty="0">
                        <a:latin typeface="Arial" panose="020B0604020202020204" pitchFamily="34" charset="0"/>
                        <a:cs typeface="Arial" panose="020B0604020202020204" pitchFamily="34" charset="0"/>
                      </a:endParaRPr>
                    </a:p>
                  </a:txBody>
                  <a:tcPr marL="365760" anchor="ctr"/>
                </a:tc>
                <a:tc>
                  <a:txBody>
                    <a:bodyPr/>
                    <a:lstStyle/>
                    <a:p>
                      <a:pPr algn="ctr"/>
                      <a:endParaRPr lang="en-US" dirty="0">
                        <a:latin typeface="Arial" panose="020B0604020202020204" pitchFamily="34" charset="0"/>
                        <a:cs typeface="Arial" panose="020B0604020202020204" pitchFamily="34" charset="0"/>
                      </a:endParaRPr>
                    </a:p>
                  </a:txBody>
                  <a:tcPr marL="0" marR="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WNL</a:t>
                      </a:r>
                    </a:p>
                  </a:txBody>
                  <a:tcPr marL="365760" anchor="ctr"/>
                </a:tc>
              </a:tr>
              <a:tr h="533400">
                <a:tc>
                  <a:txBody>
                    <a:bodyPr/>
                    <a:lstStyle/>
                    <a:p>
                      <a:r>
                        <a:rPr lang="en-US" dirty="0" smtClean="0">
                          <a:latin typeface="Arial" panose="020B0604020202020204" pitchFamily="34" charset="0"/>
                          <a:cs typeface="Arial" panose="020B0604020202020204" pitchFamily="34" charset="0"/>
                        </a:rPr>
                        <a:t>Periphery</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WNL</a:t>
                      </a:r>
                      <a:endParaRPr lang="en-US" dirty="0">
                        <a:latin typeface="Arial" panose="020B0604020202020204" pitchFamily="34" charset="0"/>
                        <a:cs typeface="Arial" panose="020B0604020202020204" pitchFamily="34" charset="0"/>
                      </a:endParaRPr>
                    </a:p>
                  </a:txBody>
                  <a:tcPr marL="365760" anchor="ctr"/>
                </a:tc>
                <a:tc>
                  <a:txBody>
                    <a:bodyPr/>
                    <a:lstStyle/>
                    <a:p>
                      <a:pPr algn="ctr"/>
                      <a:endParaRPr lang="en-US" dirty="0">
                        <a:latin typeface="Arial" panose="020B0604020202020204" pitchFamily="34" charset="0"/>
                        <a:cs typeface="Arial" panose="020B0604020202020204" pitchFamily="34" charset="0"/>
                      </a:endParaRPr>
                    </a:p>
                  </a:txBody>
                  <a:tcPr marL="365760" marR="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WNL</a:t>
                      </a:r>
                    </a:p>
                  </a:txBody>
                  <a:tcPr marL="365760" anchor="ctr"/>
                </a:tc>
              </a:tr>
            </a:tbl>
          </a:graphicData>
        </a:graphic>
      </p:graphicFrame>
      <p:sp>
        <p:nvSpPr>
          <p:cNvPr id="2" name="TextBox 1"/>
          <p:cNvSpPr txBox="1"/>
          <p:nvPr/>
        </p:nvSpPr>
        <p:spPr>
          <a:xfrm>
            <a:off x="609600" y="4114800"/>
            <a:ext cx="6400800" cy="369332"/>
          </a:xfrm>
          <a:prstGeom prst="rect">
            <a:avLst/>
          </a:prstGeom>
          <a:noFill/>
        </p:spPr>
        <p:txBody>
          <a:bodyPr wrap="square" rtlCol="0">
            <a:spAutoFit/>
          </a:bodyPr>
          <a:lstStyle/>
          <a:p>
            <a:r>
              <a:rPr lang="en-US" dirty="0" smtClean="0"/>
              <a:t>No Lymphadenopathy on Physical Exam</a:t>
            </a:r>
            <a:endParaRPr lang="en-US" dirty="0"/>
          </a:p>
        </p:txBody>
      </p:sp>
    </p:spTree>
    <p:extLst>
      <p:ext uri="{BB962C8B-B14F-4D97-AF65-F5344CB8AC3E}">
        <p14:creationId xmlns:p14="http://schemas.microsoft.com/office/powerpoint/2010/main" val="971856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CBC</a:t>
            </a:r>
          </a:p>
          <a:p>
            <a:r>
              <a:rPr lang="en-US" dirty="0" smtClean="0"/>
              <a:t>CMP</a:t>
            </a:r>
            <a:endParaRPr lang="en-US" dirty="0"/>
          </a:p>
          <a:p>
            <a:r>
              <a:rPr lang="en-US" dirty="0" smtClean="0"/>
              <a:t>LDH</a:t>
            </a:r>
          </a:p>
          <a:p>
            <a:r>
              <a:rPr lang="en-US" dirty="0" smtClean="0"/>
              <a:t>Uric acid </a:t>
            </a:r>
          </a:p>
          <a:p>
            <a:endParaRPr lang="en-US" dirty="0"/>
          </a:p>
          <a:p>
            <a:pPr marL="0" indent="0">
              <a:buNone/>
            </a:pPr>
            <a:r>
              <a:rPr lang="en-US" dirty="0" smtClean="0"/>
              <a:t>All within normal limits</a:t>
            </a:r>
            <a:endParaRPr lang="en-US" dirty="0"/>
          </a:p>
        </p:txBody>
      </p:sp>
      <p:sp>
        <p:nvSpPr>
          <p:cNvPr id="3" name="Title 2"/>
          <p:cNvSpPr>
            <a:spLocks noGrp="1"/>
          </p:cNvSpPr>
          <p:nvPr>
            <p:ph type="title"/>
          </p:nvPr>
        </p:nvSpPr>
        <p:spPr/>
        <p:txBody>
          <a:bodyPr/>
          <a:lstStyle/>
          <a:p>
            <a:r>
              <a:rPr lang="en-US" dirty="0" smtClean="0"/>
              <a:t>Labs</a:t>
            </a:r>
            <a:endParaRPr lang="en-US" dirty="0"/>
          </a:p>
        </p:txBody>
      </p:sp>
    </p:spTree>
    <p:extLst>
      <p:ext uri="{BB962C8B-B14F-4D97-AF65-F5344CB8AC3E}">
        <p14:creationId xmlns:p14="http://schemas.microsoft.com/office/powerpoint/2010/main" val="2865602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23166" t="535" r="20168" b="7962"/>
          <a:stretch/>
        </p:blipFill>
        <p:spPr>
          <a:xfrm>
            <a:off x="3988993" y="1197282"/>
            <a:ext cx="5181600" cy="4561260"/>
          </a:xfrm>
          <a:prstGeom prst="rect">
            <a:avLst/>
          </a:prstGeom>
        </p:spPr>
      </p:pic>
      <p:sp>
        <p:nvSpPr>
          <p:cNvPr id="3" name="Title 2"/>
          <p:cNvSpPr>
            <a:spLocks noGrp="1"/>
          </p:cNvSpPr>
          <p:nvPr>
            <p:ph type="title"/>
          </p:nvPr>
        </p:nvSpPr>
        <p:spPr/>
        <p:txBody>
          <a:bodyPr/>
          <a:lstStyle/>
          <a:p>
            <a:r>
              <a:rPr lang="en-US" dirty="0" smtClean="0"/>
              <a:t>CT</a:t>
            </a:r>
            <a:endParaRPr lang="en-US" dirty="0"/>
          </a:p>
        </p:txBody>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l="28089" t="11595" r="26943" b="83"/>
          <a:stretch/>
        </p:blipFill>
        <p:spPr>
          <a:xfrm>
            <a:off x="0" y="1197282"/>
            <a:ext cx="4267200" cy="4568931"/>
          </a:xfrm>
        </p:spPr>
      </p:pic>
    </p:spTree>
    <p:extLst>
      <p:ext uri="{BB962C8B-B14F-4D97-AF65-F5344CB8AC3E}">
        <p14:creationId xmlns:p14="http://schemas.microsoft.com/office/powerpoint/2010/main" val="2016441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CT</a:t>
            </a:r>
            <a:endParaRPr lang="en-US"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8513" t="18828" r="28159" b="26377"/>
          <a:stretch/>
        </p:blipFill>
        <p:spPr>
          <a:xfrm>
            <a:off x="533400" y="1676400"/>
            <a:ext cx="2278585" cy="2680688"/>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49039" t="18940" r="26795" b="25542"/>
          <a:stretch/>
        </p:blipFill>
        <p:spPr>
          <a:xfrm>
            <a:off x="3276600" y="1607044"/>
            <a:ext cx="2209800" cy="2819400"/>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48334" t="23197" r="26665" b="22677"/>
          <a:stretch/>
        </p:blipFill>
        <p:spPr>
          <a:xfrm>
            <a:off x="6019800" y="1676400"/>
            <a:ext cx="2286000" cy="2667000"/>
          </a:xfrm>
          <a:prstGeom prst="rect">
            <a:avLst/>
          </a:prstGeom>
        </p:spPr>
      </p:pic>
    </p:spTree>
    <p:extLst>
      <p:ext uri="{BB962C8B-B14F-4D97-AF65-F5344CB8AC3E}">
        <p14:creationId xmlns:p14="http://schemas.microsoft.com/office/powerpoint/2010/main" val="3713831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CT</a:t>
            </a:r>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0833" r="21667"/>
          <a:stretch/>
        </p:blipFill>
        <p:spPr>
          <a:xfrm>
            <a:off x="1752600" y="838200"/>
            <a:ext cx="5867400" cy="5667054"/>
          </a:xfrm>
          <a:prstGeom prst="rect">
            <a:avLst/>
          </a:prstGeom>
        </p:spPr>
      </p:pic>
    </p:spTree>
    <p:extLst>
      <p:ext uri="{BB962C8B-B14F-4D97-AF65-F5344CB8AC3E}">
        <p14:creationId xmlns:p14="http://schemas.microsoft.com/office/powerpoint/2010/main" val="2812260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CT</a:t>
            </a:r>
            <a:endParaRPr lang="en-US" dirty="0"/>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20833" r="14167"/>
          <a:stretch/>
        </p:blipFill>
        <p:spPr>
          <a:xfrm>
            <a:off x="1524000" y="1143000"/>
            <a:ext cx="6096000" cy="5053679"/>
          </a:xfrm>
          <a:prstGeom prst="rect">
            <a:avLst/>
          </a:prstGeom>
        </p:spPr>
      </p:pic>
    </p:spTree>
    <p:extLst>
      <p:ext uri="{BB962C8B-B14F-4D97-AF65-F5344CB8AC3E}">
        <p14:creationId xmlns:p14="http://schemas.microsoft.com/office/powerpoint/2010/main" val="3446582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MRI</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6396" r="21717"/>
          <a:stretch/>
        </p:blipFill>
        <p:spPr>
          <a:xfrm>
            <a:off x="76200" y="1155323"/>
            <a:ext cx="4648200" cy="4975134"/>
          </a:xfrm>
          <a:prstGeom prst="rect">
            <a:avLst/>
          </a:prstGeom>
        </p:spPr>
      </p:pic>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l="30244" t="16293" r="29116"/>
          <a:stretch/>
        </p:blipFill>
        <p:spPr>
          <a:xfrm>
            <a:off x="4800600" y="1178848"/>
            <a:ext cx="4343400" cy="4968413"/>
          </a:xfrm>
        </p:spPr>
      </p:pic>
    </p:spTree>
    <p:extLst>
      <p:ext uri="{BB962C8B-B14F-4D97-AF65-F5344CB8AC3E}">
        <p14:creationId xmlns:p14="http://schemas.microsoft.com/office/powerpoint/2010/main" val="2743074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MRI</a:t>
            </a:r>
            <a:endParaRPr lang="en-US" dirty="0"/>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503"/>
          <a:stretch/>
        </p:blipFill>
        <p:spPr bwMode="auto">
          <a:xfrm>
            <a:off x="152400" y="828778"/>
            <a:ext cx="4544869" cy="5078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8143" r="9109"/>
          <a:stretch/>
        </p:blipFill>
        <p:spPr bwMode="auto">
          <a:xfrm>
            <a:off x="4800600" y="828777"/>
            <a:ext cx="4202131" cy="5078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3806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MRI</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35" y="972750"/>
            <a:ext cx="4809164" cy="4809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9939" y="979599"/>
            <a:ext cx="4809164" cy="4809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7288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Differential Diagnosis </a:t>
            </a:r>
          </a:p>
          <a:p>
            <a:pPr lvl="1"/>
            <a:r>
              <a:rPr lang="en-US" dirty="0"/>
              <a:t>benign mixed </a:t>
            </a:r>
            <a:r>
              <a:rPr lang="en-US" dirty="0" smtClean="0"/>
              <a:t>tumor</a:t>
            </a:r>
            <a:endParaRPr lang="en-US" dirty="0"/>
          </a:p>
          <a:p>
            <a:pPr lvl="1"/>
            <a:r>
              <a:rPr lang="en-US" dirty="0" smtClean="0"/>
              <a:t>lacrimal </a:t>
            </a:r>
            <a:r>
              <a:rPr lang="en-US" dirty="0"/>
              <a:t>gland </a:t>
            </a:r>
            <a:r>
              <a:rPr lang="en-US" dirty="0" smtClean="0"/>
              <a:t>carcinoma</a:t>
            </a:r>
          </a:p>
          <a:p>
            <a:pPr lvl="1"/>
            <a:r>
              <a:rPr lang="en-US" dirty="0" smtClean="0"/>
              <a:t>lymphoproliferative disorder</a:t>
            </a:r>
          </a:p>
          <a:p>
            <a:pPr lvl="1"/>
            <a:r>
              <a:rPr lang="en-US" dirty="0"/>
              <a:t>i</a:t>
            </a:r>
            <a:r>
              <a:rPr lang="en-US" dirty="0" smtClean="0"/>
              <a:t>diopathic </a:t>
            </a:r>
            <a:r>
              <a:rPr lang="en-US" dirty="0"/>
              <a:t>inflammatory </a:t>
            </a:r>
            <a:r>
              <a:rPr lang="en-US" dirty="0" err="1" smtClean="0"/>
              <a:t>pseudotumor</a:t>
            </a:r>
            <a:endParaRPr lang="en-US" dirty="0" smtClean="0"/>
          </a:p>
          <a:p>
            <a:pPr lvl="1"/>
            <a:r>
              <a:rPr lang="en-US" dirty="0"/>
              <a:t>n</a:t>
            </a:r>
            <a:r>
              <a:rPr lang="en-US" dirty="0" smtClean="0"/>
              <a:t>odular fasciitis</a:t>
            </a:r>
          </a:p>
          <a:p>
            <a:pPr lvl="1"/>
            <a:r>
              <a:rPr lang="en-US" dirty="0"/>
              <a:t>r</a:t>
            </a:r>
            <a:r>
              <a:rPr lang="en-US" dirty="0" smtClean="0"/>
              <a:t>habdomyosarcoma </a:t>
            </a:r>
          </a:p>
          <a:p>
            <a:pPr lvl="1"/>
            <a:r>
              <a:rPr lang="en-US" dirty="0" err="1" smtClean="0"/>
              <a:t>chloroma</a:t>
            </a:r>
            <a:r>
              <a:rPr lang="en-US" dirty="0" smtClean="0"/>
              <a:t> </a:t>
            </a:r>
            <a:r>
              <a:rPr lang="en-US" dirty="0"/>
              <a:t>(myeloid </a:t>
            </a:r>
            <a:r>
              <a:rPr lang="en-US" dirty="0" smtClean="0"/>
              <a:t>sarcoma)</a:t>
            </a:r>
            <a:endParaRPr lang="en-US" dirty="0"/>
          </a:p>
        </p:txBody>
      </p:sp>
      <p:sp>
        <p:nvSpPr>
          <p:cNvPr id="3" name="Title 2"/>
          <p:cNvSpPr>
            <a:spLocks noGrp="1"/>
          </p:cNvSpPr>
          <p:nvPr>
            <p:ph type="title"/>
          </p:nvPr>
        </p:nvSpPr>
        <p:spPr/>
        <p:txBody>
          <a:bodyPr/>
          <a:lstStyle/>
          <a:p>
            <a:r>
              <a:rPr lang="en-US" dirty="0" smtClean="0"/>
              <a:t>Assessment</a:t>
            </a:r>
            <a:endParaRPr lang="en-US" dirty="0"/>
          </a:p>
        </p:txBody>
      </p:sp>
    </p:spTree>
    <p:extLst>
      <p:ext uri="{BB962C8B-B14F-4D97-AF65-F5344CB8AC3E}">
        <p14:creationId xmlns:p14="http://schemas.microsoft.com/office/powerpoint/2010/main" val="403132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pPr marL="0" indent="0">
              <a:buNone/>
            </a:pPr>
            <a:r>
              <a:rPr lang="en-US" b="1" dirty="0" smtClean="0"/>
              <a:t>CC</a:t>
            </a:r>
          </a:p>
          <a:p>
            <a:pPr marL="457200" lvl="1" indent="0">
              <a:buNone/>
            </a:pPr>
            <a:r>
              <a:rPr lang="en-US" dirty="0" smtClean="0"/>
              <a:t>Left eye “protruding out” that was noticed a week ago</a:t>
            </a:r>
          </a:p>
          <a:p>
            <a:endParaRPr lang="en-US" dirty="0"/>
          </a:p>
          <a:p>
            <a:pPr marL="0" indent="0">
              <a:buNone/>
            </a:pPr>
            <a:r>
              <a:rPr lang="en-US" b="1" dirty="0" smtClean="0"/>
              <a:t>HPI</a:t>
            </a:r>
          </a:p>
          <a:p>
            <a:pPr marL="457200" lvl="1" indent="0">
              <a:buNone/>
            </a:pPr>
            <a:r>
              <a:rPr lang="en-US" dirty="0" smtClean="0"/>
              <a:t>13 y F who was sent to the ED after being seen in outside eye clinic</a:t>
            </a:r>
          </a:p>
          <a:p>
            <a:pPr lvl="1"/>
            <a:r>
              <a:rPr lang="en-US" dirty="0" smtClean="0"/>
              <a:t>Painless clear tearing OS started 6 months ago</a:t>
            </a:r>
          </a:p>
          <a:p>
            <a:pPr lvl="1"/>
            <a:r>
              <a:rPr lang="en-US" dirty="0" smtClean="0"/>
              <a:t>Complaint of mild diplopia recently</a:t>
            </a:r>
          </a:p>
          <a:p>
            <a:pPr lvl="1"/>
            <a:r>
              <a:rPr lang="en-US" dirty="0" smtClean="0"/>
              <a:t>No redness, pain, photophobia, flashes, floaters, </a:t>
            </a:r>
            <a:endParaRPr lang="en-US" dirty="0"/>
          </a:p>
        </p:txBody>
      </p:sp>
      <p:sp>
        <p:nvSpPr>
          <p:cNvPr id="3" name="Title 2"/>
          <p:cNvSpPr>
            <a:spLocks noGrp="1"/>
          </p:cNvSpPr>
          <p:nvPr>
            <p:ph type="title"/>
          </p:nvPr>
        </p:nvSpPr>
        <p:spPr/>
        <p:txBody>
          <a:bodyPr/>
          <a:lstStyle/>
          <a:p>
            <a:r>
              <a:rPr lang="en-US" dirty="0" smtClean="0"/>
              <a:t>Patient Presentation</a:t>
            </a:r>
            <a:endParaRPr lang="en-US" dirty="0"/>
          </a:p>
        </p:txBody>
      </p:sp>
    </p:spTree>
    <p:extLst>
      <p:ext uri="{BB962C8B-B14F-4D97-AF65-F5344CB8AC3E}">
        <p14:creationId xmlns:p14="http://schemas.microsoft.com/office/powerpoint/2010/main" val="39029748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Proceed with lateral </a:t>
            </a:r>
            <a:r>
              <a:rPr lang="en-US" dirty="0" err="1" smtClean="0"/>
              <a:t>orbitotomy</a:t>
            </a:r>
            <a:r>
              <a:rPr lang="en-US" dirty="0" smtClean="0"/>
              <a:t> and excision of lesion</a:t>
            </a:r>
            <a:endParaRPr lang="en-US" dirty="0"/>
          </a:p>
        </p:txBody>
      </p:sp>
      <p:sp>
        <p:nvSpPr>
          <p:cNvPr id="3" name="Title 2"/>
          <p:cNvSpPr>
            <a:spLocks noGrp="1"/>
          </p:cNvSpPr>
          <p:nvPr>
            <p:ph type="title"/>
          </p:nvPr>
        </p:nvSpPr>
        <p:spPr/>
        <p:txBody>
          <a:bodyPr/>
          <a:lstStyle/>
          <a:p>
            <a:r>
              <a:rPr lang="en-US" dirty="0" smtClean="0"/>
              <a:t>Plan</a:t>
            </a:r>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0834" t="7304" r="20000" b="33314"/>
          <a:stretch/>
        </p:blipFill>
        <p:spPr>
          <a:xfrm>
            <a:off x="1295400" y="2438400"/>
            <a:ext cx="6324600" cy="3619928"/>
          </a:xfrm>
          <a:prstGeom prst="rect">
            <a:avLst/>
          </a:prstGeom>
          <a:effectLst>
            <a:glow rad="101600">
              <a:schemeClr val="accent1">
                <a:satMod val="175000"/>
                <a:alpha val="40000"/>
              </a:schemeClr>
            </a:glow>
          </a:effectLst>
        </p:spPr>
      </p:pic>
    </p:spTree>
    <p:extLst>
      <p:ext uri="{BB962C8B-B14F-4D97-AF65-F5344CB8AC3E}">
        <p14:creationId xmlns:p14="http://schemas.microsoft.com/office/powerpoint/2010/main" val="3704628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5833" t="17619" r="39166" b="31249"/>
          <a:stretch/>
        </p:blipFill>
        <p:spPr>
          <a:xfrm>
            <a:off x="4343400" y="1319879"/>
            <a:ext cx="4191000" cy="4081838"/>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29167" t="20000" r="33010" b="25000"/>
          <a:stretch/>
        </p:blipFill>
        <p:spPr>
          <a:xfrm>
            <a:off x="558501" y="3366177"/>
            <a:ext cx="3505200" cy="339799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29166" t="15000" r="32500" b="33750"/>
          <a:stretch/>
        </p:blipFill>
        <p:spPr>
          <a:xfrm>
            <a:off x="558501" y="236598"/>
            <a:ext cx="3505200" cy="3124200"/>
          </a:xfrm>
          <a:prstGeom prst="rect">
            <a:avLst/>
          </a:prstGeom>
        </p:spPr>
      </p:pic>
    </p:spTree>
    <p:extLst>
      <p:ext uri="{BB962C8B-B14F-4D97-AF65-F5344CB8AC3E}">
        <p14:creationId xmlns:p14="http://schemas.microsoft.com/office/powerpoint/2010/main" val="123861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677" y="916406"/>
            <a:ext cx="8040224" cy="5360149"/>
          </a:xfrm>
          <a:prstGeom prst="rect">
            <a:avLst/>
          </a:prstGeom>
        </p:spPr>
      </p:pic>
    </p:spTree>
    <p:extLst>
      <p:ext uri="{BB962C8B-B14F-4D97-AF65-F5344CB8AC3E}">
        <p14:creationId xmlns:p14="http://schemas.microsoft.com/office/powerpoint/2010/main" val="2654200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5834" t="10000" r="32499" b="26250"/>
          <a:stretch/>
        </p:blipFill>
        <p:spPr>
          <a:xfrm>
            <a:off x="152400" y="1371600"/>
            <a:ext cx="4267200" cy="4352544"/>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1667" t="8750" r="31666" b="26250"/>
          <a:stretch/>
        </p:blipFill>
        <p:spPr>
          <a:xfrm>
            <a:off x="4648200" y="1386064"/>
            <a:ext cx="3733800" cy="4412673"/>
          </a:xfrm>
          <a:prstGeom prst="rect">
            <a:avLst/>
          </a:prstGeom>
        </p:spPr>
      </p:pic>
    </p:spTree>
    <p:extLst>
      <p:ext uri="{BB962C8B-B14F-4D97-AF65-F5344CB8AC3E}">
        <p14:creationId xmlns:p14="http://schemas.microsoft.com/office/powerpoint/2010/main" val="892313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0" y="1040651"/>
            <a:ext cx="7467600" cy="5600700"/>
          </a:xfrm>
        </p:spPr>
      </p:pic>
      <p:sp>
        <p:nvSpPr>
          <p:cNvPr id="3" name="Title 2"/>
          <p:cNvSpPr>
            <a:spLocks noGrp="1"/>
          </p:cNvSpPr>
          <p:nvPr>
            <p:ph type="title"/>
          </p:nvPr>
        </p:nvSpPr>
        <p:spPr/>
        <p:txBody>
          <a:bodyPr/>
          <a:lstStyle/>
          <a:p>
            <a:r>
              <a:rPr lang="en-US" dirty="0" smtClean="0"/>
              <a:t>Biopsy</a:t>
            </a:r>
            <a:endParaRPr lang="en-US" dirty="0"/>
          </a:p>
        </p:txBody>
      </p:sp>
    </p:spTree>
    <p:extLst>
      <p:ext uri="{BB962C8B-B14F-4D97-AF65-F5344CB8AC3E}">
        <p14:creationId xmlns:p14="http://schemas.microsoft.com/office/powerpoint/2010/main" val="4091554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Biopsy</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040651"/>
            <a:ext cx="7518400" cy="5638800"/>
          </a:xfrm>
          <a:prstGeom prst="rect">
            <a:avLst/>
          </a:prstGeom>
        </p:spPr>
      </p:pic>
    </p:spTree>
    <p:extLst>
      <p:ext uri="{BB962C8B-B14F-4D97-AF65-F5344CB8AC3E}">
        <p14:creationId xmlns:p14="http://schemas.microsoft.com/office/powerpoint/2010/main" val="15445367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Pleomorphic Adenoma</a:t>
            </a:r>
          </a:p>
          <a:p>
            <a:endParaRPr lang="en-US" dirty="0" smtClean="0"/>
          </a:p>
          <a:p>
            <a:pPr lvl="1"/>
            <a:r>
              <a:rPr lang="en-US" dirty="0" smtClean="0"/>
              <a:t>3-5% of all orbital tumors</a:t>
            </a:r>
          </a:p>
          <a:p>
            <a:pPr lvl="1"/>
            <a:r>
              <a:rPr lang="en-US" dirty="0" smtClean="0"/>
              <a:t>25 % of all lacrimal gland tumors</a:t>
            </a:r>
          </a:p>
          <a:p>
            <a:pPr lvl="1"/>
            <a:r>
              <a:rPr lang="en-US" dirty="0" smtClean="0"/>
              <a:t>50% of epithelial lacrimal gland tumors</a:t>
            </a:r>
          </a:p>
          <a:p>
            <a:pPr lvl="1"/>
            <a:endParaRPr lang="en-US" dirty="0"/>
          </a:p>
          <a:p>
            <a:pPr lvl="1"/>
            <a:r>
              <a:rPr lang="en-US" dirty="0" smtClean="0"/>
              <a:t>Usually occurs in adults during 4</a:t>
            </a:r>
            <a:r>
              <a:rPr lang="en-US" baseline="30000" dirty="0" smtClean="0"/>
              <a:t>th</a:t>
            </a:r>
            <a:r>
              <a:rPr lang="en-US" dirty="0" smtClean="0"/>
              <a:t> or 5</a:t>
            </a:r>
            <a:r>
              <a:rPr lang="en-US" baseline="30000" dirty="0" smtClean="0"/>
              <a:t>th</a:t>
            </a:r>
            <a:r>
              <a:rPr lang="en-US" dirty="0" smtClean="0"/>
              <a:t> decade</a:t>
            </a:r>
          </a:p>
          <a:p>
            <a:pPr lvl="1"/>
            <a:r>
              <a:rPr lang="en-US" dirty="0" smtClean="0"/>
              <a:t>Slightly affects M&gt;F</a:t>
            </a:r>
          </a:p>
        </p:txBody>
      </p:sp>
      <p:sp>
        <p:nvSpPr>
          <p:cNvPr id="3" name="Title 2"/>
          <p:cNvSpPr>
            <a:spLocks noGrp="1"/>
          </p:cNvSpPr>
          <p:nvPr>
            <p:ph type="title"/>
          </p:nvPr>
        </p:nvSpPr>
        <p:spPr/>
        <p:txBody>
          <a:bodyPr/>
          <a:lstStyle/>
          <a:p>
            <a:r>
              <a:rPr lang="en-US" dirty="0" smtClean="0"/>
              <a:t>Discussion</a:t>
            </a:r>
            <a:endParaRPr lang="en-US" dirty="0"/>
          </a:p>
        </p:txBody>
      </p:sp>
    </p:spTree>
    <p:extLst>
      <p:ext uri="{BB962C8B-B14F-4D97-AF65-F5344CB8AC3E}">
        <p14:creationId xmlns:p14="http://schemas.microsoft.com/office/powerpoint/2010/main" val="1921942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Most </a:t>
            </a:r>
            <a:r>
              <a:rPr lang="en-US" dirty="0"/>
              <a:t>common presentation is progressive downward displacement of the </a:t>
            </a:r>
            <a:r>
              <a:rPr lang="en-US" dirty="0" smtClean="0"/>
              <a:t>globe</a:t>
            </a:r>
          </a:p>
          <a:p>
            <a:r>
              <a:rPr lang="en-US" dirty="0" smtClean="0"/>
              <a:t>Symptoms are usually </a:t>
            </a:r>
            <a:r>
              <a:rPr lang="en-US" dirty="0"/>
              <a:t>present for </a:t>
            </a:r>
            <a:r>
              <a:rPr lang="en-US" dirty="0" smtClean="0"/>
              <a:t>12 months or more</a:t>
            </a:r>
          </a:p>
          <a:p>
            <a:r>
              <a:rPr lang="en-US" dirty="0" smtClean="0"/>
              <a:t>Firm lobular mass may be palpated near </a:t>
            </a:r>
            <a:r>
              <a:rPr lang="en-US" dirty="0" err="1" smtClean="0"/>
              <a:t>superolateral</a:t>
            </a:r>
            <a:r>
              <a:rPr lang="en-US" dirty="0" smtClean="0"/>
              <a:t> rim</a:t>
            </a:r>
          </a:p>
          <a:p>
            <a:r>
              <a:rPr lang="en-US" dirty="0" smtClean="0"/>
              <a:t>Imaging</a:t>
            </a:r>
          </a:p>
          <a:p>
            <a:pPr lvl="2"/>
            <a:r>
              <a:rPr lang="en-US" dirty="0" smtClean="0"/>
              <a:t>Usually </a:t>
            </a:r>
            <a:r>
              <a:rPr lang="en-US" b="1" u="sng" dirty="0" smtClean="0"/>
              <a:t>well-circumscribed, solid lesion</a:t>
            </a:r>
          </a:p>
          <a:p>
            <a:pPr lvl="2"/>
            <a:r>
              <a:rPr lang="en-US" dirty="0"/>
              <a:t>Enlargement of lacrimal </a:t>
            </a:r>
            <a:r>
              <a:rPr lang="en-US" dirty="0" smtClean="0"/>
              <a:t>fossa with bone remodeling, occasional calcification</a:t>
            </a:r>
            <a:endParaRPr lang="en-US" dirty="0"/>
          </a:p>
          <a:p>
            <a:pPr lvl="2"/>
            <a:endParaRPr lang="en-US" b="1" u="sng" dirty="0"/>
          </a:p>
        </p:txBody>
      </p:sp>
      <p:sp>
        <p:nvSpPr>
          <p:cNvPr id="3" name="Title 2"/>
          <p:cNvSpPr>
            <a:spLocks noGrp="1"/>
          </p:cNvSpPr>
          <p:nvPr>
            <p:ph type="title"/>
          </p:nvPr>
        </p:nvSpPr>
        <p:spPr/>
        <p:txBody>
          <a:bodyPr/>
          <a:lstStyle/>
          <a:p>
            <a:r>
              <a:rPr lang="en-US" dirty="0" smtClean="0"/>
              <a:t>Discussion</a:t>
            </a:r>
            <a:endParaRPr lang="en-US" dirty="0"/>
          </a:p>
        </p:txBody>
      </p:sp>
    </p:spTree>
    <p:extLst>
      <p:ext uri="{BB962C8B-B14F-4D97-AF65-F5344CB8AC3E}">
        <p14:creationId xmlns:p14="http://schemas.microsoft.com/office/powerpoint/2010/main" val="1582389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Also known as Benign Mixed </a:t>
            </a:r>
            <a:r>
              <a:rPr lang="en-US" dirty="0"/>
              <a:t>T</a:t>
            </a:r>
            <a:r>
              <a:rPr lang="en-US" dirty="0" smtClean="0"/>
              <a:t>umor</a:t>
            </a:r>
          </a:p>
          <a:p>
            <a:endParaRPr lang="en-US" dirty="0" smtClean="0"/>
          </a:p>
          <a:p>
            <a:pPr lvl="1"/>
            <a:r>
              <a:rPr lang="en-US" dirty="0"/>
              <a:t> </a:t>
            </a:r>
            <a:r>
              <a:rPr lang="en-US" dirty="0" smtClean="0"/>
              <a:t>Histology:</a:t>
            </a:r>
          </a:p>
          <a:p>
            <a:pPr lvl="2"/>
            <a:r>
              <a:rPr lang="en-US" dirty="0" smtClean="0"/>
              <a:t>Varied cellular structure with proliferation of benign</a:t>
            </a:r>
          </a:p>
          <a:p>
            <a:pPr lvl="3"/>
            <a:r>
              <a:rPr lang="en-US" dirty="0" smtClean="0"/>
              <a:t>Epithelial cells that form ductal structures</a:t>
            </a:r>
            <a:endParaRPr lang="en-US" dirty="0"/>
          </a:p>
          <a:p>
            <a:pPr lvl="3"/>
            <a:r>
              <a:rPr lang="en-US" dirty="0" smtClean="0"/>
              <a:t>Stroma composed of spindle shaped cells with occasional cartilaginous, mucinous or even osteoid degeneration or metaplasia</a:t>
            </a:r>
          </a:p>
          <a:p>
            <a:pPr lvl="3"/>
            <a:r>
              <a:rPr lang="en-US" dirty="0" smtClean="0"/>
              <a:t>Lesions usually circumscribed by </a:t>
            </a:r>
            <a:r>
              <a:rPr lang="en-US" dirty="0" err="1" smtClean="0"/>
              <a:t>pseudocapsule</a:t>
            </a:r>
            <a:endParaRPr lang="en-US" dirty="0" smtClean="0"/>
          </a:p>
        </p:txBody>
      </p:sp>
      <p:sp>
        <p:nvSpPr>
          <p:cNvPr id="3" name="Title 2"/>
          <p:cNvSpPr>
            <a:spLocks noGrp="1"/>
          </p:cNvSpPr>
          <p:nvPr>
            <p:ph type="title"/>
          </p:nvPr>
        </p:nvSpPr>
        <p:spPr/>
        <p:txBody>
          <a:bodyPr/>
          <a:lstStyle/>
          <a:p>
            <a:r>
              <a:rPr lang="en-US" dirty="0" smtClean="0"/>
              <a:t>Discussion</a:t>
            </a:r>
            <a:endParaRPr lang="en-US" dirty="0"/>
          </a:p>
        </p:txBody>
      </p:sp>
    </p:spTree>
    <p:extLst>
      <p:ext uri="{BB962C8B-B14F-4D97-AF65-F5344CB8AC3E}">
        <p14:creationId xmlns:p14="http://schemas.microsoft.com/office/powerpoint/2010/main" val="3490177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Treatment &amp; Prognosis</a:t>
            </a:r>
          </a:p>
          <a:p>
            <a:endParaRPr lang="en-US" dirty="0" smtClean="0"/>
          </a:p>
          <a:p>
            <a:pPr lvl="1"/>
            <a:r>
              <a:rPr lang="en-US" dirty="0"/>
              <a:t> </a:t>
            </a:r>
            <a:r>
              <a:rPr lang="en-US" u="sng" dirty="0" smtClean="0"/>
              <a:t>Complete</a:t>
            </a:r>
            <a:r>
              <a:rPr lang="en-US" dirty="0" smtClean="0"/>
              <a:t> removal of tumor with its </a:t>
            </a:r>
            <a:r>
              <a:rPr lang="en-US" dirty="0" err="1" smtClean="0"/>
              <a:t>pseudocapsule</a:t>
            </a:r>
            <a:endParaRPr lang="en-US" dirty="0" smtClean="0"/>
          </a:p>
          <a:p>
            <a:pPr lvl="1"/>
            <a:endParaRPr lang="en-US" dirty="0" smtClean="0"/>
          </a:p>
          <a:p>
            <a:pPr lvl="1"/>
            <a:r>
              <a:rPr lang="en-US" dirty="0" smtClean="0"/>
              <a:t>5-year recurrence rate was 32% when capsule was incised for direct biopsy (vs 3%)</a:t>
            </a:r>
          </a:p>
          <a:p>
            <a:pPr lvl="1"/>
            <a:endParaRPr lang="en-US" dirty="0" smtClean="0"/>
          </a:p>
          <a:p>
            <a:pPr lvl="1"/>
            <a:r>
              <a:rPr lang="en-US" dirty="0" smtClean="0"/>
              <a:t>In recurrences, risk of malignant degeneration is 10% per decade</a:t>
            </a:r>
            <a:endParaRPr lang="en-US" dirty="0"/>
          </a:p>
        </p:txBody>
      </p:sp>
      <p:sp>
        <p:nvSpPr>
          <p:cNvPr id="3" name="Title 2"/>
          <p:cNvSpPr>
            <a:spLocks noGrp="1"/>
          </p:cNvSpPr>
          <p:nvPr>
            <p:ph type="title"/>
          </p:nvPr>
        </p:nvSpPr>
        <p:spPr/>
        <p:txBody>
          <a:bodyPr/>
          <a:lstStyle/>
          <a:p>
            <a:r>
              <a:rPr lang="en-US" dirty="0" smtClean="0"/>
              <a:t>Discussion</a:t>
            </a:r>
            <a:endParaRPr lang="en-US" dirty="0"/>
          </a:p>
        </p:txBody>
      </p:sp>
    </p:spTree>
    <p:extLst>
      <p:ext uri="{BB962C8B-B14F-4D97-AF65-F5344CB8AC3E}">
        <p14:creationId xmlns:p14="http://schemas.microsoft.com/office/powerpoint/2010/main" val="1469383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b="1" dirty="0" smtClean="0"/>
              <a:t>Past Ocular </a:t>
            </a:r>
            <a:r>
              <a:rPr lang="en-US" b="1" dirty="0" err="1" smtClean="0"/>
              <a:t>Hx</a:t>
            </a:r>
            <a:r>
              <a:rPr lang="en-US" b="1" dirty="0" smtClean="0"/>
              <a:t>: </a:t>
            </a:r>
            <a:r>
              <a:rPr lang="en-US" dirty="0" smtClean="0"/>
              <a:t>Myopia</a:t>
            </a:r>
          </a:p>
          <a:p>
            <a:pPr marL="0" indent="0">
              <a:buNone/>
            </a:pPr>
            <a:r>
              <a:rPr lang="en-US" b="1" dirty="0" smtClean="0"/>
              <a:t>Past Medical </a:t>
            </a:r>
            <a:r>
              <a:rPr lang="en-US" b="1" dirty="0" err="1" smtClean="0"/>
              <a:t>Hx</a:t>
            </a:r>
            <a:r>
              <a:rPr lang="en-US" b="1" dirty="0" smtClean="0"/>
              <a:t>: </a:t>
            </a:r>
            <a:r>
              <a:rPr lang="en-US" dirty="0" smtClean="0"/>
              <a:t>Unremarkable</a:t>
            </a:r>
          </a:p>
          <a:p>
            <a:pPr marL="0" indent="0">
              <a:buNone/>
            </a:pPr>
            <a:r>
              <a:rPr lang="en-US" b="1" dirty="0" smtClean="0"/>
              <a:t>Meds: </a:t>
            </a:r>
            <a:r>
              <a:rPr lang="en-US" dirty="0" smtClean="0"/>
              <a:t>None</a:t>
            </a:r>
          </a:p>
          <a:p>
            <a:pPr marL="0" indent="0">
              <a:buNone/>
            </a:pPr>
            <a:r>
              <a:rPr lang="en-US" b="1" dirty="0" smtClean="0"/>
              <a:t>Allergies: </a:t>
            </a:r>
            <a:r>
              <a:rPr lang="en-US" dirty="0" smtClean="0"/>
              <a:t>NKDA</a:t>
            </a:r>
          </a:p>
          <a:p>
            <a:pPr marL="0" indent="0">
              <a:buNone/>
            </a:pPr>
            <a:r>
              <a:rPr lang="en-US" b="1" dirty="0" smtClean="0"/>
              <a:t>Social </a:t>
            </a:r>
            <a:r>
              <a:rPr lang="en-US" b="1" dirty="0" err="1" smtClean="0"/>
              <a:t>Hx</a:t>
            </a:r>
            <a:r>
              <a:rPr lang="en-US" dirty="0" smtClean="0"/>
              <a:t>: Unremarkable, Vietnamese</a:t>
            </a:r>
          </a:p>
          <a:p>
            <a:pPr marL="0" indent="0">
              <a:buNone/>
            </a:pPr>
            <a:r>
              <a:rPr lang="en-US" b="1" dirty="0" err="1"/>
              <a:t>Fam</a:t>
            </a:r>
            <a:r>
              <a:rPr lang="en-US" b="1" dirty="0"/>
              <a:t> </a:t>
            </a:r>
            <a:r>
              <a:rPr lang="en-US" b="1" dirty="0" err="1"/>
              <a:t>Hx</a:t>
            </a:r>
            <a:r>
              <a:rPr lang="en-US" b="1" dirty="0"/>
              <a:t>: </a:t>
            </a:r>
          </a:p>
          <a:p>
            <a:pPr marL="0" indent="0">
              <a:buNone/>
            </a:pPr>
            <a:r>
              <a:rPr lang="en-US" dirty="0"/>
              <a:t>Paternal grandmother </a:t>
            </a:r>
            <a:r>
              <a:rPr lang="en-US" dirty="0" smtClean="0"/>
              <a:t>with </a:t>
            </a:r>
            <a:r>
              <a:rPr lang="en-US" dirty="0"/>
              <a:t>Breast CA</a:t>
            </a:r>
          </a:p>
          <a:p>
            <a:pPr marL="0" indent="0">
              <a:buNone/>
            </a:pPr>
            <a:r>
              <a:rPr lang="en-US" dirty="0"/>
              <a:t>Maternal grandfather </a:t>
            </a:r>
            <a:r>
              <a:rPr lang="en-US" dirty="0" smtClean="0"/>
              <a:t>with </a:t>
            </a:r>
            <a:r>
              <a:rPr lang="en-US" dirty="0"/>
              <a:t>Lung </a:t>
            </a:r>
            <a:r>
              <a:rPr lang="en-US" dirty="0" smtClean="0"/>
              <a:t>CA (smoker)</a:t>
            </a:r>
            <a:endParaRPr lang="en-US" dirty="0"/>
          </a:p>
          <a:p>
            <a:pPr marL="0" indent="0">
              <a:buNone/>
            </a:pPr>
            <a:endParaRPr lang="en-US" dirty="0"/>
          </a:p>
        </p:txBody>
      </p:sp>
      <p:sp>
        <p:nvSpPr>
          <p:cNvPr id="3" name="Title 2"/>
          <p:cNvSpPr>
            <a:spLocks noGrp="1"/>
          </p:cNvSpPr>
          <p:nvPr>
            <p:ph type="title"/>
          </p:nvPr>
        </p:nvSpPr>
        <p:spPr/>
        <p:txBody>
          <a:bodyPr/>
          <a:lstStyle/>
          <a:p>
            <a:r>
              <a:rPr lang="en-US" dirty="0" smtClean="0"/>
              <a:t>History (</a:t>
            </a:r>
            <a:r>
              <a:rPr lang="en-US" dirty="0" err="1" smtClean="0"/>
              <a:t>Hx</a:t>
            </a:r>
            <a:r>
              <a:rPr lang="en-US" dirty="0" smtClean="0"/>
              <a:t>)</a:t>
            </a:r>
            <a:endParaRPr lang="en-US" dirty="0"/>
          </a:p>
        </p:txBody>
      </p:sp>
    </p:spTree>
    <p:extLst>
      <p:ext uri="{BB962C8B-B14F-4D97-AF65-F5344CB8AC3E}">
        <p14:creationId xmlns:p14="http://schemas.microsoft.com/office/powerpoint/2010/main" val="33428634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Adenoid Cystic CA</a:t>
            </a:r>
          </a:p>
          <a:p>
            <a:pPr lvl="1"/>
            <a:r>
              <a:rPr lang="en-US" u="sng" dirty="0" smtClean="0"/>
              <a:t>Rapid </a:t>
            </a:r>
            <a:r>
              <a:rPr lang="en-US" dirty="0" smtClean="0"/>
              <a:t>onset of growth, may </a:t>
            </a:r>
            <a:r>
              <a:rPr lang="en-US" u="sng" dirty="0" smtClean="0"/>
              <a:t>have pain </a:t>
            </a:r>
            <a:r>
              <a:rPr lang="en-US" dirty="0" smtClean="0"/>
              <a:t>due to </a:t>
            </a:r>
            <a:r>
              <a:rPr lang="en-US" dirty="0" err="1" smtClean="0"/>
              <a:t>perineural</a:t>
            </a:r>
            <a:r>
              <a:rPr lang="en-US" dirty="0" smtClean="0"/>
              <a:t> infiltration</a:t>
            </a:r>
          </a:p>
          <a:p>
            <a:pPr lvl="1"/>
            <a:r>
              <a:rPr lang="en-US" dirty="0" smtClean="0"/>
              <a:t>CT scan shows </a:t>
            </a:r>
            <a:r>
              <a:rPr lang="en-US" u="sng" dirty="0" smtClean="0"/>
              <a:t>irregular border, nodularity</a:t>
            </a:r>
            <a:r>
              <a:rPr lang="en-US" dirty="0" smtClean="0"/>
              <a:t>, </a:t>
            </a:r>
            <a:r>
              <a:rPr lang="en-US" u="sng" dirty="0" smtClean="0"/>
              <a:t>along with bone destruction.</a:t>
            </a:r>
          </a:p>
          <a:p>
            <a:pPr lvl="1"/>
            <a:endParaRPr lang="en-US" u="sng" dirty="0"/>
          </a:p>
          <a:p>
            <a:r>
              <a:rPr lang="en-US" dirty="0" smtClean="0"/>
              <a:t>Malignant Mixed</a:t>
            </a:r>
          </a:p>
          <a:p>
            <a:pPr lvl="1"/>
            <a:r>
              <a:rPr lang="en-US" dirty="0" smtClean="0"/>
              <a:t>Recurrence after removal of benign lesion, sudden growth of previous benign lesion, or rapid </a:t>
            </a:r>
            <a:r>
              <a:rPr lang="en-US" dirty="0" err="1" smtClean="0"/>
              <a:t>denovo</a:t>
            </a:r>
            <a:r>
              <a:rPr lang="en-US" dirty="0" smtClean="0"/>
              <a:t> growth with pain and aggressive bone destruction</a:t>
            </a:r>
          </a:p>
        </p:txBody>
      </p:sp>
      <p:sp>
        <p:nvSpPr>
          <p:cNvPr id="3" name="Title 2"/>
          <p:cNvSpPr>
            <a:spLocks noGrp="1"/>
          </p:cNvSpPr>
          <p:nvPr>
            <p:ph type="title"/>
          </p:nvPr>
        </p:nvSpPr>
        <p:spPr/>
        <p:txBody>
          <a:bodyPr/>
          <a:lstStyle/>
          <a:p>
            <a:r>
              <a:rPr lang="en-US" dirty="0" smtClean="0"/>
              <a:t>Discussion</a:t>
            </a:r>
            <a:endParaRPr lang="en-US" dirty="0"/>
          </a:p>
        </p:txBody>
      </p:sp>
    </p:spTree>
    <p:extLst>
      <p:ext uri="{BB962C8B-B14F-4D97-AF65-F5344CB8AC3E}">
        <p14:creationId xmlns:p14="http://schemas.microsoft.com/office/powerpoint/2010/main" val="26845746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55000" lnSpcReduction="20000"/>
          </a:bodyPr>
          <a:lstStyle/>
          <a:p>
            <a:pPr marL="0" indent="0">
              <a:buNone/>
            </a:pPr>
            <a:r>
              <a:rPr lang="en-US" sz="2600" b="1" dirty="0" smtClean="0"/>
              <a:t>12 Cases in the literature to date:</a:t>
            </a:r>
          </a:p>
          <a:p>
            <a:pPr marL="0" indent="0">
              <a:buNone/>
            </a:pPr>
            <a:endParaRPr lang="en-US" sz="1800" dirty="0" smtClean="0"/>
          </a:p>
          <a:p>
            <a:r>
              <a:rPr lang="en-US" sz="1800" dirty="0" smtClean="0"/>
              <a:t>13 year M - Excision</a:t>
            </a:r>
          </a:p>
          <a:p>
            <a:pPr lvl="1"/>
            <a:r>
              <a:rPr lang="en-US" sz="1400" dirty="0" smtClean="0"/>
              <a:t>THEODORE </a:t>
            </a:r>
            <a:r>
              <a:rPr lang="en-US" sz="1400" dirty="0"/>
              <a:t>E. SANDERS.MIXED TUMOR OF THE LACRIMAL GLAND. Arch </a:t>
            </a:r>
            <a:r>
              <a:rPr lang="en-US" sz="1400" dirty="0" err="1"/>
              <a:t>Ophthalmol</a:t>
            </a:r>
            <a:r>
              <a:rPr lang="en-US" sz="1400" dirty="0"/>
              <a:t>. 1939;21(2):</a:t>
            </a:r>
            <a:r>
              <a:rPr lang="en-US" sz="1400" dirty="0" smtClean="0"/>
              <a:t>239-260</a:t>
            </a:r>
          </a:p>
          <a:p>
            <a:pPr lvl="1"/>
            <a:endParaRPr lang="en-US" sz="1400" dirty="0" smtClean="0"/>
          </a:p>
          <a:p>
            <a:r>
              <a:rPr lang="en-US" sz="1800" dirty="0" smtClean="0"/>
              <a:t>16 M with exophthalmos since 10 years- excision</a:t>
            </a:r>
          </a:p>
          <a:p>
            <a:pPr lvl="1"/>
            <a:r>
              <a:rPr lang="en-US" sz="1400" dirty="0"/>
              <a:t>Rubin IE. Adenocarcinoma of the lacrimal gland following a mixed tumor of 25 years' duration. Arch </a:t>
            </a:r>
            <a:r>
              <a:rPr lang="en-US" sz="1400" dirty="0" err="1"/>
              <a:t>Ophthal</a:t>
            </a:r>
            <a:r>
              <a:rPr lang="en-US" sz="1400" dirty="0"/>
              <a:t>. May 1947;37(5):686-688.</a:t>
            </a:r>
            <a:endParaRPr lang="en-US" sz="1400" dirty="0" smtClean="0"/>
          </a:p>
          <a:p>
            <a:pPr lvl="1"/>
            <a:endParaRPr lang="en-US" sz="1400" dirty="0" smtClean="0"/>
          </a:p>
          <a:p>
            <a:r>
              <a:rPr lang="en-US" sz="1800" dirty="0" smtClean="0"/>
              <a:t>7 </a:t>
            </a:r>
            <a:r>
              <a:rPr lang="en-US" sz="1800" dirty="0"/>
              <a:t>year </a:t>
            </a:r>
            <a:r>
              <a:rPr lang="en-US" sz="1800" dirty="0" smtClean="0"/>
              <a:t>old M-excision</a:t>
            </a:r>
          </a:p>
          <a:p>
            <a:pPr lvl="1"/>
            <a:r>
              <a:rPr lang="en-US" sz="1400" dirty="0" smtClean="0"/>
              <a:t>SD </a:t>
            </a:r>
            <a:r>
              <a:rPr lang="en-US" sz="1400" dirty="0"/>
              <a:t>McPherson. Mixed tumor of the lacrimal gland: in a seven-year-old boy. Am J </a:t>
            </a:r>
            <a:r>
              <a:rPr lang="en-US" sz="1400" dirty="0" err="1"/>
              <a:t>Ophthalmol</a:t>
            </a:r>
            <a:r>
              <a:rPr lang="en-US" sz="1400" dirty="0"/>
              <a:t>, 61 (1966), pp. 561–563</a:t>
            </a:r>
            <a:endParaRPr lang="en-US" sz="1400" dirty="0" smtClean="0"/>
          </a:p>
          <a:p>
            <a:pPr lvl="1"/>
            <a:endParaRPr lang="en-US" sz="1400" dirty="0"/>
          </a:p>
          <a:p>
            <a:r>
              <a:rPr lang="en-US" sz="1800" dirty="0" smtClean="0"/>
              <a:t>16 year old F- excision</a:t>
            </a:r>
          </a:p>
          <a:p>
            <a:pPr lvl="1"/>
            <a:r>
              <a:rPr lang="en-US" sz="1400" dirty="0" err="1"/>
              <a:t>Tsunoda</a:t>
            </a:r>
            <a:r>
              <a:rPr lang="en-US" sz="1400" dirty="0"/>
              <a:t> S, </a:t>
            </a:r>
            <a:r>
              <a:rPr lang="en-US" sz="1400" dirty="0" err="1"/>
              <a:t>Yabuno</a:t>
            </a:r>
            <a:r>
              <a:rPr lang="en-US" sz="1400" dirty="0"/>
              <a:t> T, </a:t>
            </a:r>
            <a:r>
              <a:rPr lang="en-US" sz="1400" dirty="0" err="1"/>
              <a:t>Sakaki</a:t>
            </a:r>
            <a:r>
              <a:rPr lang="en-US" sz="1400" dirty="0"/>
              <a:t> T, Morimoto T, </a:t>
            </a:r>
            <a:r>
              <a:rPr lang="en-US" sz="1400" dirty="0" err="1"/>
              <a:t>Moshida</a:t>
            </a:r>
            <a:r>
              <a:rPr lang="en-US" sz="1400" dirty="0"/>
              <a:t> T, </a:t>
            </a:r>
            <a:r>
              <a:rPr lang="en-US" sz="1400" dirty="0" err="1"/>
              <a:t>Hirabayashi</a:t>
            </a:r>
            <a:r>
              <a:rPr lang="en-US" sz="1400" dirty="0"/>
              <a:t> M </a:t>
            </a:r>
            <a:r>
              <a:rPr lang="en-US" sz="1400" i="1" dirty="0"/>
              <a:t>et al</a:t>
            </a:r>
            <a:r>
              <a:rPr lang="en-US" sz="1400" dirty="0"/>
              <a:t>. Pleomorphic adenoma of the lacrimal gland manifesting as exophthalmos in adolescence. </a:t>
            </a:r>
            <a:r>
              <a:rPr lang="en-US" sz="1400" i="1" dirty="0" err="1"/>
              <a:t>Neurol</a:t>
            </a:r>
            <a:r>
              <a:rPr lang="en-US" sz="1400" i="1" dirty="0"/>
              <a:t> Med </a:t>
            </a:r>
            <a:r>
              <a:rPr lang="en-US" sz="1400" i="1" dirty="0" err="1"/>
              <a:t>Chir</a:t>
            </a:r>
            <a:r>
              <a:rPr lang="en-US" sz="1400" dirty="0"/>
              <a:t> 1994; </a:t>
            </a:r>
            <a:r>
              <a:rPr lang="en-US" sz="1400" b="1" dirty="0"/>
              <a:t>34</a:t>
            </a:r>
            <a:r>
              <a:rPr lang="en-US" sz="1400" dirty="0"/>
              <a:t>: 814–816</a:t>
            </a:r>
            <a:r>
              <a:rPr lang="en-US" sz="1400" dirty="0" smtClean="0"/>
              <a:t>.</a:t>
            </a:r>
          </a:p>
          <a:p>
            <a:pPr lvl="1"/>
            <a:endParaRPr lang="en-US" sz="1400" dirty="0" smtClean="0"/>
          </a:p>
          <a:p>
            <a:r>
              <a:rPr lang="en-US" sz="1800" dirty="0"/>
              <a:t>6 year old M- excision</a:t>
            </a:r>
          </a:p>
          <a:p>
            <a:pPr lvl="1"/>
            <a:r>
              <a:rPr lang="en-US" sz="1400" dirty="0" err="1"/>
              <a:t>Faktorovich</a:t>
            </a:r>
            <a:r>
              <a:rPr lang="en-US" sz="1400" dirty="0"/>
              <a:t> EG, Crawford JB, Char DH, Kong C. Benign mixed tumor (pleomorphic adenoma) of the lacrimal gland in a 6-year-old boy. </a:t>
            </a:r>
            <a:r>
              <a:rPr lang="en-US" sz="1400" i="1" dirty="0"/>
              <a:t>Am J </a:t>
            </a:r>
            <a:r>
              <a:rPr lang="en-US" sz="1400" i="1" dirty="0" err="1"/>
              <a:t>Ophthalmol</a:t>
            </a:r>
            <a:r>
              <a:rPr lang="en-US" sz="1400" i="1" dirty="0"/>
              <a:t>. </a:t>
            </a:r>
            <a:r>
              <a:rPr lang="en-US" sz="1400" dirty="0"/>
              <a:t>Sep 1996;122(3):446-447.</a:t>
            </a:r>
          </a:p>
          <a:p>
            <a:pPr lvl="1"/>
            <a:endParaRPr lang="en-US" sz="1400" dirty="0"/>
          </a:p>
          <a:p>
            <a:r>
              <a:rPr lang="en-US" sz="1800" dirty="0" smtClean="0"/>
              <a:t>15 year old F- excision</a:t>
            </a:r>
          </a:p>
          <a:p>
            <a:pPr lvl="1"/>
            <a:r>
              <a:rPr lang="en-US" sz="1400" dirty="0" smtClean="0"/>
              <a:t>Mercado </a:t>
            </a:r>
            <a:r>
              <a:rPr lang="en-US" sz="1400" dirty="0"/>
              <a:t>GJ, </a:t>
            </a:r>
            <a:r>
              <a:rPr lang="en-US" sz="1400" dirty="0" err="1"/>
              <a:t>Gunduz</a:t>
            </a:r>
            <a:r>
              <a:rPr lang="en-US" sz="1400" dirty="0"/>
              <a:t> K, Shields CL, Shields JA, Eagle JA, Eagle RC. Pleomorphic adenoma of the lacrimal gland. </a:t>
            </a:r>
            <a:r>
              <a:rPr lang="en-US" sz="1400" i="1" dirty="0"/>
              <a:t>Arch </a:t>
            </a:r>
            <a:r>
              <a:rPr lang="en-US" sz="1400" i="1" dirty="0" err="1"/>
              <a:t>Ophthalmol</a:t>
            </a:r>
            <a:r>
              <a:rPr lang="en-US" sz="1400" dirty="0"/>
              <a:t> 1998</a:t>
            </a:r>
          </a:p>
          <a:p>
            <a:pPr lvl="1"/>
            <a:endParaRPr lang="en-US" sz="1400" dirty="0"/>
          </a:p>
          <a:p>
            <a:r>
              <a:rPr lang="en-US" sz="1800" dirty="0" smtClean="0"/>
              <a:t>15 year old- Excision</a:t>
            </a:r>
          </a:p>
          <a:p>
            <a:pPr lvl="1"/>
            <a:r>
              <a:rPr lang="en-US" sz="1400" dirty="0" smtClean="0"/>
              <a:t>Mercado </a:t>
            </a:r>
            <a:r>
              <a:rPr lang="en-US" sz="1400" dirty="0"/>
              <a:t>GJ, </a:t>
            </a:r>
            <a:r>
              <a:rPr lang="en-US" sz="1400" dirty="0" err="1"/>
              <a:t>Gunduz</a:t>
            </a:r>
            <a:r>
              <a:rPr lang="en-US" sz="1400" dirty="0"/>
              <a:t> K, Shields CL, Shields JA, Eagle RC, Jr. Pleomorphic adenoma of the lacrimal gland in a teenager. </a:t>
            </a:r>
            <a:r>
              <a:rPr lang="en-US" sz="1400" i="1" dirty="0"/>
              <a:t>Arch </a:t>
            </a:r>
            <a:r>
              <a:rPr lang="en-US" sz="1400" i="1" dirty="0" err="1"/>
              <a:t>Ophthalmol</a:t>
            </a:r>
            <a:r>
              <a:rPr lang="en-US" sz="1400" i="1" dirty="0"/>
              <a:t>. </a:t>
            </a:r>
            <a:r>
              <a:rPr lang="en-US" sz="1400" dirty="0"/>
              <a:t>Jul 1998;116(7):</a:t>
            </a:r>
            <a:r>
              <a:rPr lang="en-US" sz="1400" dirty="0" smtClean="0"/>
              <a:t>962-963</a:t>
            </a:r>
          </a:p>
          <a:p>
            <a:pPr lvl="1"/>
            <a:endParaRPr lang="en-US" sz="1400" dirty="0" smtClean="0"/>
          </a:p>
          <a:p>
            <a:r>
              <a:rPr lang="en-US" sz="1800" dirty="0" smtClean="0"/>
              <a:t>10 year old F- excision</a:t>
            </a:r>
            <a:endParaRPr lang="en-US" sz="1800" dirty="0"/>
          </a:p>
          <a:p>
            <a:pPr lvl="1"/>
            <a:r>
              <a:rPr lang="en-US" sz="1200" dirty="0" smtClean="0"/>
              <a:t>Cates </a:t>
            </a:r>
            <a:r>
              <a:rPr lang="en-US" sz="1200" dirty="0"/>
              <a:t>AC, Manners RM, Rose GE. Pleomorphic adenoma of the lacrimal gland in a 10 year old girl, a case report. </a:t>
            </a:r>
            <a:r>
              <a:rPr lang="en-US" sz="1200" i="1" dirty="0"/>
              <a:t>Br J </a:t>
            </a:r>
            <a:r>
              <a:rPr lang="en-US" sz="1200" i="1" dirty="0" err="1"/>
              <a:t>Ophthalmol</a:t>
            </a:r>
            <a:r>
              <a:rPr lang="en-US" sz="1200" dirty="0"/>
              <a:t> 2002; </a:t>
            </a:r>
            <a:r>
              <a:rPr lang="en-US" sz="1200" b="1" dirty="0"/>
              <a:t>86</a:t>
            </a:r>
            <a:r>
              <a:rPr lang="en-US" sz="1200" dirty="0"/>
              <a:t> (2): </a:t>
            </a:r>
            <a:r>
              <a:rPr lang="en-US" sz="1200" dirty="0" smtClean="0"/>
              <a:t>249–250</a:t>
            </a:r>
          </a:p>
          <a:p>
            <a:pPr lvl="1"/>
            <a:endParaRPr lang="en-US" sz="1400" dirty="0" smtClean="0"/>
          </a:p>
          <a:p>
            <a:r>
              <a:rPr lang="en-US" sz="1800" dirty="0" smtClean="0"/>
              <a:t>14 year old- FNAC then excision</a:t>
            </a:r>
          </a:p>
          <a:p>
            <a:pPr lvl="1"/>
            <a:r>
              <a:rPr lang="en-US" sz="1400" dirty="0" smtClean="0"/>
              <a:t>Fenton </a:t>
            </a:r>
            <a:r>
              <a:rPr lang="en-US" sz="1400" dirty="0"/>
              <a:t>S, </a:t>
            </a:r>
            <a:r>
              <a:rPr lang="en-US" sz="1400" dirty="0" err="1"/>
              <a:t>Sie</a:t>
            </a:r>
            <a:r>
              <a:rPr lang="en-US" sz="1400" dirty="0"/>
              <a:t> Go DM, </a:t>
            </a:r>
            <a:r>
              <a:rPr lang="en-US" sz="1400" dirty="0" err="1"/>
              <a:t>Mourits</a:t>
            </a:r>
            <a:r>
              <a:rPr lang="en-US" sz="1400" dirty="0"/>
              <a:t> MP. Pleomorphic adenoma of the lacrimal gland in a teenager, a case report. </a:t>
            </a:r>
            <a:r>
              <a:rPr lang="en-US" sz="1400" i="1" dirty="0"/>
              <a:t>Eye (</a:t>
            </a:r>
            <a:r>
              <a:rPr lang="en-US" sz="1400" i="1" dirty="0" err="1"/>
              <a:t>Lond</a:t>
            </a:r>
            <a:r>
              <a:rPr lang="en-US" sz="1400" i="1" dirty="0"/>
              <a:t>). </a:t>
            </a:r>
            <a:r>
              <a:rPr lang="en-US" sz="1400" dirty="0"/>
              <a:t>Jan 2004;18(1):77-79</a:t>
            </a:r>
            <a:r>
              <a:rPr lang="en-US" sz="1400" dirty="0" smtClean="0"/>
              <a:t>.</a:t>
            </a:r>
          </a:p>
          <a:p>
            <a:pPr lvl="1"/>
            <a:endParaRPr lang="en-US" sz="1400" dirty="0"/>
          </a:p>
          <a:p>
            <a:r>
              <a:rPr lang="en-US" sz="1800" dirty="0"/>
              <a:t>7</a:t>
            </a:r>
            <a:r>
              <a:rPr lang="en-US" sz="1800" dirty="0" smtClean="0"/>
              <a:t> year old M- FNAC then excision</a:t>
            </a:r>
          </a:p>
          <a:p>
            <a:pPr lvl="1"/>
            <a:r>
              <a:rPr lang="en-US" sz="1400" dirty="0" smtClean="0"/>
              <a:t>Gupta </a:t>
            </a:r>
            <a:r>
              <a:rPr lang="en-US" sz="1400" dirty="0"/>
              <a:t>A, </a:t>
            </a:r>
            <a:r>
              <a:rPr lang="en-US" sz="1400" dirty="0" err="1"/>
              <a:t>Khandelwal</a:t>
            </a:r>
            <a:r>
              <a:rPr lang="en-US" sz="1400" dirty="0"/>
              <a:t> A. Lacrimal gland pleomorphic adenoma: an inconceivable diagnosis in a child. BMJ Case Rep. 2013;2013</a:t>
            </a:r>
            <a:r>
              <a:rPr lang="en-US" sz="1400" dirty="0" smtClean="0"/>
              <a:t>.</a:t>
            </a:r>
          </a:p>
          <a:p>
            <a:pPr lvl="1"/>
            <a:endParaRPr lang="en-US" sz="1400" dirty="0"/>
          </a:p>
          <a:p>
            <a:r>
              <a:rPr lang="en-US" sz="1800" dirty="0" smtClean="0"/>
              <a:t>2 more cases- have been referenced to in Book Chapter</a:t>
            </a:r>
          </a:p>
          <a:p>
            <a:pPr lvl="1"/>
            <a:r>
              <a:rPr lang="en-US" sz="1400" dirty="0" smtClean="0"/>
              <a:t>Font </a:t>
            </a:r>
            <a:r>
              <a:rPr lang="en-US" sz="1400" dirty="0"/>
              <a:t>RL, </a:t>
            </a:r>
            <a:r>
              <a:rPr lang="en-US" sz="1400" dirty="0" err="1"/>
              <a:t>Gamel</a:t>
            </a:r>
            <a:r>
              <a:rPr lang="en-US" sz="1400" dirty="0"/>
              <a:t> JW. Epithelial </a:t>
            </a:r>
            <a:r>
              <a:rPr lang="en-US" sz="1400" dirty="0" err="1"/>
              <a:t>tumours</a:t>
            </a:r>
            <a:r>
              <a:rPr lang="en-US" sz="1400" dirty="0"/>
              <a:t> of the lacrimal gland; an analysis of 265 cases. In: </a:t>
            </a:r>
            <a:r>
              <a:rPr lang="en-US" sz="1400" dirty="0" err="1"/>
              <a:t>Jakobiec</a:t>
            </a:r>
            <a:r>
              <a:rPr lang="en-US" sz="1400" dirty="0"/>
              <a:t> FA (</a:t>
            </a:r>
            <a:r>
              <a:rPr lang="en-US" sz="1400" dirty="0" err="1"/>
              <a:t>ed</a:t>
            </a:r>
            <a:r>
              <a:rPr lang="en-US" sz="1400" dirty="0"/>
              <a:t>). Ocular and Adnexal </a:t>
            </a:r>
            <a:r>
              <a:rPr lang="en-US" sz="1400" dirty="0" err="1"/>
              <a:t>Tumours</a:t>
            </a:r>
            <a:r>
              <a:rPr lang="en-US" sz="1400" dirty="0"/>
              <a:t>. Aesculapius Publishing Co: Birmingham, Ala, 1978, pp 787–805</a:t>
            </a:r>
            <a:endParaRPr lang="en-US" sz="1400" dirty="0" smtClean="0"/>
          </a:p>
          <a:p>
            <a:pPr lvl="1"/>
            <a:endParaRPr lang="en-US" sz="1400" dirty="0"/>
          </a:p>
        </p:txBody>
      </p:sp>
      <p:sp>
        <p:nvSpPr>
          <p:cNvPr id="3" name="Title 2"/>
          <p:cNvSpPr>
            <a:spLocks noGrp="1"/>
          </p:cNvSpPr>
          <p:nvPr>
            <p:ph type="title"/>
          </p:nvPr>
        </p:nvSpPr>
        <p:spPr/>
        <p:txBody>
          <a:bodyPr/>
          <a:lstStyle/>
          <a:p>
            <a:r>
              <a:rPr lang="en-US" dirty="0" smtClean="0"/>
              <a:t>Discussion</a:t>
            </a:r>
            <a:endParaRPr lang="en-US" dirty="0"/>
          </a:p>
        </p:txBody>
      </p:sp>
    </p:spTree>
    <p:extLst>
      <p:ext uri="{BB962C8B-B14F-4D97-AF65-F5344CB8AC3E}">
        <p14:creationId xmlns:p14="http://schemas.microsoft.com/office/powerpoint/2010/main" val="3816063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Pleomorphic Adenoma</a:t>
            </a:r>
          </a:p>
          <a:p>
            <a:pPr lvl="1"/>
            <a:r>
              <a:rPr lang="en-US" dirty="0" smtClean="0"/>
              <a:t>3-5</a:t>
            </a:r>
            <a:r>
              <a:rPr lang="en-US" dirty="0"/>
              <a:t>% of all orbital tumors</a:t>
            </a:r>
          </a:p>
          <a:p>
            <a:pPr lvl="1"/>
            <a:r>
              <a:rPr lang="en-US" dirty="0" smtClean="0"/>
              <a:t>50</a:t>
            </a:r>
            <a:r>
              <a:rPr lang="en-US" dirty="0"/>
              <a:t>% of epithelial lacrimal gland </a:t>
            </a:r>
            <a:r>
              <a:rPr lang="en-US" dirty="0" smtClean="0"/>
              <a:t>tumors</a:t>
            </a:r>
          </a:p>
          <a:p>
            <a:pPr lvl="1"/>
            <a:r>
              <a:rPr lang="en-US" dirty="0" smtClean="0"/>
              <a:t>Causes slow progressive displacement of globe without symptoms of pain</a:t>
            </a:r>
          </a:p>
          <a:p>
            <a:pPr lvl="1"/>
            <a:r>
              <a:rPr lang="en-US" dirty="0" smtClean="0"/>
              <a:t>CT shows well circumscribed lesion with bone remodeling but no destruction</a:t>
            </a:r>
          </a:p>
          <a:p>
            <a:pPr lvl="1"/>
            <a:r>
              <a:rPr lang="en-US" dirty="0" smtClean="0"/>
              <a:t>Excision for treatment (not incisional biopsy!)</a:t>
            </a:r>
          </a:p>
          <a:p>
            <a:pPr lvl="1"/>
            <a:endParaRPr lang="en-US" dirty="0"/>
          </a:p>
          <a:p>
            <a:pPr lvl="1"/>
            <a:r>
              <a:rPr lang="en-US" dirty="0" smtClean="0"/>
              <a:t>Usually, but not exclusively in adults</a:t>
            </a:r>
          </a:p>
          <a:p>
            <a:pPr lvl="1"/>
            <a:endParaRPr lang="en-US" dirty="0" smtClean="0"/>
          </a:p>
          <a:p>
            <a:pPr lvl="1"/>
            <a:endParaRPr lang="en-US" dirty="0"/>
          </a:p>
          <a:p>
            <a:endParaRPr lang="en-US" dirty="0"/>
          </a:p>
        </p:txBody>
      </p:sp>
      <p:sp>
        <p:nvSpPr>
          <p:cNvPr id="3" name="Title 2"/>
          <p:cNvSpPr>
            <a:spLocks noGrp="1"/>
          </p:cNvSpPr>
          <p:nvPr>
            <p:ph type="title"/>
          </p:nvPr>
        </p:nvSpPr>
        <p:spPr/>
        <p:txBody>
          <a:bodyPr/>
          <a:lstStyle/>
          <a:p>
            <a:r>
              <a:rPr lang="en-US" dirty="0" smtClean="0"/>
              <a:t>Conclusions</a:t>
            </a:r>
            <a:endParaRPr lang="en-US" dirty="0"/>
          </a:p>
        </p:txBody>
      </p:sp>
    </p:spTree>
    <p:extLst>
      <p:ext uri="{BB962C8B-B14F-4D97-AF65-F5344CB8AC3E}">
        <p14:creationId xmlns:p14="http://schemas.microsoft.com/office/powerpoint/2010/main" val="3066638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marL="800100" lvl="1" indent="-342900">
              <a:buFont typeface="+mj-lt"/>
              <a:buAutoNum type="arabicPeriod"/>
            </a:pPr>
            <a:r>
              <a:rPr lang="en-US" sz="1400" dirty="0" smtClean="0"/>
              <a:t>BCSC Orbit Eyelids and Lacrimal System- Chapter 5- Orbital Neoplasms and malformations</a:t>
            </a:r>
          </a:p>
          <a:p>
            <a:pPr marL="800100" lvl="1" indent="-342900">
              <a:buFont typeface="+mj-lt"/>
              <a:buAutoNum type="arabicPeriod"/>
            </a:pPr>
            <a:r>
              <a:rPr lang="en-US" sz="1400" dirty="0" smtClean="0"/>
              <a:t>THEODORE </a:t>
            </a:r>
            <a:r>
              <a:rPr lang="en-US" sz="1400" dirty="0"/>
              <a:t>E. SANDERS.MIXED TUMOR OF THE LACRIMAL GLAND. Arch </a:t>
            </a:r>
            <a:r>
              <a:rPr lang="en-US" sz="1400" dirty="0" err="1"/>
              <a:t>Ophthalmol</a:t>
            </a:r>
            <a:r>
              <a:rPr lang="en-US" sz="1400" dirty="0"/>
              <a:t>. 1939;21(2):239-260</a:t>
            </a:r>
          </a:p>
          <a:p>
            <a:pPr marL="800100" lvl="1" indent="-342900">
              <a:buFont typeface="+mj-lt"/>
              <a:buAutoNum type="arabicPeriod"/>
            </a:pPr>
            <a:r>
              <a:rPr lang="en-US" sz="1400" dirty="0" smtClean="0"/>
              <a:t>Rubin </a:t>
            </a:r>
            <a:r>
              <a:rPr lang="en-US" sz="1400" dirty="0"/>
              <a:t>IE. Adenocarcinoma of the lacrimal gland following a mixed tumor of 25 years' duration. Arch </a:t>
            </a:r>
            <a:r>
              <a:rPr lang="en-US" sz="1400" dirty="0" err="1"/>
              <a:t>Ophthal</a:t>
            </a:r>
            <a:r>
              <a:rPr lang="en-US" sz="1400" dirty="0"/>
              <a:t>. May 1947;37(5):686-688.</a:t>
            </a:r>
          </a:p>
          <a:p>
            <a:pPr marL="800100" lvl="1" indent="-342900">
              <a:buFont typeface="+mj-lt"/>
              <a:buAutoNum type="arabicPeriod"/>
            </a:pPr>
            <a:r>
              <a:rPr lang="en-US" sz="1400" dirty="0" smtClean="0"/>
              <a:t>SD </a:t>
            </a:r>
            <a:r>
              <a:rPr lang="en-US" sz="1400" dirty="0"/>
              <a:t>McPherson. Mixed tumor of the lacrimal gland: in a seven-year-old boy. Am J </a:t>
            </a:r>
            <a:r>
              <a:rPr lang="en-US" sz="1400" dirty="0" err="1"/>
              <a:t>Ophthalmol</a:t>
            </a:r>
            <a:r>
              <a:rPr lang="en-US" sz="1400" dirty="0"/>
              <a:t>, 61 (1966), pp. 561–563</a:t>
            </a:r>
          </a:p>
          <a:p>
            <a:pPr marL="800100" lvl="1" indent="-342900">
              <a:buFont typeface="+mj-lt"/>
              <a:buAutoNum type="arabicPeriod"/>
            </a:pPr>
            <a:r>
              <a:rPr lang="en-US" sz="1400" dirty="0" err="1" smtClean="0"/>
              <a:t>Tsunoda</a:t>
            </a:r>
            <a:r>
              <a:rPr lang="en-US" sz="1400" dirty="0" smtClean="0"/>
              <a:t> </a:t>
            </a:r>
            <a:r>
              <a:rPr lang="en-US" sz="1400" dirty="0"/>
              <a:t>S, </a:t>
            </a:r>
            <a:r>
              <a:rPr lang="en-US" sz="1400" dirty="0" err="1"/>
              <a:t>Yabuno</a:t>
            </a:r>
            <a:r>
              <a:rPr lang="en-US" sz="1400" dirty="0"/>
              <a:t> T, </a:t>
            </a:r>
            <a:r>
              <a:rPr lang="en-US" sz="1400" dirty="0" err="1"/>
              <a:t>Sakaki</a:t>
            </a:r>
            <a:r>
              <a:rPr lang="en-US" sz="1400" dirty="0"/>
              <a:t> T, Morimoto T, </a:t>
            </a:r>
            <a:r>
              <a:rPr lang="en-US" sz="1400" dirty="0" err="1"/>
              <a:t>Moshida</a:t>
            </a:r>
            <a:r>
              <a:rPr lang="en-US" sz="1400" dirty="0"/>
              <a:t> T, </a:t>
            </a:r>
            <a:r>
              <a:rPr lang="en-US" sz="1400" dirty="0" err="1"/>
              <a:t>Hirabayashi</a:t>
            </a:r>
            <a:r>
              <a:rPr lang="en-US" sz="1400" dirty="0"/>
              <a:t> M </a:t>
            </a:r>
            <a:r>
              <a:rPr lang="en-US" sz="1400" i="1" dirty="0"/>
              <a:t>et al</a:t>
            </a:r>
            <a:r>
              <a:rPr lang="en-US" sz="1400" dirty="0"/>
              <a:t>. Pleomorphic adenoma of the lacrimal gland manifesting as exophthalmos in adolescence. </a:t>
            </a:r>
            <a:r>
              <a:rPr lang="en-US" sz="1400" i="1" dirty="0" err="1"/>
              <a:t>Neurol</a:t>
            </a:r>
            <a:r>
              <a:rPr lang="en-US" sz="1400" i="1" dirty="0"/>
              <a:t> Med </a:t>
            </a:r>
            <a:r>
              <a:rPr lang="en-US" sz="1400" i="1" dirty="0" err="1"/>
              <a:t>Chir</a:t>
            </a:r>
            <a:r>
              <a:rPr lang="en-US" sz="1400" dirty="0"/>
              <a:t> 1994; 34: 814–816.</a:t>
            </a:r>
          </a:p>
          <a:p>
            <a:pPr marL="800100" lvl="1" indent="-342900">
              <a:buFont typeface="+mj-lt"/>
              <a:buAutoNum type="arabicPeriod"/>
            </a:pPr>
            <a:r>
              <a:rPr lang="en-US" sz="1400" dirty="0" err="1" smtClean="0"/>
              <a:t>Faktorovich</a:t>
            </a:r>
            <a:r>
              <a:rPr lang="en-US" sz="1400" dirty="0" smtClean="0"/>
              <a:t> </a:t>
            </a:r>
            <a:r>
              <a:rPr lang="en-US" sz="1400" dirty="0"/>
              <a:t>EG, Crawford JB, Char DH, Kong C. Benign mixed tumor (pleomorphic adenoma) of the lacrimal gland in a 6-year-old boy. </a:t>
            </a:r>
            <a:r>
              <a:rPr lang="en-US" sz="1400" i="1" dirty="0"/>
              <a:t>Am J </a:t>
            </a:r>
            <a:r>
              <a:rPr lang="en-US" sz="1400" i="1" dirty="0" err="1"/>
              <a:t>Ophthalmol</a:t>
            </a:r>
            <a:r>
              <a:rPr lang="en-US" sz="1400" i="1" dirty="0"/>
              <a:t>. </a:t>
            </a:r>
            <a:r>
              <a:rPr lang="en-US" sz="1400" dirty="0"/>
              <a:t>Sep 1996;122(3):446-447.</a:t>
            </a:r>
          </a:p>
          <a:p>
            <a:pPr marL="800100" lvl="1" indent="-342900">
              <a:buFont typeface="+mj-lt"/>
              <a:buAutoNum type="arabicPeriod"/>
            </a:pPr>
            <a:r>
              <a:rPr lang="en-US" sz="1400" dirty="0" smtClean="0"/>
              <a:t>Mercado </a:t>
            </a:r>
            <a:r>
              <a:rPr lang="en-US" sz="1400" dirty="0"/>
              <a:t>GJ, </a:t>
            </a:r>
            <a:r>
              <a:rPr lang="en-US" sz="1400" dirty="0" err="1"/>
              <a:t>Gunduz</a:t>
            </a:r>
            <a:r>
              <a:rPr lang="en-US" sz="1400" dirty="0"/>
              <a:t> K, Shields CL, Shields JA, Eagle JA, Eagle RC. Pleomorphic adenoma of the lacrimal gland. </a:t>
            </a:r>
            <a:r>
              <a:rPr lang="en-US" sz="1400" i="1" dirty="0"/>
              <a:t>Arch </a:t>
            </a:r>
            <a:r>
              <a:rPr lang="en-US" sz="1400" i="1" dirty="0" err="1"/>
              <a:t>Ophthalmol</a:t>
            </a:r>
            <a:r>
              <a:rPr lang="en-US" sz="1400" dirty="0"/>
              <a:t> 1998</a:t>
            </a:r>
          </a:p>
          <a:p>
            <a:pPr marL="800100" lvl="1" indent="-342900">
              <a:buFont typeface="+mj-lt"/>
              <a:buAutoNum type="arabicPeriod"/>
            </a:pPr>
            <a:r>
              <a:rPr lang="en-US" sz="1400" dirty="0" smtClean="0"/>
              <a:t>Mercado </a:t>
            </a:r>
            <a:r>
              <a:rPr lang="en-US" sz="1400" dirty="0"/>
              <a:t>GJ, </a:t>
            </a:r>
            <a:r>
              <a:rPr lang="en-US" sz="1400" dirty="0" err="1"/>
              <a:t>Gunduz</a:t>
            </a:r>
            <a:r>
              <a:rPr lang="en-US" sz="1400" dirty="0"/>
              <a:t> K, Shields CL, Shields JA, Eagle RC, Jr. Pleomorphic adenoma of the lacrimal gland in a teenager. </a:t>
            </a:r>
            <a:r>
              <a:rPr lang="en-US" sz="1400" i="1" dirty="0"/>
              <a:t>Arch </a:t>
            </a:r>
            <a:r>
              <a:rPr lang="en-US" sz="1400" i="1" dirty="0" err="1"/>
              <a:t>Ophthalmol</a:t>
            </a:r>
            <a:r>
              <a:rPr lang="en-US" sz="1400" i="1" dirty="0"/>
              <a:t>. </a:t>
            </a:r>
            <a:r>
              <a:rPr lang="en-US" sz="1400" dirty="0"/>
              <a:t>Jul 1998;116(7):962-963</a:t>
            </a:r>
          </a:p>
          <a:p>
            <a:pPr marL="685800" lvl="1" indent="-228600">
              <a:buFont typeface="+mj-lt"/>
              <a:buAutoNum type="arabicPeriod"/>
            </a:pPr>
            <a:r>
              <a:rPr lang="en-US" sz="1200" dirty="0" smtClean="0"/>
              <a:t>Cates </a:t>
            </a:r>
            <a:r>
              <a:rPr lang="en-US" sz="1200" dirty="0"/>
              <a:t>AC, Manners RM, Rose GE. Pleomorphic adenoma of the lacrimal gland in a 10 year old girl, a case report. </a:t>
            </a:r>
            <a:r>
              <a:rPr lang="en-US" sz="1200" i="1" dirty="0"/>
              <a:t>Br J </a:t>
            </a:r>
            <a:r>
              <a:rPr lang="en-US" sz="1200" i="1" dirty="0" err="1"/>
              <a:t>Ophthalmol</a:t>
            </a:r>
            <a:r>
              <a:rPr lang="en-US" sz="1200" dirty="0"/>
              <a:t> 2002; </a:t>
            </a:r>
            <a:r>
              <a:rPr lang="en-US" sz="1200" b="1" dirty="0"/>
              <a:t>86</a:t>
            </a:r>
            <a:r>
              <a:rPr lang="en-US" sz="1200" dirty="0"/>
              <a:t> (2): 249–250</a:t>
            </a:r>
          </a:p>
          <a:p>
            <a:pPr marL="800100" lvl="1" indent="-342900">
              <a:buFont typeface="+mj-lt"/>
              <a:buAutoNum type="arabicPeriod"/>
            </a:pPr>
            <a:r>
              <a:rPr lang="en-US" sz="1400" dirty="0" smtClean="0"/>
              <a:t>Fenton </a:t>
            </a:r>
            <a:r>
              <a:rPr lang="en-US" sz="1400" dirty="0"/>
              <a:t>S, </a:t>
            </a:r>
            <a:r>
              <a:rPr lang="en-US" sz="1400" dirty="0" err="1"/>
              <a:t>Sie</a:t>
            </a:r>
            <a:r>
              <a:rPr lang="en-US" sz="1400" dirty="0"/>
              <a:t> Go DM, </a:t>
            </a:r>
            <a:r>
              <a:rPr lang="en-US" sz="1400" dirty="0" err="1"/>
              <a:t>Mourits</a:t>
            </a:r>
            <a:r>
              <a:rPr lang="en-US" sz="1400" dirty="0"/>
              <a:t> MP. Pleomorphic adenoma of the lacrimal gland in a teenager, a case report. </a:t>
            </a:r>
            <a:r>
              <a:rPr lang="en-US" sz="1400" i="1" dirty="0"/>
              <a:t>Eye (</a:t>
            </a:r>
            <a:r>
              <a:rPr lang="en-US" sz="1400" i="1" dirty="0" err="1"/>
              <a:t>Lond</a:t>
            </a:r>
            <a:r>
              <a:rPr lang="en-US" sz="1400" i="1" dirty="0"/>
              <a:t>). </a:t>
            </a:r>
            <a:r>
              <a:rPr lang="en-US" sz="1400" dirty="0"/>
              <a:t>Jan 2004;18(1):77-79.</a:t>
            </a:r>
          </a:p>
          <a:p>
            <a:pPr marL="800100" lvl="1" indent="-342900">
              <a:buFont typeface="+mj-lt"/>
              <a:buAutoNum type="arabicPeriod"/>
            </a:pPr>
            <a:r>
              <a:rPr lang="en-US" sz="1400" dirty="0" smtClean="0"/>
              <a:t>Gupta </a:t>
            </a:r>
            <a:r>
              <a:rPr lang="en-US" sz="1400" dirty="0"/>
              <a:t>A, </a:t>
            </a:r>
            <a:r>
              <a:rPr lang="en-US" sz="1400" dirty="0" err="1"/>
              <a:t>Khandelwal</a:t>
            </a:r>
            <a:r>
              <a:rPr lang="en-US" sz="1400" dirty="0"/>
              <a:t> A. Lacrimal gland pleomorphic adenoma: an inconceivable diagnosis in a child. BMJ Case Rep. 2013;2013.</a:t>
            </a:r>
          </a:p>
          <a:p>
            <a:pPr marL="800100" lvl="1" indent="-342900">
              <a:buFont typeface="+mj-lt"/>
              <a:buAutoNum type="arabicPeriod"/>
            </a:pPr>
            <a:r>
              <a:rPr lang="en-US" sz="1400" dirty="0" smtClean="0"/>
              <a:t>Font </a:t>
            </a:r>
            <a:r>
              <a:rPr lang="en-US" sz="1400" dirty="0"/>
              <a:t>RL, </a:t>
            </a:r>
            <a:r>
              <a:rPr lang="en-US" sz="1400" dirty="0" err="1"/>
              <a:t>Gamel</a:t>
            </a:r>
            <a:r>
              <a:rPr lang="en-US" sz="1400" dirty="0"/>
              <a:t> JW. Epithelial </a:t>
            </a:r>
            <a:r>
              <a:rPr lang="en-US" sz="1400" dirty="0" err="1"/>
              <a:t>tumours</a:t>
            </a:r>
            <a:r>
              <a:rPr lang="en-US" sz="1400" dirty="0"/>
              <a:t> of the lacrimal gland; an analysis of 265 cases. In: </a:t>
            </a:r>
            <a:r>
              <a:rPr lang="en-US" sz="1400" dirty="0" err="1"/>
              <a:t>Jakobiec</a:t>
            </a:r>
            <a:r>
              <a:rPr lang="en-US" sz="1400" dirty="0"/>
              <a:t> FA (</a:t>
            </a:r>
            <a:r>
              <a:rPr lang="en-US" sz="1400" dirty="0" err="1"/>
              <a:t>ed</a:t>
            </a:r>
            <a:r>
              <a:rPr lang="en-US" sz="1400" dirty="0"/>
              <a:t>). Ocular and Adnexal </a:t>
            </a:r>
            <a:r>
              <a:rPr lang="en-US" sz="1400" dirty="0" err="1"/>
              <a:t>Tumours</a:t>
            </a:r>
            <a:r>
              <a:rPr lang="en-US" sz="1400" dirty="0"/>
              <a:t>. Aesculapius Publishing Co: Birmingham, Ala, 1978, pp 787–805</a:t>
            </a:r>
          </a:p>
          <a:p>
            <a:pPr marL="514350" indent="-514350">
              <a:buFont typeface="+mj-lt"/>
              <a:buAutoNum type="arabicPeriod"/>
            </a:pPr>
            <a:endParaRPr lang="en-US" dirty="0"/>
          </a:p>
        </p:txBody>
      </p:sp>
      <p:sp>
        <p:nvSpPr>
          <p:cNvPr id="3" name="Title 2"/>
          <p:cNvSpPr>
            <a:spLocks noGrp="1"/>
          </p:cNvSpPr>
          <p:nvPr>
            <p:ph type="title"/>
          </p:nvPr>
        </p:nvSpPr>
        <p:spPr/>
        <p:txBody>
          <a:bodyPr/>
          <a:lstStyle/>
          <a:p>
            <a:r>
              <a:rPr lang="en-US" dirty="0" smtClean="0"/>
              <a:t>References</a:t>
            </a:r>
            <a:endParaRPr lang="en-US" dirty="0"/>
          </a:p>
        </p:txBody>
      </p:sp>
    </p:spTree>
    <p:extLst>
      <p:ext uri="{BB962C8B-B14F-4D97-AF65-F5344CB8AC3E}">
        <p14:creationId xmlns:p14="http://schemas.microsoft.com/office/powerpoint/2010/main" val="2798469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b="1" dirty="0" smtClean="0"/>
              <a:t>ROS</a:t>
            </a:r>
            <a:endParaRPr lang="en-US" b="1" dirty="0"/>
          </a:p>
          <a:p>
            <a:pPr marL="0" indent="0">
              <a:buNone/>
            </a:pPr>
            <a:r>
              <a:rPr lang="en-US" dirty="0" smtClean="0"/>
              <a:t>Denies any fever, weight loss, headaches, sinusitis like symptoms or respiratory problems. </a:t>
            </a:r>
          </a:p>
        </p:txBody>
      </p:sp>
      <p:sp>
        <p:nvSpPr>
          <p:cNvPr id="3" name="Title 2"/>
          <p:cNvSpPr>
            <a:spLocks noGrp="1"/>
          </p:cNvSpPr>
          <p:nvPr>
            <p:ph type="title"/>
          </p:nvPr>
        </p:nvSpPr>
        <p:spPr/>
        <p:txBody>
          <a:bodyPr/>
          <a:lstStyle/>
          <a:p>
            <a:r>
              <a:rPr lang="en-US" dirty="0" smtClean="0"/>
              <a:t>History (</a:t>
            </a:r>
            <a:r>
              <a:rPr lang="en-US" dirty="0" err="1" smtClean="0"/>
              <a:t>Hx</a:t>
            </a:r>
            <a:r>
              <a:rPr lang="en-US" dirty="0" smtClean="0"/>
              <a:t>)</a:t>
            </a:r>
            <a:endParaRPr lang="en-US" dirty="0"/>
          </a:p>
        </p:txBody>
      </p:sp>
    </p:spTree>
    <p:extLst>
      <p:ext uri="{BB962C8B-B14F-4D97-AF65-F5344CB8AC3E}">
        <p14:creationId xmlns:p14="http://schemas.microsoft.com/office/powerpoint/2010/main" val="11123801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446777297"/>
              </p:ext>
            </p:extLst>
          </p:nvPr>
        </p:nvGraphicFramePr>
        <p:xfrm>
          <a:off x="457200" y="1066800"/>
          <a:ext cx="7924800" cy="4922520"/>
        </p:xfrm>
        <a:graphic>
          <a:graphicData uri="http://schemas.openxmlformats.org/drawingml/2006/table">
            <a:tbl>
              <a:tblPr firstRow="1" bandRow="1">
                <a:tableStyleId>{5DA37D80-6434-44D0-A028-1B22A696006F}</a:tableStyleId>
              </a:tblPr>
              <a:tblGrid>
                <a:gridCol w="1371600"/>
                <a:gridCol w="2743200"/>
                <a:gridCol w="1066800"/>
                <a:gridCol w="2743200"/>
              </a:tblGrid>
              <a:tr h="370840">
                <a:tc>
                  <a:txBody>
                    <a:bodyPr/>
                    <a:lstStyle/>
                    <a:p>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OD</a:t>
                      </a: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OS</a:t>
                      </a:r>
                      <a:endParaRPr lang="en-US" dirty="0">
                        <a:latin typeface="Arial" panose="020B0604020202020204" pitchFamily="34" charset="0"/>
                        <a:cs typeface="Arial" panose="020B0604020202020204" pitchFamily="34" charset="0"/>
                      </a:endParaRPr>
                    </a:p>
                  </a:txBody>
                  <a:tcPr/>
                </a:tc>
              </a:tr>
              <a:tr h="543560">
                <a:tc>
                  <a:txBody>
                    <a:bodyPr/>
                    <a:lstStyle/>
                    <a:p>
                      <a:r>
                        <a:rPr lang="en-US" dirty="0" err="1" smtClean="0">
                          <a:latin typeface="Arial" panose="020B0604020202020204" pitchFamily="34" charset="0"/>
                          <a:cs typeface="Arial" panose="020B0604020202020204" pitchFamily="34" charset="0"/>
                        </a:rPr>
                        <a:t>VAccN</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20/20</a:t>
                      </a:r>
                      <a:endParaRPr lang="en-US" dirty="0">
                        <a:latin typeface="Arial" panose="020B0604020202020204" pitchFamily="34" charset="0"/>
                        <a:cs typeface="Arial" panose="020B0604020202020204" pitchFamily="34" charset="0"/>
                      </a:endParaRPr>
                    </a:p>
                  </a:txBody>
                  <a:tcPr marL="365760" anchor="ctr"/>
                </a:tc>
                <a:tc>
                  <a:txBody>
                    <a:bodyPr/>
                    <a:lstStyle/>
                    <a:p>
                      <a:endParaRPr lang="en-US" dirty="0">
                        <a:latin typeface="Arial" panose="020B0604020202020204" pitchFamily="34" charset="0"/>
                        <a:cs typeface="Arial" panose="020B0604020202020204" pitchFamily="34" charset="0"/>
                      </a:endParaRPr>
                    </a:p>
                  </a:txBody>
                  <a:tcPr marL="365760" anchor="ctr"/>
                </a:tc>
                <a:tc>
                  <a:txBody>
                    <a:bodyPr/>
                    <a:lstStyle/>
                    <a:p>
                      <a:r>
                        <a:rPr lang="en-US" dirty="0" smtClean="0">
                          <a:latin typeface="Arial" panose="020B0604020202020204" pitchFamily="34" charset="0"/>
                          <a:cs typeface="Arial" panose="020B0604020202020204" pitchFamily="34" charset="0"/>
                        </a:rPr>
                        <a:t>20/25</a:t>
                      </a:r>
                      <a:endParaRPr lang="en-US" dirty="0">
                        <a:latin typeface="Arial" panose="020B0604020202020204" pitchFamily="34" charset="0"/>
                        <a:cs typeface="Arial" panose="020B0604020202020204" pitchFamily="34" charset="0"/>
                      </a:endParaRPr>
                    </a:p>
                  </a:txBody>
                  <a:tcPr marL="365760" anchor="ctr"/>
                </a:tc>
              </a:tr>
              <a:tr h="533400">
                <a:tc>
                  <a:txBody>
                    <a:bodyPr/>
                    <a:lstStyle/>
                    <a:p>
                      <a:r>
                        <a:rPr lang="en-US" dirty="0" smtClean="0">
                          <a:latin typeface="Arial" panose="020B0604020202020204" pitchFamily="34" charset="0"/>
                          <a:cs typeface="Arial" panose="020B0604020202020204" pitchFamily="34" charset="0"/>
                        </a:rPr>
                        <a:t>Refraction</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-9.50+1.50x090</a:t>
                      </a:r>
                      <a:endParaRPr lang="en-US" dirty="0">
                        <a:latin typeface="Arial" panose="020B0604020202020204" pitchFamily="34" charset="0"/>
                        <a:cs typeface="Arial" panose="020B0604020202020204" pitchFamily="34" charset="0"/>
                      </a:endParaRPr>
                    </a:p>
                  </a:txBody>
                  <a:tcPr marL="365760" anchor="ctr"/>
                </a:tc>
                <a:tc>
                  <a:txBody>
                    <a:bodyPr/>
                    <a:lstStyle/>
                    <a:p>
                      <a:endParaRPr lang="en-US" dirty="0">
                        <a:latin typeface="Arial" panose="020B0604020202020204" pitchFamily="34" charset="0"/>
                        <a:cs typeface="Arial" panose="020B0604020202020204" pitchFamily="34" charset="0"/>
                      </a:endParaRPr>
                    </a:p>
                  </a:txBody>
                  <a:tcPr marL="3657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-8.00+1.75x080</a:t>
                      </a:r>
                    </a:p>
                  </a:txBody>
                  <a:tcPr marL="365760" anchor="ctr"/>
                </a:tc>
              </a:tr>
              <a:tr h="533400">
                <a:tc>
                  <a:txBody>
                    <a:bodyPr/>
                    <a:lstStyle/>
                    <a:p>
                      <a:r>
                        <a:rPr lang="en-US" dirty="0" smtClean="0">
                          <a:latin typeface="Arial" panose="020B0604020202020204" pitchFamily="34" charset="0"/>
                          <a:cs typeface="Arial" panose="020B0604020202020204" pitchFamily="34" charset="0"/>
                        </a:rPr>
                        <a:t>Pupils</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6→3mm</a:t>
                      </a:r>
                      <a:endParaRPr lang="en-US" dirty="0">
                        <a:latin typeface="Arial" panose="020B0604020202020204" pitchFamily="34" charset="0"/>
                        <a:cs typeface="Arial" panose="020B0604020202020204" pitchFamily="34" charset="0"/>
                      </a:endParaRPr>
                    </a:p>
                  </a:txBody>
                  <a:tcPr marL="365760" anchor="ctr"/>
                </a:tc>
                <a:tc>
                  <a:txBody>
                    <a:bodyPr/>
                    <a:lstStyle/>
                    <a:p>
                      <a:pPr algn="ctr"/>
                      <a:r>
                        <a:rPr lang="en-US" dirty="0" smtClean="0">
                          <a:latin typeface="Arial" panose="020B0604020202020204" pitchFamily="34" charset="0"/>
                          <a:cs typeface="Arial" panose="020B0604020202020204" pitchFamily="34" charset="0"/>
                        </a:rPr>
                        <a:t>No </a:t>
                      </a:r>
                      <a:r>
                        <a:rPr lang="en-US" dirty="0" err="1" smtClean="0">
                          <a:latin typeface="Arial" panose="020B0604020202020204" pitchFamily="34" charset="0"/>
                          <a:cs typeface="Arial" panose="020B0604020202020204" pitchFamily="34" charset="0"/>
                        </a:rPr>
                        <a:t>rAPD</a:t>
                      </a:r>
                      <a:endParaRPr lang="en-US" dirty="0" smtClean="0">
                        <a:latin typeface="Arial" panose="020B0604020202020204" pitchFamily="34" charset="0"/>
                        <a:cs typeface="Arial" panose="020B0604020202020204" pitchFamily="34" charset="0"/>
                      </a:endParaRPr>
                    </a:p>
                    <a:p>
                      <a:pPr algn="ctr"/>
                      <a:r>
                        <a:rPr lang="en-US" dirty="0" smtClean="0">
                          <a:latin typeface="Arial" panose="020B0604020202020204" pitchFamily="34" charset="0"/>
                          <a:cs typeface="Arial" panose="020B0604020202020204" pitchFamily="34" charset="0"/>
                        </a:rPr>
                        <a:t>(dilated earlier)</a:t>
                      </a:r>
                      <a:endParaRPr lang="en-US" dirty="0">
                        <a:latin typeface="Arial" panose="020B0604020202020204" pitchFamily="34" charset="0"/>
                        <a:cs typeface="Arial" panose="020B0604020202020204" pitchFamily="34" charset="0"/>
                      </a:endParaRPr>
                    </a:p>
                  </a:txBody>
                  <a:tcPr marL="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6→3mm</a:t>
                      </a:r>
                    </a:p>
                  </a:txBody>
                  <a:tcPr marL="365760" anchor="ctr"/>
                </a:tc>
              </a:tr>
              <a:tr h="533400">
                <a:tc>
                  <a:txBody>
                    <a:bodyPr/>
                    <a:lstStyle/>
                    <a:p>
                      <a:r>
                        <a:rPr lang="en-US" dirty="0" smtClean="0">
                          <a:latin typeface="Arial" panose="020B0604020202020204" pitchFamily="34" charset="0"/>
                          <a:cs typeface="Arial" panose="020B0604020202020204" pitchFamily="34" charset="0"/>
                        </a:rPr>
                        <a:t>IOP</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16 mmHg</a:t>
                      </a:r>
                      <a:endParaRPr lang="en-US" dirty="0">
                        <a:latin typeface="Arial" panose="020B0604020202020204" pitchFamily="34" charset="0"/>
                        <a:cs typeface="Arial" panose="020B0604020202020204" pitchFamily="34" charset="0"/>
                      </a:endParaRPr>
                    </a:p>
                  </a:txBody>
                  <a:tcPr marL="365760" anchor="ctr"/>
                </a:tc>
                <a:tc>
                  <a:txBody>
                    <a:bodyPr/>
                    <a:lstStyle/>
                    <a:p>
                      <a:endParaRPr lang="en-US" dirty="0">
                        <a:latin typeface="Arial" panose="020B0604020202020204" pitchFamily="34" charset="0"/>
                        <a:cs typeface="Arial" panose="020B0604020202020204" pitchFamily="34" charset="0"/>
                      </a:endParaRPr>
                    </a:p>
                  </a:txBody>
                  <a:tcPr marL="365760" anchor="ctr"/>
                </a:tc>
                <a:tc>
                  <a:txBody>
                    <a:bodyPr/>
                    <a:lstStyle/>
                    <a:p>
                      <a:r>
                        <a:rPr lang="en-US" dirty="0" smtClean="0">
                          <a:latin typeface="Arial" panose="020B0604020202020204" pitchFamily="34" charset="0"/>
                          <a:cs typeface="Arial" panose="020B0604020202020204" pitchFamily="34" charset="0"/>
                        </a:rPr>
                        <a:t>21 mmHg,</a:t>
                      </a:r>
                    </a:p>
                    <a:p>
                      <a:r>
                        <a:rPr lang="en-US" dirty="0" smtClean="0">
                          <a:latin typeface="Arial" panose="020B0604020202020204" pitchFamily="34" charset="0"/>
                          <a:cs typeface="Arial" panose="020B0604020202020204" pitchFamily="34" charset="0"/>
                        </a:rPr>
                        <a:t>no increase</a:t>
                      </a:r>
                      <a:r>
                        <a:rPr lang="en-US" baseline="0" dirty="0" smtClean="0">
                          <a:latin typeface="Arial" panose="020B0604020202020204" pitchFamily="34" charset="0"/>
                          <a:cs typeface="Arial" panose="020B0604020202020204" pitchFamily="34" charset="0"/>
                        </a:rPr>
                        <a:t> w</a:t>
                      </a:r>
                      <a:r>
                        <a:rPr lang="en-US" dirty="0" smtClean="0">
                          <a:latin typeface="Arial" panose="020B0604020202020204" pitchFamily="34" charset="0"/>
                          <a:cs typeface="Arial" panose="020B0604020202020204" pitchFamily="34" charset="0"/>
                        </a:rPr>
                        <a:t> gaze positions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Arial" panose="020B0604020202020204" pitchFamily="34" charset="0"/>
                        <a:cs typeface="Arial" panose="020B0604020202020204" pitchFamily="34" charset="0"/>
                      </a:endParaRPr>
                    </a:p>
                  </a:txBody>
                  <a:tcPr marL="365760" anchor="ctr"/>
                </a:tc>
              </a:tr>
              <a:tr h="228600">
                <a:tc>
                  <a:txBody>
                    <a:bodyPr/>
                    <a:lstStyle/>
                    <a:p>
                      <a:r>
                        <a:rPr lang="en-US" dirty="0" smtClean="0">
                          <a:latin typeface="Arial" panose="020B0604020202020204" pitchFamily="34" charset="0"/>
                          <a:cs typeface="Arial" panose="020B0604020202020204" pitchFamily="34" charset="0"/>
                        </a:rPr>
                        <a:t>CVF</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full</a:t>
                      </a:r>
                      <a:endParaRPr lang="en-US" dirty="0">
                        <a:latin typeface="Arial" panose="020B0604020202020204" pitchFamily="34" charset="0"/>
                        <a:cs typeface="Arial" panose="020B0604020202020204" pitchFamily="34" charset="0"/>
                      </a:endParaRPr>
                    </a:p>
                  </a:txBody>
                  <a:tcPr marL="365760" anchor="ctr"/>
                </a:tc>
                <a:tc>
                  <a:txBody>
                    <a:bodyPr/>
                    <a:lstStyle/>
                    <a:p>
                      <a:endParaRPr lang="en-US" dirty="0">
                        <a:latin typeface="Arial" panose="020B0604020202020204" pitchFamily="34" charset="0"/>
                        <a:cs typeface="Arial" panose="020B0604020202020204" pitchFamily="34" charset="0"/>
                      </a:endParaRPr>
                    </a:p>
                  </a:txBody>
                  <a:tcPr marL="365760" anchor="ctr"/>
                </a:tc>
                <a:tc>
                  <a:txBody>
                    <a:bodyPr/>
                    <a:lstStyle/>
                    <a:p>
                      <a:r>
                        <a:rPr lang="en-US" dirty="0" smtClean="0">
                          <a:latin typeface="Arial" panose="020B0604020202020204" pitchFamily="34" charset="0"/>
                          <a:cs typeface="Arial" panose="020B0604020202020204" pitchFamily="34" charset="0"/>
                        </a:rPr>
                        <a:t>full</a:t>
                      </a:r>
                      <a:endParaRPr lang="en-US" dirty="0">
                        <a:latin typeface="Arial" panose="020B0604020202020204" pitchFamily="34" charset="0"/>
                        <a:cs typeface="Arial" panose="020B0604020202020204" pitchFamily="34" charset="0"/>
                      </a:endParaRPr>
                    </a:p>
                  </a:txBody>
                  <a:tcPr marL="365760" anchor="ctr"/>
                </a:tc>
              </a:tr>
              <a:tr h="182880">
                <a:tc>
                  <a:txBody>
                    <a:bodyPr/>
                    <a:lstStyle/>
                    <a:p>
                      <a:r>
                        <a:rPr lang="en-US" dirty="0" smtClean="0">
                          <a:latin typeface="Arial" panose="020B0604020202020204" pitchFamily="34" charset="0"/>
                          <a:cs typeface="Arial" panose="020B0604020202020204" pitchFamily="34" charset="0"/>
                        </a:rPr>
                        <a:t>Red color</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100%</a:t>
                      </a:r>
                      <a:endParaRPr lang="en-US" dirty="0">
                        <a:latin typeface="Arial" panose="020B0604020202020204" pitchFamily="34" charset="0"/>
                        <a:cs typeface="Arial" panose="020B0604020202020204" pitchFamily="34" charset="0"/>
                      </a:endParaRPr>
                    </a:p>
                  </a:txBody>
                  <a:tcPr marL="365760" anchor="ctr"/>
                </a:tc>
                <a:tc>
                  <a:txBody>
                    <a:bodyPr/>
                    <a:lstStyle/>
                    <a:p>
                      <a:endParaRPr lang="en-US" dirty="0">
                        <a:latin typeface="Arial" panose="020B0604020202020204" pitchFamily="34" charset="0"/>
                        <a:cs typeface="Arial" panose="020B0604020202020204" pitchFamily="34" charset="0"/>
                      </a:endParaRPr>
                    </a:p>
                  </a:txBody>
                  <a:tcPr marL="365760" anchor="ctr"/>
                </a:tc>
                <a:tc>
                  <a:txBody>
                    <a:bodyPr/>
                    <a:lstStyle/>
                    <a:p>
                      <a:r>
                        <a:rPr lang="en-US" dirty="0" smtClean="0">
                          <a:latin typeface="Arial" panose="020B0604020202020204" pitchFamily="34" charset="0"/>
                          <a:cs typeface="Arial" panose="020B0604020202020204" pitchFamily="34" charset="0"/>
                        </a:rPr>
                        <a:t>100%</a:t>
                      </a:r>
                      <a:endParaRPr lang="en-US" dirty="0">
                        <a:latin typeface="Arial" panose="020B0604020202020204" pitchFamily="34" charset="0"/>
                        <a:cs typeface="Arial" panose="020B0604020202020204" pitchFamily="34" charset="0"/>
                      </a:endParaRPr>
                    </a:p>
                  </a:txBody>
                  <a:tcPr marL="365760" anchor="ctr"/>
                </a:tc>
              </a:tr>
              <a:tr h="182880">
                <a:tc>
                  <a:txBody>
                    <a:bodyPr/>
                    <a:lstStyle/>
                    <a:p>
                      <a:r>
                        <a:rPr lang="en-US" dirty="0" smtClean="0">
                          <a:latin typeface="Arial" panose="020B0604020202020204" pitchFamily="34" charset="0"/>
                          <a:cs typeface="Arial" panose="020B0604020202020204" pitchFamily="34" charset="0"/>
                        </a:rPr>
                        <a:t>Ishihara plates</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11/11</a:t>
                      </a:r>
                      <a:endParaRPr lang="en-US" dirty="0">
                        <a:latin typeface="Arial" panose="020B0604020202020204" pitchFamily="34" charset="0"/>
                        <a:cs typeface="Arial" panose="020B0604020202020204" pitchFamily="34" charset="0"/>
                      </a:endParaRPr>
                    </a:p>
                  </a:txBody>
                  <a:tcPr marL="365760" anchor="ctr"/>
                </a:tc>
                <a:tc>
                  <a:txBody>
                    <a:bodyPr/>
                    <a:lstStyle/>
                    <a:p>
                      <a:endParaRPr lang="en-US" dirty="0">
                        <a:latin typeface="Arial" panose="020B0604020202020204" pitchFamily="34" charset="0"/>
                        <a:cs typeface="Arial" panose="020B0604020202020204" pitchFamily="34" charset="0"/>
                      </a:endParaRPr>
                    </a:p>
                  </a:txBody>
                  <a:tcPr marL="365760" anchor="ctr"/>
                </a:tc>
                <a:tc>
                  <a:txBody>
                    <a:bodyPr/>
                    <a:lstStyle/>
                    <a:p>
                      <a:r>
                        <a:rPr lang="en-US" dirty="0" smtClean="0">
                          <a:latin typeface="Arial" panose="020B0604020202020204" pitchFamily="34" charset="0"/>
                          <a:cs typeface="Arial" panose="020B0604020202020204" pitchFamily="34" charset="0"/>
                        </a:rPr>
                        <a:t>11/11</a:t>
                      </a:r>
                      <a:endParaRPr lang="en-US" dirty="0">
                        <a:latin typeface="Arial" panose="020B0604020202020204" pitchFamily="34" charset="0"/>
                        <a:cs typeface="Arial" panose="020B0604020202020204" pitchFamily="34" charset="0"/>
                      </a:endParaRPr>
                    </a:p>
                  </a:txBody>
                  <a:tcPr marL="365760" anchor="ctr"/>
                </a:tc>
              </a:tr>
            </a:tbl>
          </a:graphicData>
        </a:graphic>
      </p:graphicFrame>
      <p:sp>
        <p:nvSpPr>
          <p:cNvPr id="3" name="Title 2"/>
          <p:cNvSpPr>
            <a:spLocks noGrp="1"/>
          </p:cNvSpPr>
          <p:nvPr>
            <p:ph type="title"/>
          </p:nvPr>
        </p:nvSpPr>
        <p:spPr/>
        <p:txBody>
          <a:bodyPr/>
          <a:lstStyle/>
          <a:p>
            <a:r>
              <a:rPr lang="en-US" dirty="0" smtClean="0"/>
              <a:t>External Exam</a:t>
            </a:r>
            <a:endParaRPr lang="en-US" dirty="0"/>
          </a:p>
        </p:txBody>
      </p:sp>
    </p:spTree>
    <p:extLst>
      <p:ext uri="{BB962C8B-B14F-4D97-AF65-F5344CB8AC3E}">
        <p14:creationId xmlns:p14="http://schemas.microsoft.com/office/powerpoint/2010/main" val="33441650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609600" y="228600"/>
            <a:ext cx="8128000" cy="6096000"/>
          </a:xfrm>
          <a:prstGeom prst="rect">
            <a:avLst/>
          </a:prstGeom>
        </p:spPr>
      </p:pic>
      <p:grpSp>
        <p:nvGrpSpPr>
          <p:cNvPr id="42" name="Group 41"/>
          <p:cNvGrpSpPr/>
          <p:nvPr/>
        </p:nvGrpSpPr>
        <p:grpSpPr>
          <a:xfrm>
            <a:off x="3429000" y="3810000"/>
            <a:ext cx="2591722" cy="1748598"/>
            <a:chOff x="4369141" y="3974068"/>
            <a:chExt cx="2591722" cy="1748598"/>
          </a:xfrm>
        </p:grpSpPr>
        <p:cxnSp>
          <p:nvCxnSpPr>
            <p:cNvPr id="34" name="Straight Connector 33"/>
            <p:cNvCxnSpPr/>
            <p:nvPr/>
          </p:nvCxnSpPr>
          <p:spPr>
            <a:xfrm>
              <a:off x="4563332" y="48006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392132" y="48006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563332" y="4800600"/>
              <a:ext cx="1828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486400" y="43434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211938" y="3974068"/>
              <a:ext cx="699230" cy="461665"/>
            </a:xfrm>
            <a:prstGeom prst="rect">
              <a:avLst/>
            </a:prstGeom>
            <a:noFill/>
          </p:spPr>
          <p:txBody>
            <a:bodyPr wrap="none" rtlCol="0">
              <a:spAutoFit/>
            </a:bodyPr>
            <a:lstStyle/>
            <a:p>
              <a:r>
                <a:rPr lang="en-US" sz="2400" b="1" dirty="0" smtClean="0">
                  <a:solidFill>
                    <a:srgbClr val="FF0000"/>
                  </a:solidFill>
                  <a:latin typeface="Arial" panose="020B0604020202020204" pitchFamily="34" charset="0"/>
                  <a:cs typeface="Arial" panose="020B0604020202020204" pitchFamily="34" charset="0"/>
                </a:rPr>
                <a:t>103</a:t>
              </a:r>
              <a:endParaRPr lang="en-US" sz="2400" b="1" dirty="0">
                <a:solidFill>
                  <a:srgbClr val="FF0000"/>
                </a:solidFill>
                <a:latin typeface="Arial" panose="020B0604020202020204" pitchFamily="34" charset="0"/>
                <a:cs typeface="Arial" panose="020B0604020202020204" pitchFamily="34" charset="0"/>
              </a:endParaRPr>
            </a:p>
          </p:txBody>
        </p:sp>
        <p:sp>
          <p:nvSpPr>
            <p:cNvPr id="40" name="TextBox 39"/>
            <p:cNvSpPr txBox="1"/>
            <p:nvPr/>
          </p:nvSpPr>
          <p:spPr>
            <a:xfrm>
              <a:off x="6176674" y="5261001"/>
              <a:ext cx="784189" cy="461665"/>
            </a:xfrm>
            <a:prstGeom prst="rect">
              <a:avLst/>
            </a:prstGeom>
            <a:noFill/>
          </p:spPr>
          <p:txBody>
            <a:bodyPr wrap="none" rtlCol="0">
              <a:spAutoFit/>
            </a:bodyPr>
            <a:lstStyle/>
            <a:p>
              <a:r>
                <a:rPr lang="en-US" sz="2400" b="1" dirty="0" smtClean="0">
                  <a:solidFill>
                    <a:srgbClr val="FF0000"/>
                  </a:solidFill>
                  <a:latin typeface="Arial" panose="020B0604020202020204" pitchFamily="34" charset="0"/>
                  <a:cs typeface="Arial" panose="020B0604020202020204" pitchFamily="34" charset="0"/>
                </a:rPr>
                <a:t>20.5</a:t>
              </a:r>
              <a:endParaRPr lang="en-US" sz="2400" b="1" dirty="0">
                <a:solidFill>
                  <a:srgbClr val="FF0000"/>
                </a:solidFill>
                <a:latin typeface="Arial" panose="020B0604020202020204" pitchFamily="34" charset="0"/>
                <a:cs typeface="Arial" panose="020B0604020202020204" pitchFamily="34" charset="0"/>
              </a:endParaRPr>
            </a:p>
          </p:txBody>
        </p:sp>
        <p:sp>
          <p:nvSpPr>
            <p:cNvPr id="41" name="TextBox 40"/>
            <p:cNvSpPr txBox="1"/>
            <p:nvPr/>
          </p:nvSpPr>
          <p:spPr>
            <a:xfrm>
              <a:off x="4369141" y="5257800"/>
              <a:ext cx="527709" cy="461665"/>
            </a:xfrm>
            <a:prstGeom prst="rect">
              <a:avLst/>
            </a:prstGeom>
            <a:noFill/>
          </p:spPr>
          <p:txBody>
            <a:bodyPr wrap="none" rtlCol="0">
              <a:spAutoFit/>
            </a:bodyPr>
            <a:lstStyle/>
            <a:p>
              <a:r>
                <a:rPr lang="en-US" sz="2400" b="1" dirty="0" smtClean="0">
                  <a:solidFill>
                    <a:srgbClr val="FF0000"/>
                  </a:solidFill>
                  <a:latin typeface="Arial" panose="020B0604020202020204" pitchFamily="34" charset="0"/>
                  <a:cs typeface="Arial" panose="020B0604020202020204" pitchFamily="34" charset="0"/>
                </a:rPr>
                <a:t>18</a:t>
              </a:r>
              <a:endParaRPr lang="en-US" b="1" dirty="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9440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3334" r="38889"/>
          <a:stretch/>
        </p:blipFill>
        <p:spPr>
          <a:xfrm rot="5400000">
            <a:off x="3257550" y="323850"/>
            <a:ext cx="2590800" cy="5143500"/>
          </a:xfrm>
          <a:prstGeom prst="rect">
            <a:avLst/>
          </a:prstGeom>
        </p:spPr>
      </p:pic>
    </p:spTree>
    <p:extLst>
      <p:ext uri="{BB962C8B-B14F-4D97-AF65-F5344CB8AC3E}">
        <p14:creationId xmlns:p14="http://schemas.microsoft.com/office/powerpoint/2010/main" val="330747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19427" r="47892" b="4678"/>
          <a:stretch/>
        </p:blipFill>
        <p:spPr>
          <a:xfrm rot="5400000">
            <a:off x="832535" y="-274895"/>
            <a:ext cx="1402028" cy="3067099"/>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6513" r="42723"/>
          <a:stretch/>
        </p:blipFill>
        <p:spPr>
          <a:xfrm rot="5400000">
            <a:off x="3760315" y="-472108"/>
            <a:ext cx="1414661" cy="3448890"/>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1787" r="50202"/>
          <a:stretch/>
        </p:blipFill>
        <p:spPr>
          <a:xfrm rot="5400000">
            <a:off x="4017240" y="3856860"/>
            <a:ext cx="1600201" cy="4284504"/>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24899" t="403" r="45533" b="4150"/>
          <a:stretch/>
        </p:blipFill>
        <p:spPr>
          <a:xfrm rot="5400000">
            <a:off x="6525929" y="1383629"/>
            <a:ext cx="1463041" cy="3542099"/>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23343" t="2478" r="48645" b="8299"/>
          <a:stretch/>
        </p:blipFill>
        <p:spPr>
          <a:xfrm rot="5400000">
            <a:off x="1092201" y="1498599"/>
            <a:ext cx="1463039" cy="3495042"/>
          </a:xfrm>
          <a:prstGeom prst="rect">
            <a:avLst/>
          </a:prstGeom>
        </p:spPr>
      </p:pic>
      <p:grpSp>
        <p:nvGrpSpPr>
          <p:cNvPr id="15" name="Group 14"/>
          <p:cNvGrpSpPr/>
          <p:nvPr/>
        </p:nvGrpSpPr>
        <p:grpSpPr>
          <a:xfrm>
            <a:off x="3276600" y="3542745"/>
            <a:ext cx="2625815" cy="1656265"/>
            <a:chOff x="524550" y="3974068"/>
            <a:chExt cx="2625815" cy="1656265"/>
          </a:xfrm>
        </p:grpSpPr>
        <p:cxnSp>
          <p:nvCxnSpPr>
            <p:cNvPr id="16" name="Straight Connector 15"/>
            <p:cNvCxnSpPr/>
            <p:nvPr/>
          </p:nvCxnSpPr>
          <p:spPr>
            <a:xfrm>
              <a:off x="914400" y="4800600"/>
              <a:ext cx="1828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371600" y="4343400"/>
              <a:ext cx="0" cy="914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260599" y="4343400"/>
              <a:ext cx="0" cy="914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176865" y="3974068"/>
              <a:ext cx="389850"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20" name="TextBox 19"/>
            <p:cNvSpPr txBox="1"/>
            <p:nvPr/>
          </p:nvSpPr>
          <p:spPr>
            <a:xfrm>
              <a:off x="524550" y="4615934"/>
              <a:ext cx="31290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0</a:t>
              </a:r>
            </a:p>
          </p:txBody>
        </p:sp>
        <p:sp>
          <p:nvSpPr>
            <p:cNvPr id="21" name="TextBox 20"/>
            <p:cNvSpPr txBox="1"/>
            <p:nvPr/>
          </p:nvSpPr>
          <p:spPr>
            <a:xfrm>
              <a:off x="1176865" y="5261001"/>
              <a:ext cx="312906"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p:txBody>
        </p:sp>
        <p:sp>
          <p:nvSpPr>
            <p:cNvPr id="22" name="TextBox 21"/>
            <p:cNvSpPr txBox="1"/>
            <p:nvPr/>
          </p:nvSpPr>
          <p:spPr>
            <a:xfrm>
              <a:off x="2065291" y="5257800"/>
              <a:ext cx="312906"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p:txBody>
        </p:sp>
        <p:sp>
          <p:nvSpPr>
            <p:cNvPr id="23" name="TextBox 22"/>
            <p:cNvSpPr txBox="1"/>
            <p:nvPr/>
          </p:nvSpPr>
          <p:spPr>
            <a:xfrm>
              <a:off x="2760515" y="4615934"/>
              <a:ext cx="389850"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24" name="TextBox 23"/>
            <p:cNvSpPr txBox="1"/>
            <p:nvPr/>
          </p:nvSpPr>
          <p:spPr>
            <a:xfrm>
              <a:off x="2065674" y="3974068"/>
              <a:ext cx="389850"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grpSp>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28847" t="390" r="41585" b="13254"/>
          <a:stretch/>
        </p:blipFill>
        <p:spPr>
          <a:xfrm rot="5400000">
            <a:off x="6868764" y="-315566"/>
            <a:ext cx="1426269" cy="3124200"/>
          </a:xfrm>
          <a:prstGeom prst="rect">
            <a:avLst/>
          </a:prstGeom>
        </p:spPr>
      </p:pic>
    </p:spTree>
    <p:extLst>
      <p:ext uri="{BB962C8B-B14F-4D97-AF65-F5344CB8AC3E}">
        <p14:creationId xmlns:p14="http://schemas.microsoft.com/office/powerpoint/2010/main" val="3264985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Anterior Segment Exam</a:t>
            </a:r>
            <a:endParaRPr lang="en-US" dirty="0"/>
          </a:p>
        </p:txBody>
      </p:sp>
      <p:graphicFrame>
        <p:nvGraphicFramePr>
          <p:cNvPr id="4" name="Content Placeholder 4"/>
          <p:cNvGraphicFramePr>
            <a:graphicFrameLocks noGrp="1"/>
          </p:cNvGraphicFramePr>
          <p:nvPr>
            <p:ph idx="1"/>
            <p:extLst>
              <p:ext uri="{D42A27DB-BD31-4B8C-83A1-F6EECF244321}">
                <p14:modId xmlns:p14="http://schemas.microsoft.com/office/powerpoint/2010/main" val="2612841561"/>
              </p:ext>
            </p:extLst>
          </p:nvPr>
        </p:nvGraphicFramePr>
        <p:xfrm>
          <a:off x="457200" y="1066800"/>
          <a:ext cx="8305800" cy="3708400"/>
        </p:xfrm>
        <a:graphic>
          <a:graphicData uri="http://schemas.openxmlformats.org/drawingml/2006/table">
            <a:tbl>
              <a:tblPr firstRow="1" bandRow="1">
                <a:tableStyleId>{5DA37D80-6434-44D0-A028-1B22A696006F}</a:tableStyleId>
              </a:tblPr>
              <a:tblGrid>
                <a:gridCol w="1567180"/>
                <a:gridCol w="2766060"/>
                <a:gridCol w="391160"/>
                <a:gridCol w="3581400"/>
              </a:tblGrid>
              <a:tr h="370840">
                <a:tc>
                  <a:txBody>
                    <a:bodyPr/>
                    <a:lstStyle/>
                    <a:p>
                      <a:r>
                        <a:rPr lang="en-US" dirty="0" smtClean="0">
                          <a:latin typeface="Arial" panose="020B0604020202020204" pitchFamily="34" charset="0"/>
                          <a:cs typeface="Arial" panose="020B0604020202020204" pitchFamily="34" charset="0"/>
                        </a:rPr>
                        <a:t>SLE</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OD</a:t>
                      </a: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marR="0"/>
                </a:tc>
                <a:tc>
                  <a:txBody>
                    <a:bodyPr/>
                    <a:lstStyle/>
                    <a:p>
                      <a:pPr algn="ctr"/>
                      <a:r>
                        <a:rPr lang="en-US" dirty="0" smtClean="0">
                          <a:latin typeface="Arial" panose="020B0604020202020204" pitchFamily="34" charset="0"/>
                          <a:cs typeface="Arial" panose="020B0604020202020204" pitchFamily="34" charset="0"/>
                        </a:rPr>
                        <a:t>OS</a:t>
                      </a:r>
                      <a:endParaRPr lang="en-US" dirty="0">
                        <a:latin typeface="Arial" panose="020B0604020202020204" pitchFamily="34" charset="0"/>
                        <a:cs typeface="Arial" panose="020B0604020202020204" pitchFamily="34" charset="0"/>
                      </a:endParaRPr>
                    </a:p>
                  </a:txBody>
                  <a:tcPr/>
                </a:tc>
              </a:tr>
              <a:tr h="543560">
                <a:tc>
                  <a:txBody>
                    <a:bodyPr/>
                    <a:lstStyle/>
                    <a:p>
                      <a:r>
                        <a:rPr lang="en-US" dirty="0" smtClean="0">
                          <a:latin typeface="Arial" panose="020B0604020202020204" pitchFamily="34" charset="0"/>
                          <a:cs typeface="Arial" panose="020B0604020202020204" pitchFamily="34" charset="0"/>
                        </a:rPr>
                        <a:t>External/Lids</a:t>
                      </a:r>
                      <a:endParaRPr lang="en-US" dirty="0">
                        <a:latin typeface="Arial" panose="020B0604020202020204" pitchFamily="34" charset="0"/>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WNL</a:t>
                      </a:r>
                    </a:p>
                    <a:p>
                      <a:endParaRPr lang="en-US" dirty="0">
                        <a:latin typeface="Arial" panose="020B0604020202020204" pitchFamily="34" charset="0"/>
                        <a:cs typeface="Arial" panose="020B0604020202020204" pitchFamily="34" charset="0"/>
                      </a:endParaRPr>
                    </a:p>
                  </a:txBody>
                  <a:tcPr marL="365760" anchor="ctr"/>
                </a:tc>
                <a:tc>
                  <a:txBody>
                    <a:bodyPr/>
                    <a:lstStyle/>
                    <a:p>
                      <a:pPr algn="l"/>
                      <a:endParaRPr lang="en-US" dirty="0">
                        <a:latin typeface="Arial" panose="020B0604020202020204" pitchFamily="34" charset="0"/>
                        <a:cs typeface="Arial" panose="020B0604020202020204" pitchFamily="34" charset="0"/>
                      </a:endParaRPr>
                    </a:p>
                  </a:txBody>
                  <a:tcPr marL="365760" marR="0" anchor="ctr"/>
                </a:tc>
                <a:tc>
                  <a:txBody>
                    <a:bodyPr/>
                    <a:lstStyle/>
                    <a:p>
                      <a:r>
                        <a:rPr lang="en-US" baseline="0" dirty="0" smtClean="0">
                          <a:latin typeface="Arial" panose="020B0604020202020204" pitchFamily="34" charset="0"/>
                          <a:cs typeface="Arial" panose="020B0604020202020204" pitchFamily="34" charset="0"/>
                        </a:rPr>
                        <a:t>Soft non-tender mass palpable in </a:t>
                      </a:r>
                      <a:r>
                        <a:rPr lang="en-US" baseline="0" dirty="0" err="1" smtClean="0">
                          <a:latin typeface="Arial" panose="020B0604020202020204" pitchFamily="34" charset="0"/>
                          <a:cs typeface="Arial" panose="020B0604020202020204" pitchFamily="34" charset="0"/>
                        </a:rPr>
                        <a:t>supero</a:t>
                      </a:r>
                      <a:r>
                        <a:rPr lang="en-US" baseline="0" dirty="0" smtClean="0">
                          <a:latin typeface="Arial" panose="020B0604020202020204" pitchFamily="34" charset="0"/>
                          <a:cs typeface="Arial" panose="020B0604020202020204" pitchFamily="34" charset="0"/>
                        </a:rPr>
                        <a:t>-temporal lid</a:t>
                      </a:r>
                      <a:endParaRPr lang="en-US" dirty="0">
                        <a:latin typeface="Arial" panose="020B0604020202020204" pitchFamily="34" charset="0"/>
                        <a:cs typeface="Arial" panose="020B0604020202020204" pitchFamily="34" charset="0"/>
                      </a:endParaRPr>
                    </a:p>
                  </a:txBody>
                  <a:tcPr marL="365760" anchor="ctr"/>
                </a:tc>
              </a:tr>
              <a:tr h="533400">
                <a:tc>
                  <a:txBody>
                    <a:bodyPr/>
                    <a:lstStyle/>
                    <a:p>
                      <a:r>
                        <a:rPr lang="en-US" dirty="0" err="1" smtClean="0">
                          <a:latin typeface="Arial" panose="020B0604020202020204" pitchFamily="34" charset="0"/>
                          <a:cs typeface="Arial" panose="020B0604020202020204" pitchFamily="34" charset="0"/>
                        </a:rPr>
                        <a:t>Conj</a:t>
                      </a:r>
                      <a:r>
                        <a:rPr lang="en-US" dirty="0" smtClean="0">
                          <a:latin typeface="Arial" panose="020B0604020202020204" pitchFamily="34" charset="0"/>
                          <a:cs typeface="Arial" panose="020B0604020202020204" pitchFamily="34" charset="0"/>
                        </a:rPr>
                        <a:t>/Sclera</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White and Quiet</a:t>
                      </a:r>
                      <a:endParaRPr lang="en-US" dirty="0">
                        <a:latin typeface="Arial" panose="020B0604020202020204" pitchFamily="34" charset="0"/>
                        <a:cs typeface="Arial" panose="020B0604020202020204" pitchFamily="34" charset="0"/>
                      </a:endParaRPr>
                    </a:p>
                  </a:txBody>
                  <a:tcPr marL="365760" anchor="ctr"/>
                </a:tc>
                <a:tc>
                  <a:txBody>
                    <a:bodyPr/>
                    <a:lstStyle/>
                    <a:p>
                      <a:pPr algn="ctr"/>
                      <a:endParaRPr lang="en-US" dirty="0">
                        <a:latin typeface="Arial" panose="020B0604020202020204" pitchFamily="34" charset="0"/>
                        <a:cs typeface="Arial" panose="020B0604020202020204" pitchFamily="34" charset="0"/>
                      </a:endParaRPr>
                    </a:p>
                  </a:txBody>
                  <a:tcPr marL="365760" marR="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White and Quiet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Arial" panose="020B0604020202020204" pitchFamily="34" charset="0"/>
                        <a:cs typeface="Arial" panose="020B0604020202020204" pitchFamily="34" charset="0"/>
                      </a:endParaRPr>
                    </a:p>
                  </a:txBody>
                  <a:tcPr marL="365760" anchor="ctr"/>
                </a:tc>
              </a:tr>
              <a:tr h="533400">
                <a:tc>
                  <a:txBody>
                    <a:bodyPr/>
                    <a:lstStyle/>
                    <a:p>
                      <a:r>
                        <a:rPr lang="en-US" dirty="0" smtClean="0">
                          <a:latin typeface="Arial" panose="020B0604020202020204" pitchFamily="34" charset="0"/>
                          <a:cs typeface="Arial" panose="020B0604020202020204" pitchFamily="34" charset="0"/>
                        </a:rPr>
                        <a:t>Cornea</a:t>
                      </a:r>
                      <a:endParaRPr lang="en-US" dirty="0">
                        <a:latin typeface="Arial" panose="020B0604020202020204" pitchFamily="34" charset="0"/>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Clear</a:t>
                      </a:r>
                      <a:endParaRPr lang="en-US" dirty="0">
                        <a:latin typeface="Arial" panose="020B0604020202020204" pitchFamily="34" charset="0"/>
                        <a:cs typeface="Arial" panose="020B0604020202020204" pitchFamily="34" charset="0"/>
                      </a:endParaRPr>
                    </a:p>
                  </a:txBody>
                  <a:tcPr marL="365760" anchor="ctr"/>
                </a:tc>
                <a:tc>
                  <a:txBody>
                    <a:bodyPr/>
                    <a:lstStyle/>
                    <a:p>
                      <a:pPr algn="ctr"/>
                      <a:endParaRPr lang="en-US" dirty="0">
                        <a:latin typeface="Arial" panose="020B0604020202020204" pitchFamily="34" charset="0"/>
                        <a:cs typeface="Arial" panose="020B0604020202020204" pitchFamily="34" charset="0"/>
                      </a:endParaRPr>
                    </a:p>
                  </a:txBody>
                  <a:tcPr marL="0" marR="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Clear</a:t>
                      </a:r>
                    </a:p>
                  </a:txBody>
                  <a:tcPr marL="365760" anchor="ctr"/>
                </a:tc>
              </a:tr>
              <a:tr h="533400">
                <a:tc>
                  <a:txBody>
                    <a:bodyPr/>
                    <a:lstStyle/>
                    <a:p>
                      <a:r>
                        <a:rPr lang="en-US" dirty="0" smtClean="0">
                          <a:latin typeface="Arial" panose="020B0604020202020204" pitchFamily="34" charset="0"/>
                          <a:cs typeface="Arial" panose="020B0604020202020204" pitchFamily="34" charset="0"/>
                        </a:rPr>
                        <a:t>Ant Chamber</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Deep and Quiet</a:t>
                      </a:r>
                      <a:endParaRPr lang="en-US" dirty="0">
                        <a:latin typeface="Arial" panose="020B0604020202020204" pitchFamily="34" charset="0"/>
                        <a:cs typeface="Arial" panose="020B0604020202020204" pitchFamily="34" charset="0"/>
                      </a:endParaRPr>
                    </a:p>
                  </a:txBody>
                  <a:tcPr marL="365760" anchor="ctr"/>
                </a:tc>
                <a:tc>
                  <a:txBody>
                    <a:bodyPr/>
                    <a:lstStyle/>
                    <a:p>
                      <a:pPr algn="ctr"/>
                      <a:endParaRPr lang="en-US" dirty="0">
                        <a:latin typeface="Arial" panose="020B0604020202020204" pitchFamily="34" charset="0"/>
                        <a:cs typeface="Arial" panose="020B0604020202020204" pitchFamily="34" charset="0"/>
                      </a:endParaRPr>
                    </a:p>
                  </a:txBody>
                  <a:tcPr marL="365760" marR="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Deep and Quiet</a:t>
                      </a:r>
                    </a:p>
                  </a:txBody>
                  <a:tcPr marL="365760" anchor="ctr"/>
                </a:tc>
              </a:tr>
              <a:tr h="533400">
                <a:tc>
                  <a:txBody>
                    <a:bodyPr/>
                    <a:lstStyle/>
                    <a:p>
                      <a:r>
                        <a:rPr lang="en-US" dirty="0" smtClean="0">
                          <a:latin typeface="Arial" panose="020B0604020202020204" pitchFamily="34" charset="0"/>
                          <a:cs typeface="Arial" panose="020B0604020202020204" pitchFamily="34" charset="0"/>
                        </a:rPr>
                        <a:t>Iris</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WNL</a:t>
                      </a:r>
                      <a:endParaRPr lang="en-US" dirty="0">
                        <a:latin typeface="Arial" panose="020B0604020202020204" pitchFamily="34" charset="0"/>
                        <a:cs typeface="Arial" panose="020B0604020202020204" pitchFamily="34" charset="0"/>
                      </a:endParaRPr>
                    </a:p>
                  </a:txBody>
                  <a:tcPr marL="365760" anchor="ctr"/>
                </a:tc>
                <a:tc>
                  <a:txBody>
                    <a:bodyPr/>
                    <a:lstStyle/>
                    <a:p>
                      <a:pPr algn="ctr"/>
                      <a:endParaRPr lang="en-US" dirty="0">
                        <a:latin typeface="Arial" panose="020B0604020202020204" pitchFamily="34" charset="0"/>
                        <a:cs typeface="Arial" panose="020B0604020202020204" pitchFamily="34" charset="0"/>
                      </a:endParaRPr>
                    </a:p>
                  </a:txBody>
                  <a:tcPr marL="365760" marR="0" anchor="ctr"/>
                </a:tc>
                <a:tc>
                  <a:txBody>
                    <a:bodyPr/>
                    <a:lstStyle/>
                    <a:p>
                      <a:r>
                        <a:rPr lang="en-US" dirty="0" smtClean="0">
                          <a:latin typeface="Arial" panose="020B0604020202020204" pitchFamily="34" charset="0"/>
                          <a:cs typeface="Arial" panose="020B0604020202020204" pitchFamily="34" charset="0"/>
                        </a:rPr>
                        <a:t>WNL</a:t>
                      </a:r>
                      <a:endParaRPr lang="en-US" dirty="0">
                        <a:latin typeface="Arial" panose="020B0604020202020204" pitchFamily="34" charset="0"/>
                        <a:cs typeface="Arial" panose="020B0604020202020204" pitchFamily="34" charset="0"/>
                      </a:endParaRPr>
                    </a:p>
                  </a:txBody>
                  <a:tcPr marL="365760" anchor="ctr"/>
                </a:tc>
              </a:tr>
              <a:tr h="457200">
                <a:tc>
                  <a:txBody>
                    <a:bodyPr/>
                    <a:lstStyle/>
                    <a:p>
                      <a:r>
                        <a:rPr lang="en-US" dirty="0" smtClean="0">
                          <a:latin typeface="Arial" panose="020B0604020202020204" pitchFamily="34" charset="0"/>
                          <a:cs typeface="Arial" panose="020B0604020202020204" pitchFamily="34" charset="0"/>
                        </a:rPr>
                        <a:t>Lens</a:t>
                      </a:r>
                      <a:endParaRPr lang="en-US" dirty="0">
                        <a:latin typeface="Arial" panose="020B0604020202020204" pitchFamily="34" charset="0"/>
                        <a:cs typeface="Arial" panose="020B0604020202020204" pitchFamily="34" charset="0"/>
                      </a:endParaRPr>
                    </a:p>
                  </a:txBody>
                  <a:tcPr anchor="ctr"/>
                </a:tc>
                <a:tc>
                  <a:txBody>
                    <a:bodyPr/>
                    <a:lstStyle/>
                    <a:p>
                      <a:r>
                        <a:rPr lang="en-US" dirty="0" smtClean="0">
                          <a:latin typeface="Arial" panose="020B0604020202020204" pitchFamily="34" charset="0"/>
                          <a:cs typeface="Arial" panose="020B0604020202020204" pitchFamily="34" charset="0"/>
                        </a:rPr>
                        <a:t>Clear</a:t>
                      </a:r>
                      <a:endParaRPr lang="en-US" dirty="0">
                        <a:latin typeface="Arial" panose="020B0604020202020204" pitchFamily="34" charset="0"/>
                        <a:cs typeface="Arial" panose="020B0604020202020204" pitchFamily="34" charset="0"/>
                      </a:endParaRPr>
                    </a:p>
                  </a:txBody>
                  <a:tcPr marL="365760" anchor="ctr"/>
                </a:tc>
                <a:tc>
                  <a:txBody>
                    <a:bodyPr/>
                    <a:lstStyle/>
                    <a:p>
                      <a:pPr algn="ctr"/>
                      <a:endParaRPr lang="en-US" dirty="0">
                        <a:latin typeface="Arial" panose="020B0604020202020204" pitchFamily="34" charset="0"/>
                        <a:cs typeface="Arial" panose="020B0604020202020204" pitchFamily="34" charset="0"/>
                      </a:endParaRPr>
                    </a:p>
                  </a:txBody>
                  <a:tcPr marL="365760" marR="0" anchor="ctr"/>
                </a:tc>
                <a:tc>
                  <a:txBody>
                    <a:bodyPr/>
                    <a:lstStyle/>
                    <a:p>
                      <a:r>
                        <a:rPr lang="en-US" dirty="0" smtClean="0">
                          <a:latin typeface="Arial" panose="020B0604020202020204" pitchFamily="34" charset="0"/>
                          <a:cs typeface="Arial" panose="020B0604020202020204" pitchFamily="34" charset="0"/>
                        </a:rPr>
                        <a:t>Clear</a:t>
                      </a:r>
                      <a:endParaRPr lang="en-US" dirty="0">
                        <a:latin typeface="Arial" panose="020B0604020202020204" pitchFamily="34" charset="0"/>
                        <a:cs typeface="Arial" panose="020B0604020202020204" pitchFamily="34" charset="0"/>
                      </a:endParaRPr>
                    </a:p>
                  </a:txBody>
                  <a:tcPr marL="365760" anchor="ctr"/>
                </a:tc>
              </a:tr>
            </a:tbl>
          </a:graphicData>
        </a:graphic>
      </p:graphicFrame>
    </p:spTree>
    <p:extLst>
      <p:ext uri="{BB962C8B-B14F-4D97-AF65-F5344CB8AC3E}">
        <p14:creationId xmlns:p14="http://schemas.microsoft.com/office/powerpoint/2010/main" val="32883542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5511</TotalTime>
  <Words>1131</Words>
  <Application>Microsoft Office PowerPoint</Application>
  <PresentationFormat>On-screen Show (4:3)</PresentationFormat>
  <Paragraphs>281</Paragraphs>
  <Slides>33</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Arial Rounded MT Bold</vt:lpstr>
      <vt:lpstr>Calibri</vt:lpstr>
      <vt:lpstr>Office Theme</vt:lpstr>
      <vt:lpstr>Grand Rounds Orbital Mass</vt:lpstr>
      <vt:lpstr>Patient Presentation</vt:lpstr>
      <vt:lpstr>History (Hx)</vt:lpstr>
      <vt:lpstr>History (Hx)</vt:lpstr>
      <vt:lpstr>External Exam</vt:lpstr>
      <vt:lpstr>PowerPoint Presentation</vt:lpstr>
      <vt:lpstr>PowerPoint Presentation</vt:lpstr>
      <vt:lpstr>PowerPoint Presentation</vt:lpstr>
      <vt:lpstr>Anterior Segment Exam</vt:lpstr>
      <vt:lpstr>Posterior Segment Exam</vt:lpstr>
      <vt:lpstr>Labs</vt:lpstr>
      <vt:lpstr>CT</vt:lpstr>
      <vt:lpstr>CT</vt:lpstr>
      <vt:lpstr>CT</vt:lpstr>
      <vt:lpstr>CT</vt:lpstr>
      <vt:lpstr>MRI</vt:lpstr>
      <vt:lpstr>MRI</vt:lpstr>
      <vt:lpstr>MRI</vt:lpstr>
      <vt:lpstr>Assessment</vt:lpstr>
      <vt:lpstr>Plan</vt:lpstr>
      <vt:lpstr>PowerPoint Presentation</vt:lpstr>
      <vt:lpstr>PowerPoint Presentation</vt:lpstr>
      <vt:lpstr>PowerPoint Presentation</vt:lpstr>
      <vt:lpstr>Biopsy</vt:lpstr>
      <vt:lpstr>Biopsy</vt:lpstr>
      <vt:lpstr>Discussion</vt:lpstr>
      <vt:lpstr>Discussion</vt:lpstr>
      <vt:lpstr>Discussion</vt:lpstr>
      <vt:lpstr>Discussion</vt:lpstr>
      <vt:lpstr>Discussion</vt:lpstr>
      <vt:lpstr>Discussion</vt:lpstr>
      <vt:lpstr>Conclusions</vt:lpstr>
      <vt:lpstr>References</vt:lpstr>
    </vt:vector>
  </TitlesOfParts>
  <Company>Windows User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Juan P FdC</dc:creator>
  <cp:lastModifiedBy>Brock,Cynthia L.</cp:lastModifiedBy>
  <cp:revision>74</cp:revision>
  <dcterms:created xsi:type="dcterms:W3CDTF">2016-06-13T00:58:53Z</dcterms:created>
  <dcterms:modified xsi:type="dcterms:W3CDTF">2017-01-12T16:26:58Z</dcterms:modified>
</cp:coreProperties>
</file>