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84" r:id="rId4"/>
    <p:sldId id="258" r:id="rId5"/>
    <p:sldId id="286" r:id="rId6"/>
    <p:sldId id="260" r:id="rId7"/>
    <p:sldId id="261" r:id="rId8"/>
    <p:sldId id="264" r:id="rId9"/>
    <p:sldId id="269" r:id="rId10"/>
    <p:sldId id="270" r:id="rId11"/>
    <p:sldId id="265" r:id="rId12"/>
    <p:sldId id="273" r:id="rId13"/>
    <p:sldId id="266" r:id="rId14"/>
    <p:sldId id="271" r:id="rId15"/>
    <p:sldId id="272" r:id="rId16"/>
    <p:sldId id="276" r:id="rId17"/>
    <p:sldId id="268" r:id="rId18"/>
    <p:sldId id="285" r:id="rId19"/>
    <p:sldId id="274" r:id="rId20"/>
    <p:sldId id="279" r:id="rId21"/>
    <p:sldId id="280" r:id="rId22"/>
    <p:sldId id="281" r:id="rId23"/>
    <p:sldId id="282" r:id="rId24"/>
    <p:sldId id="283" r:id="rId25"/>
    <p:sldId id="277" r:id="rId26"/>
    <p:sldId id="278" r:id="rId27"/>
    <p:sldId id="263" r:id="rId28"/>
    <p:sldId id="287" r:id="rId29"/>
    <p:sldId id="26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CC3300"/>
    <a:srgbClr val="993300"/>
    <a:srgbClr val="D3D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5" autoAdjust="0"/>
    <p:restoredTop sz="83168" autoAdjust="0"/>
  </p:normalViewPr>
  <p:slideViewPr>
    <p:cSldViewPr showGuides="1">
      <p:cViewPr>
        <p:scale>
          <a:sx n="91" d="100"/>
          <a:sy n="91" d="100"/>
        </p:scale>
        <p:origin x="3008" y="1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9EB50-D57D-AB4C-87BE-9C422223897E}" type="datetimeFigureOut">
              <a:rPr lang="en-US" smtClean="0"/>
              <a:t>1/14/18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106F7-4C1F-604A-84E0-D2502D090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yewiki.org/Nonspecific_Orbital_Inflammation_(Idiopathic_orbital_inflammation,_Orbital_inflammatory_syndrome,_Orbital_pseudotumor)#cite_note-Purcell-11" TargetMode="External"/><Relationship Id="rId4" Type="http://schemas.openxmlformats.org/officeDocument/2006/relationships/hyperlink" Target="http://en.wikipedia.org/wiki/Streptococcal_pharyngiti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ronic_condition" TargetMode="External"/><Relationship Id="rId4" Type="http://schemas.openxmlformats.org/officeDocument/2006/relationships/hyperlink" Target="https://en.wikipedia.org/wiki/Lymphocyte" TargetMode="External"/><Relationship Id="rId5" Type="http://schemas.openxmlformats.org/officeDocument/2006/relationships/hyperlink" Target="https://en.wikipedia.org/wiki/Immunoglobulin_G" TargetMode="External"/><Relationship Id="rId6" Type="http://schemas.openxmlformats.org/officeDocument/2006/relationships/hyperlink" Target="https://en.wikipedia.org/wiki/Plasma_cell" TargetMode="External"/><Relationship Id="rId7" Type="http://schemas.openxmlformats.org/officeDocument/2006/relationships/hyperlink" Target="https://en.wikipedia.org/wiki/Fibrosis" TargetMode="External"/><Relationship Id="rId8" Type="http://schemas.openxmlformats.org/officeDocument/2006/relationships/hyperlink" Target="https://en.wikipedia.org/wiki/Glucocorticoid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As she was also found to be Strep positive at her PCPs office.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59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German pathologist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etiology and pathogenesis of NSOI is currently unknown. Both infectious and immune-mediate etiologies have been implicated.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Purcell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Taulbee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[11]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reported a case of new onset orbital myositis within two weeks after confirmed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streptococcal pharyngitis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Pain</a:t>
            </a:r>
            <a:r>
              <a:rPr lang="en-US" baseline="0" dirty="0" smtClean="0"/>
              <a:t> </a:t>
            </a:r>
            <a:r>
              <a:rPr lang="en-US" dirty="0" smtClean="0"/>
              <a:t>and periorbital swelling were the most common clinical feature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Retrospective review of 90</a:t>
            </a:r>
            <a:r>
              <a:rPr lang="en-US" baseline="0" dirty="0" smtClean="0"/>
              <a:t> eyes in 65 patients over 10 years at Mass eye and 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26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Like Crohn’s, Lupus, RA, Diabetes,</a:t>
            </a:r>
            <a:r>
              <a:rPr lang="en-US" baseline="0" dirty="0" smtClean="0"/>
              <a:t> Myasthenia, Ankylosing spondylitis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15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50%</a:t>
            </a:r>
            <a:r>
              <a:rPr lang="en-US" baseline="0" dirty="0" smtClean="0"/>
              <a:t> of time involves the tendon unlike in Thyroid eye disease which is tendon sparing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Orbital pain, proptosis, </a:t>
            </a:r>
            <a:r>
              <a:rPr lang="en-US" baseline="0" dirty="0" err="1" smtClean="0"/>
              <a:t>conj</a:t>
            </a:r>
            <a:r>
              <a:rPr lang="en-US" baseline="0" dirty="0" smtClean="0"/>
              <a:t> edema, diplopia, restriction of EOM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8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Local pain,</a:t>
            </a:r>
            <a:r>
              <a:rPr lang="en-US" baseline="0" dirty="0" smtClean="0"/>
              <a:t> tenderness, and eyelid swelling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98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Orbital pain, swollen eyelid</a:t>
            </a:r>
            <a:r>
              <a:rPr lang="en-US" baseline="0" dirty="0" smtClean="0"/>
              <a:t> and inflammation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9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Orbital apex syndrome </a:t>
            </a:r>
            <a:r>
              <a:rPr lang="mr-IN" baseline="0" dirty="0" smtClean="0"/>
              <a:t>–</a:t>
            </a:r>
            <a:r>
              <a:rPr lang="en-US" baseline="0" dirty="0" smtClean="0"/>
              <a:t> occurs due to a lesion anterior to the orbital apex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Most commonly you get dysfunction of oculomotor nerve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Can get compression of optic nerve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Better imaged with MRI as can extend to cavernous sinus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3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CBC, CT</a:t>
            </a:r>
            <a:r>
              <a:rPr lang="en-US" baseline="0" dirty="0" smtClean="0"/>
              <a:t> imaging, trial of antibiotics</a:t>
            </a:r>
          </a:p>
          <a:p>
            <a:pPr marL="685800" lvl="1" indent="-228600">
              <a:buAutoNum type="arabicParenR"/>
            </a:pPr>
            <a:r>
              <a:rPr lang="en-US" baseline="0" dirty="0" smtClean="0"/>
              <a:t>Thyroid </a:t>
            </a:r>
            <a:r>
              <a:rPr lang="en-US" baseline="0" dirty="0" err="1" smtClean="0"/>
              <a:t>orbitopathy</a:t>
            </a:r>
            <a:r>
              <a:rPr lang="en-US" baseline="0" dirty="0" smtClean="0"/>
              <a:t>, sarcoidosis, granulomatosis with </a:t>
            </a:r>
            <a:r>
              <a:rPr lang="en-US" baseline="0" dirty="0" err="1" smtClean="0"/>
              <a:t>polyangitis</a:t>
            </a:r>
            <a:r>
              <a:rPr lang="en-US" baseline="0" dirty="0" smtClean="0"/>
              <a:t>, neoplasm</a:t>
            </a:r>
          </a:p>
          <a:p>
            <a:pPr marL="228600" lvl="0" indent="-228600">
              <a:buAutoNum type="arabicParenR"/>
            </a:pPr>
            <a:r>
              <a:rPr lang="en-US" baseline="0" dirty="0" smtClean="0"/>
              <a:t>Biopsy if people have recurrence of symptoms while tapering or if no improvement of symptoms after 2 weeks</a:t>
            </a:r>
          </a:p>
          <a:p>
            <a:pPr marL="228600" lvl="0" indent="-228600">
              <a:buAutoNum type="arabicParenR"/>
            </a:pPr>
            <a:endParaRPr lang="en-US" baseline="0" dirty="0" smtClean="0"/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smtClean="0"/>
              <a:t>Cyclosporine A </a:t>
            </a:r>
            <a:r>
              <a:rPr lang="mr-IN" baseline="0" dirty="0" smtClean="0"/>
              <a:t>–</a:t>
            </a:r>
            <a:r>
              <a:rPr lang="en-US" baseline="0" dirty="0" smtClean="0"/>
              <a:t> inhibits T cell activation via interference with production of IL-1 and IL-2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smtClean="0"/>
              <a:t>Methotrexate </a:t>
            </a:r>
            <a:r>
              <a:rPr lang="mr-IN" baseline="0" dirty="0" smtClean="0"/>
              <a:t>–</a:t>
            </a:r>
            <a:r>
              <a:rPr lang="en-US" baseline="0" dirty="0" smtClean="0"/>
              <a:t> Inhibits </a:t>
            </a:r>
            <a:r>
              <a:rPr lang="en-US" baseline="0" dirty="0" err="1" smtClean="0"/>
              <a:t>dihydrofolate</a:t>
            </a:r>
            <a:r>
              <a:rPr lang="en-US" baseline="0" dirty="0" smtClean="0"/>
              <a:t> reductase </a:t>
            </a:r>
            <a:r>
              <a:rPr lang="mr-IN" baseline="0" dirty="0" smtClean="0"/>
              <a:t>–</a:t>
            </a:r>
            <a:r>
              <a:rPr lang="en-US" baseline="0" dirty="0" smtClean="0"/>
              <a:t> suppresses B &amp; T </a:t>
            </a:r>
            <a:r>
              <a:rPr lang="en-US" baseline="0" dirty="0" err="1" smtClean="0"/>
              <a:t>cel</a:t>
            </a:r>
            <a:r>
              <a:rPr lang="en-US" baseline="0" dirty="0" smtClean="0"/>
              <a:t> function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smtClean="0"/>
              <a:t>Infliximab </a:t>
            </a:r>
            <a:r>
              <a:rPr lang="mr-IN" baseline="0" dirty="0" smtClean="0"/>
              <a:t>–</a:t>
            </a:r>
            <a:r>
              <a:rPr lang="en-US" baseline="0" dirty="0" smtClean="0"/>
              <a:t> chimeric monoclonal antibody against TNF-alpha</a:t>
            </a: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75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DWI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Impedence</a:t>
            </a:r>
            <a:r>
              <a:rPr lang="en-US" dirty="0" smtClean="0"/>
              <a:t> of water molecule diffusion</a:t>
            </a:r>
          </a:p>
          <a:p>
            <a:r>
              <a:rPr lang="en-US" dirty="0" smtClean="0"/>
              <a:t>ADC (apparent</a:t>
            </a:r>
            <a:r>
              <a:rPr lang="en-US" baseline="0" dirty="0" smtClean="0"/>
              <a:t> diffusion coefficient) </a:t>
            </a:r>
            <a:r>
              <a:rPr lang="mr-IN" baseline="0" dirty="0" smtClean="0"/>
              <a:t>–</a:t>
            </a:r>
            <a:r>
              <a:rPr lang="en-US" baseline="0" dirty="0" smtClean="0"/>
              <a:t> calculated with computer software using the DWI</a:t>
            </a:r>
          </a:p>
          <a:p>
            <a:r>
              <a:rPr lang="en-US" baseline="0" dirty="0" smtClean="0"/>
              <a:t>	- The lower the ADC the greater the </a:t>
            </a:r>
            <a:r>
              <a:rPr lang="en-US" baseline="0" dirty="0" err="1" smtClean="0"/>
              <a:t>impedence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Cellulitis thought to be more of a vascular permeability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8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WBC normal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Make</a:t>
            </a:r>
            <a:r>
              <a:rPr lang="en-US" baseline="0" dirty="0" smtClean="0"/>
              <a:t> all points consistent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0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Of note</a:t>
            </a:r>
            <a:r>
              <a:rPr lang="en-US" baseline="0" dirty="0" smtClean="0"/>
              <a:t> her sinuses are clear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Orbital</a:t>
            </a:r>
            <a:r>
              <a:rPr lang="en-US" baseline="0" dirty="0" smtClean="0"/>
              <a:t> cellulitis 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She had no history of trauma and sinuses were clear, 90% of cases are from direct extension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Thyroid eye disease usually has more of an insidious onset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Narrow differential</a:t>
            </a:r>
          </a:p>
          <a:p>
            <a:pPr lvl="2"/>
            <a:r>
              <a:rPr lang="en-US" dirty="0" smtClean="0"/>
              <a:t>Metastatic disease</a:t>
            </a:r>
          </a:p>
          <a:p>
            <a:pPr lvl="2"/>
            <a:r>
              <a:rPr lang="en-US" dirty="0" smtClean="0"/>
              <a:t>Granulomatosis with </a:t>
            </a:r>
            <a:r>
              <a:rPr lang="en-US" dirty="0" err="1" smtClean="0"/>
              <a:t>polyangitis</a:t>
            </a:r>
            <a:endParaRPr lang="en-US" dirty="0" smtClean="0"/>
          </a:p>
          <a:p>
            <a:pPr lvl="2"/>
            <a:r>
              <a:rPr lang="en-US" dirty="0" smtClean="0"/>
              <a:t>Lymphoproliferative disease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8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Official read was </a:t>
            </a:r>
            <a:r>
              <a:rPr lang="en-US" dirty="0" err="1" smtClean="0"/>
              <a:t>myositic</a:t>
            </a:r>
            <a:r>
              <a:rPr lang="en-US" baseline="0" dirty="0" smtClean="0"/>
              <a:t> form of orbital </a:t>
            </a:r>
            <a:r>
              <a:rPr lang="en-US" baseline="0" dirty="0" err="1" smtClean="0"/>
              <a:t>pseudotumor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6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Significant improvement</a:t>
            </a:r>
            <a:r>
              <a:rPr lang="en-US" sz="1100" dirty="0" smtClean="0"/>
              <a:t> </a:t>
            </a:r>
            <a:r>
              <a:rPr lang="en-US" sz="1200" dirty="0" smtClean="0"/>
              <a:t>in pain, EOM, and superior </a:t>
            </a:r>
            <a:r>
              <a:rPr lang="en-US" sz="1200" dirty="0" err="1" smtClean="0"/>
              <a:t>chemosis</a:t>
            </a:r>
            <a:r>
              <a:rPr lang="en-US" sz="1200" dirty="0" smtClean="0"/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Antibiotics were stopped.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Patient discharged on hospital day 5 with 60 mg of oral prednisone and outpatient follow 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9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Nov 2 (1 week after discharge, 9 days of</a:t>
            </a:r>
            <a:r>
              <a:rPr lang="en-US" baseline="0" dirty="0" smtClean="0"/>
              <a:t> steroids)</a:t>
            </a:r>
          </a:p>
          <a:p>
            <a:endParaRPr lang="en-US" baseline="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Pain, </a:t>
            </a:r>
            <a:r>
              <a:rPr lang="en-US" sz="1200" dirty="0" err="1" smtClean="0"/>
              <a:t>chemosis</a:t>
            </a:r>
            <a:r>
              <a:rPr lang="en-US" sz="1200" dirty="0" smtClean="0"/>
              <a:t>, and restriction of EOM had resolved.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Started on slow taper 1 week later.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Developed acute recurrence of pain and diplopia. </a:t>
            </a:r>
            <a:r>
              <a:rPr lang="mr-IN" sz="1200" dirty="0" smtClean="0"/>
              <a:t>–</a:t>
            </a:r>
            <a:r>
              <a:rPr lang="en-US" sz="1200" dirty="0" smtClean="0"/>
              <a:t> she also was not tolerant</a:t>
            </a:r>
            <a:r>
              <a:rPr lang="en-US" sz="1200" baseline="0" dirty="0" smtClean="0"/>
              <a:t> of the weight gain on steroids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 smtClean="0"/>
              <a:t>Systemic work up included C-ANCA, P ANCA, ANA, TB, RF, which were all negative</a:t>
            </a:r>
            <a:endParaRPr lang="en-US" sz="1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1200" dirty="0" smtClean="0"/>
              <a:t>Biopsy recommended to rule out masquerade syndrome.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19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Biopsy showed focal fibrosis consistent with nonspecific orbital inflammation. Immunostaining was IGG4 negative</a:t>
            </a:r>
          </a:p>
          <a:p>
            <a:pPr marL="628650" lvl="1" indent="-171450">
              <a:buFontTx/>
              <a:buChar char="-"/>
            </a:pP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Chronic condition"/>
              </a:rPr>
              <a:t>chronic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inflammatory condition characterized by tissue infiltration with 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Lymphocyte"/>
              </a:rPr>
              <a:t>lymphocytes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mmunoglobulin G"/>
              </a:rPr>
              <a:t>IgG4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-secreting 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Plasma cell"/>
              </a:rPr>
              <a:t>plasma cells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various degrees of 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Fibrosis"/>
              </a:rPr>
              <a:t>fibrosis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(scarring) and a usually prompt response to oral 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Glucocorticoid"/>
              </a:rPr>
              <a:t>steroids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Polymorphous lymphoid infiltrate with varying degrees of fibrosis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cellular infiltrate consisted of inflammatory cells, mainly of mature lymphocytes, admixed with plasma cells, neutrophils, eosinophils and occasionally macrophages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histiocytes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Consistent with classical orbital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pseudotumour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there was an increase in the amount of connective tissue with variable amounts of tissue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oedema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fibrosis.</a:t>
            </a:r>
          </a:p>
          <a:p>
            <a:pPr marL="171450" indent="-171450">
              <a:buFontTx/>
              <a:buChar char="-"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 being treated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rituximab </a:t>
            </a:r>
            <a:r>
              <a:rPr lang="mr-I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antibody against CD20 which is on B cells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106F7-4C1F-604A-84E0-D2502D090B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57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2085" y="-89356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4800"/>
            <a:ext cx="7772400" cy="152400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(i.e. Grand Rounds)</a:t>
            </a:r>
            <a:br>
              <a:rPr lang="en-US" dirty="0" smtClean="0"/>
            </a:br>
            <a:r>
              <a:rPr lang="en-US" sz="4000" dirty="0" smtClean="0"/>
              <a:t>Subtitle (i.e.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Chalazion</a:t>
            </a:r>
            <a:r>
              <a:rPr lang="en-US" sz="4000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495800"/>
            <a:ext cx="6400800" cy="12192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and Date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32085" y="6180221"/>
            <a:ext cx="9176085" cy="685800"/>
          </a:xfrm>
          <a:prstGeom prst="rect">
            <a:avLst/>
          </a:prstGeom>
          <a:solidFill>
            <a:srgbClr val="AD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02" y="2286000"/>
            <a:ext cx="3148717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507803" y="6348481"/>
            <a:ext cx="6523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Department of Ophthalmology and Visual Sciences</a:t>
            </a:r>
            <a:endParaRPr lang="en-US" sz="2000" dirty="0">
              <a:ln w="3175">
                <a:noFill/>
              </a:ln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https://cdn0.orgsync.com/images/os-school-logos/374-pyvbk56-university-of-louisville-onred-app-sm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6112042"/>
            <a:ext cx="228600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3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1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2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349"/>
            <a:ext cx="8229600" cy="114300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2" descr="C:\Users\Juan P FdC\Desktop\DOVS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57" y="6253205"/>
            <a:ext cx="1013680" cy="5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2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5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1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7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DA4EB-0B06-4F24-98BB-CEE041FC849F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3579-E7DE-4469-A140-89CEE8B03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9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Patrick Burchell, MD</a:t>
            </a:r>
          </a:p>
          <a:p>
            <a:r>
              <a:rPr lang="en-US" dirty="0" smtClean="0"/>
              <a:t>January 19, 2018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76200"/>
            <a:ext cx="8153400" cy="1905000"/>
          </a:xfrm>
        </p:spPr>
        <p:txBody>
          <a:bodyPr>
            <a:normAutofit/>
          </a:bodyPr>
          <a:lstStyle/>
          <a:p>
            <a:r>
              <a:rPr lang="en-US" dirty="0" smtClean="0"/>
              <a:t>Grand Rounds</a:t>
            </a:r>
            <a:br>
              <a:rPr lang="en-US" dirty="0" smtClean="0"/>
            </a:br>
            <a:r>
              <a:rPr lang="en-US" dirty="0" smtClean="0"/>
              <a:t>Not Broad-Spectrum Enough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45" y="1767523"/>
            <a:ext cx="4730892" cy="36115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CT Orbits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"/>
          <a:stretch/>
        </p:blipFill>
        <p:spPr>
          <a:xfrm>
            <a:off x="-10103" y="1782446"/>
            <a:ext cx="4396248" cy="359664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 rot="1370029">
            <a:off x="7658707" y="3017771"/>
            <a:ext cx="341338" cy="517025"/>
          </a:xfrm>
          <a:prstGeom prst="donut">
            <a:avLst>
              <a:gd name="adj" fmla="val 386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898898" y="2971800"/>
            <a:ext cx="457199" cy="83820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66234" y="5361501"/>
            <a:ext cx="1045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Axial</a:t>
            </a:r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5951491" y="5384314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Coronal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80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47 year old white female with acute onset of left orbital pain, diffuse </a:t>
            </a:r>
            <a:r>
              <a:rPr lang="en-US" sz="2400" dirty="0" err="1" smtClean="0"/>
              <a:t>chemosis</a:t>
            </a:r>
            <a:r>
              <a:rPr lang="en-US" sz="2400" dirty="0" smtClean="0"/>
              <a:t>, and periorbital swelling not improving with IV vancomycin/</a:t>
            </a:r>
            <a:r>
              <a:rPr lang="en-US" sz="2400" dirty="0" err="1" smtClean="0"/>
              <a:t>Zosyn</a:t>
            </a:r>
            <a:r>
              <a:rPr lang="en-US" sz="2400" dirty="0" smtClean="0"/>
              <a:t>, and a CT showing enlargement of her left lateral rectus.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Differential Diagnosis</a:t>
            </a:r>
          </a:p>
          <a:p>
            <a:pPr lvl="2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Orbital cellulitis</a:t>
            </a:r>
          </a:p>
          <a:p>
            <a:pPr lvl="2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Nonspecific orbital inflammation</a:t>
            </a:r>
          </a:p>
          <a:p>
            <a:pPr lvl="2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Thyroid Eye Disease</a:t>
            </a:r>
          </a:p>
          <a:p>
            <a:pPr lvl="2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Neoplasm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95511"/>
            <a:ext cx="4635094" cy="3479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MRI Orbits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21" y="1595511"/>
            <a:ext cx="4301033" cy="347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047" y="5045396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Axial T1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65037" y="504049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Axial T1 post contrast with </a:t>
            </a:r>
            <a:r>
              <a:rPr lang="en-US" sz="3200" smtClean="0"/>
              <a:t>fat suppression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59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Diagnosis: Nonspecific Orbital Inflammation</a:t>
            </a:r>
          </a:p>
          <a:p>
            <a:r>
              <a:rPr lang="en-US" dirty="0" smtClean="0"/>
              <a:t>Started on 1 mg/kg of prednisone (60 mg).</a:t>
            </a:r>
          </a:p>
          <a:p>
            <a:r>
              <a:rPr lang="en-US" dirty="0" smtClean="0"/>
              <a:t>ID recommended to continue IV antibiotics until showed improvement with steroids.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6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" r="3111" b="12950"/>
          <a:stretch/>
        </p:blipFill>
        <p:spPr>
          <a:xfrm>
            <a:off x="2800496" y="2908210"/>
            <a:ext cx="3458014" cy="9011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 days after high dose prednisone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7383" r="2031"/>
          <a:stretch/>
        </p:blipFill>
        <p:spPr>
          <a:xfrm>
            <a:off x="2800496" y="1952363"/>
            <a:ext cx="3505200" cy="955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45" y="3781256"/>
            <a:ext cx="3458014" cy="1031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5202"/>
          <a:stretch/>
        </p:blipFill>
        <p:spPr>
          <a:xfrm>
            <a:off x="-9807" y="2908208"/>
            <a:ext cx="2820927" cy="901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r="3411"/>
          <a:stretch/>
        </p:blipFill>
        <p:spPr>
          <a:xfrm>
            <a:off x="6258510" y="2908209"/>
            <a:ext cx="2878738" cy="90118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652578" y="4322555"/>
            <a:ext cx="2111851" cy="1888083"/>
            <a:chOff x="6545093" y="4837446"/>
            <a:chExt cx="2111851" cy="188808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849793" y="5751341"/>
              <a:ext cx="13716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535593" y="5141742"/>
              <a:ext cx="8207" cy="125905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15200" y="483744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-2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54897" y="6356197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-2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45093" y="5566675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-3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85950" y="5566675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-3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114072" y="5820873"/>
            <a:ext cx="51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00" y="2201595"/>
            <a:ext cx="3252570" cy="7823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week follow-up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" y="2995997"/>
            <a:ext cx="2978540" cy="628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70" y="2971800"/>
            <a:ext cx="2945715" cy="678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00" y="3650673"/>
            <a:ext cx="3252569" cy="732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/>
          <a:stretch/>
        </p:blipFill>
        <p:spPr>
          <a:xfrm>
            <a:off x="2987480" y="2971800"/>
            <a:ext cx="3228389" cy="67887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05600" y="4191000"/>
            <a:ext cx="2111851" cy="1867650"/>
            <a:chOff x="6545093" y="4837446"/>
            <a:chExt cx="2111851" cy="186765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849793" y="5751341"/>
              <a:ext cx="13716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7535593" y="5141742"/>
              <a:ext cx="8207" cy="125905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315200" y="483744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-0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15200" y="6335764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-0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45093" y="5566675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-0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85950" y="5566675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-0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062448" y="5689318"/>
            <a:ext cx="51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676400"/>
            <a:ext cx="6146800" cy="4800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Biopsy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6504559"/>
            <a:ext cx="3475502" cy="353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034789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Consistent with nonspecific </a:t>
            </a:r>
            <a:r>
              <a:rPr lang="en-US" sz="2800" smtClean="0"/>
              <a:t>orbital inflammation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439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926" y="1314970"/>
            <a:ext cx="6575474" cy="5543029"/>
          </a:xfrm>
        </p:spPr>
        <p:txBody>
          <a:bodyPr>
            <a:normAutofit/>
          </a:bodyPr>
          <a:lstStyle/>
          <a:p>
            <a:r>
              <a:rPr lang="en-US" dirty="0" smtClean="0"/>
              <a:t>First described in 1905 by Dr. Birch-Hirschfeld</a:t>
            </a:r>
          </a:p>
          <a:p>
            <a:r>
              <a:rPr lang="en-US" dirty="0" smtClean="0"/>
              <a:t>Benign inflammatory process of the orbit resulting in a polymorphous lymphoid infiltrate with varying degrees of fibrosis</a:t>
            </a:r>
          </a:p>
          <a:p>
            <a:r>
              <a:rPr lang="en-US" dirty="0" smtClean="0"/>
              <a:t>Other names: 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rbital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pseudotumor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idiopathic orbital inflammation, orbital inflammatory syndrome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844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Nonspecific Orbital Inflammation (NSOI)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441" y="1014860"/>
            <a:ext cx="1344359" cy="210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5958" y="312306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en.wikipedia.org</a:t>
            </a:r>
            <a:r>
              <a:rPr lang="en-US" sz="800" dirty="0"/>
              <a:t>/wiki/</a:t>
            </a:r>
            <a:r>
              <a:rPr lang="en-US" sz="800" dirty="0" err="1"/>
              <a:t>Felix_Victor_Birch</a:t>
            </a:r>
            <a:r>
              <a:rPr lang="en-US" sz="800" dirty="0"/>
              <a:t>-Hirschfeld</a:t>
            </a:r>
          </a:p>
        </p:txBody>
      </p:sp>
    </p:spTree>
    <p:extLst>
      <p:ext uri="{BB962C8B-B14F-4D97-AF65-F5344CB8AC3E}">
        <p14:creationId xmlns:p14="http://schemas.microsoft.com/office/powerpoint/2010/main" val="19219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57" y="1828800"/>
            <a:ext cx="5193443" cy="4648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5740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Adults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Typically unilateral and can be associated with systemic immunologic disorders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Pediatrics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1/3 are bilateral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Uveitis, elevated ESR, disc edema, and eosinophilia more common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CC: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Left eye pain and swelling</a:t>
            </a:r>
            <a:r>
              <a:rPr lang="en-US" dirty="0" smtClean="0"/>
              <a:t>”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HPI:</a:t>
            </a:r>
            <a:endParaRPr lang="en-US" b="1" dirty="0" smtClean="0"/>
          </a:p>
          <a:p>
            <a:pPr marL="0" indent="0">
              <a:buNone/>
            </a:pPr>
            <a:r>
              <a:rPr lang="en-US" dirty="0"/>
              <a:t>47 </a:t>
            </a:r>
            <a:r>
              <a:rPr lang="en-US" dirty="0" smtClean="0"/>
              <a:t>year old white female with a 5 day history of </a:t>
            </a:r>
            <a:r>
              <a:rPr lang="en-US" dirty="0"/>
              <a:t>acute onset of left eye </a:t>
            </a:r>
            <a:r>
              <a:rPr lang="en-US" dirty="0" smtClean="0"/>
              <a:t>pain, swelling, </a:t>
            </a:r>
            <a:r>
              <a:rPr lang="en-US" dirty="0"/>
              <a:t>runny </a:t>
            </a:r>
            <a:r>
              <a:rPr lang="en-US" dirty="0" smtClean="0"/>
              <a:t>nose, </a:t>
            </a:r>
            <a:r>
              <a:rPr lang="en-US" dirty="0"/>
              <a:t>and sore throat. Treated with PO Augmentin with no improvement.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7467600" cy="50593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Extraocular Muscles (myositis)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typical locations/patterns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057400"/>
            <a:ext cx="5080000" cy="3930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3300" y="6013812"/>
            <a:ext cx="459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Weber </a:t>
            </a:r>
            <a:r>
              <a:rPr lang="en-US" sz="1200" i="1" dirty="0" smtClean="0"/>
              <a:t>et al./</a:t>
            </a:r>
            <a:r>
              <a:rPr lang="en-US" sz="1200" dirty="0"/>
              <a:t> </a:t>
            </a:r>
            <a:r>
              <a:rPr lang="en-US" sz="1200" dirty="0" smtClean="0"/>
              <a:t>Radiology Clinics of North America 37 (1999) 151-168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227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Lacrimal Gland (dacryoadenitis)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typical locations/patterns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28" y="1828800"/>
            <a:ext cx="5705943" cy="383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9" y="5690349"/>
            <a:ext cx="3619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Anterior Orbit (</a:t>
            </a:r>
            <a:r>
              <a:rPr lang="en-US" dirty="0" err="1" smtClean="0"/>
              <a:t>scleritis</a:t>
            </a:r>
            <a:r>
              <a:rPr lang="en-US" dirty="0" smtClean="0"/>
              <a:t>, uveitis)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typical locations/patterns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84" y="1828800"/>
            <a:ext cx="5274031" cy="389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9" y="5774531"/>
            <a:ext cx="3619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Orbital Apex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typical locations/patterns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1828800"/>
            <a:ext cx="5676900" cy="4066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3300" y="5895296"/>
            <a:ext cx="459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Weber </a:t>
            </a:r>
            <a:r>
              <a:rPr lang="en-US" sz="1200" i="1" dirty="0" smtClean="0"/>
              <a:t>et al./</a:t>
            </a:r>
            <a:r>
              <a:rPr lang="en-US" sz="1200" dirty="0"/>
              <a:t> </a:t>
            </a:r>
            <a:r>
              <a:rPr lang="en-US" sz="1200" dirty="0" smtClean="0"/>
              <a:t>Radiology Clinics of North America 37 (1999) 151-168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50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 smtClean="0"/>
              <a:t>Diffuse inflammation throughout orbit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typical locations/patterns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00" y="1752600"/>
            <a:ext cx="5691800" cy="4260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6030539"/>
            <a:ext cx="3619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Diagnosis and Treatment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Diagnosis of exclusion</a:t>
            </a:r>
          </a:p>
          <a:p>
            <a:pPr marL="457200" indent="-457200"/>
            <a:r>
              <a:rPr lang="en-US" dirty="0" smtClean="0"/>
              <a:t>1-1.5 mg/kg per day of prednisone for 1 - 2 weeks with slow taper over 5 </a:t>
            </a:r>
            <a:r>
              <a:rPr lang="mr-IN" dirty="0" smtClean="0"/>
              <a:t>–</a:t>
            </a:r>
            <a:r>
              <a:rPr lang="en-US" dirty="0" smtClean="0"/>
              <a:t> 8 weeks</a:t>
            </a:r>
          </a:p>
          <a:p>
            <a:pPr marL="457200" indent="-457200"/>
            <a:r>
              <a:rPr lang="en-US" dirty="0" smtClean="0"/>
              <a:t>Persistent or recurrent episodes </a:t>
            </a:r>
            <a:r>
              <a:rPr lang="en-US" dirty="0" smtClean="0">
                <a:sym typeface="Wingdings"/>
              </a:rPr>
              <a:t> biopsy</a:t>
            </a:r>
          </a:p>
          <a:p>
            <a:pPr marL="457200" indent="-457200"/>
            <a:r>
              <a:rPr lang="en-US" dirty="0" smtClean="0"/>
              <a:t>Case reports showing success with immune-modulating agents like cyclosporine, methotrexate, and infliximab.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5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229600" cy="181800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49" y="2286000"/>
            <a:ext cx="6421902" cy="43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Diagnosis of exclusion</a:t>
            </a:r>
          </a:p>
          <a:p>
            <a:r>
              <a:rPr lang="en-US" dirty="0" smtClean="0"/>
              <a:t>Acute onset with rapid progression of pain and periorbital edema</a:t>
            </a:r>
          </a:p>
          <a:p>
            <a:r>
              <a:rPr lang="en-US" dirty="0" smtClean="0"/>
              <a:t>Associated with many rheumatologic disorders</a:t>
            </a:r>
          </a:p>
          <a:p>
            <a:r>
              <a:rPr lang="en-US" dirty="0" smtClean="0"/>
              <a:t>5 typical locations/patterns</a:t>
            </a:r>
          </a:p>
          <a:p>
            <a:r>
              <a:rPr lang="en-US" dirty="0" smtClean="0"/>
              <a:t>Treatment: 1-1.5 mg/kg prednisone</a:t>
            </a:r>
            <a:endParaRPr lang="en-US" dirty="0" smtClean="0"/>
          </a:p>
          <a:p>
            <a:r>
              <a:rPr lang="en-US" dirty="0" smtClean="0"/>
              <a:t>Persistent or recurrent episodes require biopsy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Clark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Mugavin</a:t>
            </a:r>
            <a:endParaRPr lang="en-US" dirty="0" smtClean="0"/>
          </a:p>
          <a:p>
            <a:r>
              <a:rPr lang="en-US" dirty="0" smtClean="0"/>
              <a:t>Dr. </a:t>
            </a:r>
            <a:r>
              <a:rPr lang="en-US" dirty="0" err="1" smtClean="0"/>
              <a:t>Lowder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Orbits</a:t>
            </a:r>
            <a:r>
              <a:rPr lang="en-US" sz="2000" dirty="0"/>
              <a:t>, Eyelids, and Lacrimal System, AAO, BCSC Section 7, </a:t>
            </a:r>
            <a:r>
              <a:rPr lang="en-US" sz="2000" dirty="0" smtClean="0"/>
              <a:t>2017-2018 (63-66)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Yuen, </a:t>
            </a:r>
            <a:r>
              <a:rPr lang="en-US" sz="2000" dirty="0"/>
              <a:t>SJA, </a:t>
            </a:r>
            <a:r>
              <a:rPr lang="en-US" sz="2000" dirty="0" smtClean="0"/>
              <a:t>Rubin, </a:t>
            </a:r>
            <a:r>
              <a:rPr lang="en-US" sz="2000" dirty="0"/>
              <a:t>PAD. Idiopathic Orbital </a:t>
            </a:r>
            <a:r>
              <a:rPr lang="en-US" sz="2000" dirty="0" err="1"/>
              <a:t>InflammationDistribution</a:t>
            </a:r>
            <a:r>
              <a:rPr lang="en-US" sz="2000" dirty="0"/>
              <a:t>, Clinical Features, and Treatment Outcome. </a:t>
            </a:r>
            <a:r>
              <a:rPr lang="en-US" sz="2000" i="1" dirty="0"/>
              <a:t>Arch </a:t>
            </a:r>
            <a:r>
              <a:rPr lang="en-US" sz="2000" i="1" dirty="0" err="1"/>
              <a:t>Ophthalmol</a:t>
            </a:r>
            <a:r>
              <a:rPr lang="en-US" sz="2000" i="1" dirty="0"/>
              <a:t>.</a:t>
            </a:r>
            <a:r>
              <a:rPr lang="en-US" sz="2000" dirty="0"/>
              <a:t> 2003;121(4):491–499</a:t>
            </a:r>
            <a:r>
              <a:rPr lang="en-US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AL, Weber </a:t>
            </a:r>
            <a:r>
              <a:rPr lang="en-US" sz="2000" i="1" dirty="0" smtClean="0"/>
              <a:t>et al</a:t>
            </a:r>
            <a:r>
              <a:rPr lang="en-US" sz="2000" dirty="0" smtClean="0"/>
              <a:t>. </a:t>
            </a:r>
            <a:r>
              <a:rPr lang="en-US" sz="2000" dirty="0" err="1"/>
              <a:t>Pseudotumor</a:t>
            </a:r>
            <a:r>
              <a:rPr lang="en-US" sz="2000" dirty="0"/>
              <a:t> of the orbit. Clinical, pathologic, and radiologic evaluation. </a:t>
            </a:r>
            <a:r>
              <a:rPr lang="en-US" sz="2000" i="1" dirty="0"/>
              <a:t>Radiologic Clinics of North </a:t>
            </a:r>
            <a:r>
              <a:rPr lang="en-US" sz="2000" i="1" dirty="0" smtClean="0"/>
              <a:t>America. </a:t>
            </a:r>
            <a:r>
              <a:rPr lang="en-US" sz="2000" dirty="0" smtClean="0"/>
              <a:t>1999;</a:t>
            </a:r>
            <a:r>
              <a:rPr lang="en-US" sz="2000" dirty="0"/>
              <a:t> 37(1</a:t>
            </a:r>
            <a:r>
              <a:rPr lang="en-US" sz="2000" dirty="0" smtClean="0"/>
              <a:t>): 151-168.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err="1"/>
              <a:t>Swamy</a:t>
            </a:r>
            <a:r>
              <a:rPr lang="en-US" sz="1800" dirty="0"/>
              <a:t> BN, </a:t>
            </a:r>
            <a:r>
              <a:rPr lang="en-US" sz="1800" dirty="0" err="1"/>
              <a:t>McCluskey</a:t>
            </a:r>
            <a:r>
              <a:rPr lang="en-US" sz="1800" dirty="0"/>
              <a:t> P, </a:t>
            </a:r>
            <a:r>
              <a:rPr lang="en-US" sz="1800" dirty="0" err="1"/>
              <a:t>Nemet</a:t>
            </a:r>
            <a:r>
              <a:rPr lang="en-US" sz="1800" dirty="0"/>
              <a:t> A, et al. Idiopathic orbital inflammatory syndrome: Clinical features and treatment outcomes. </a:t>
            </a:r>
            <a:r>
              <a:rPr lang="en-US" sz="1800" i="1" dirty="0"/>
              <a:t>The British Journal of Ophthalmology</a:t>
            </a:r>
            <a:r>
              <a:rPr lang="en-US" sz="1800" dirty="0"/>
              <a:t>. 2007;91(12):1667-1670. </a:t>
            </a:r>
            <a:endParaRPr lang="en-US" sz="1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Ding ZX, Lip G, Chong V. Idiopathic orbital </a:t>
            </a:r>
            <a:r>
              <a:rPr lang="en-US" sz="1800" dirty="0" err="1"/>
              <a:t>pseudotumor</a:t>
            </a:r>
            <a:r>
              <a:rPr lang="en-US" sz="1800" dirty="0"/>
              <a:t>. Clinical Radiology </a:t>
            </a:r>
            <a:r>
              <a:rPr lang="en-US" sz="1800" dirty="0" smtClean="0"/>
              <a:t>2011;66:886-892.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Espinoza GM. Orbital Inflammatory </a:t>
            </a:r>
            <a:r>
              <a:rPr lang="en-US" sz="1800" dirty="0" err="1"/>
              <a:t>Pseudotumors</a:t>
            </a:r>
            <a:r>
              <a:rPr lang="en-US" sz="1800" dirty="0"/>
              <a:t>: Etiology, Differential, Diagnosis, and Management. </a:t>
            </a:r>
            <a:r>
              <a:rPr lang="en-US" sz="1800" dirty="0" err="1"/>
              <a:t>Curr</a:t>
            </a:r>
            <a:r>
              <a:rPr lang="en-US" sz="1800" dirty="0"/>
              <a:t> </a:t>
            </a:r>
            <a:r>
              <a:rPr lang="en-US" sz="1800" dirty="0" err="1"/>
              <a:t>Rheumatol</a:t>
            </a:r>
            <a:r>
              <a:rPr lang="en-US" sz="1800" dirty="0"/>
              <a:t> Rep 2010;12:443-447</a:t>
            </a:r>
            <a:endParaRPr lang="en-US" sz="18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Afebrile, WBC 12.3 (4.5 </a:t>
            </a:r>
            <a:r>
              <a:rPr lang="mr-IN" dirty="0" smtClean="0"/>
              <a:t>–</a:t>
            </a:r>
            <a:r>
              <a:rPr lang="en-US" dirty="0" smtClean="0"/>
              <a:t>11.0)</a:t>
            </a:r>
          </a:p>
          <a:p>
            <a:r>
              <a:rPr lang="en-US" dirty="0" smtClean="0"/>
              <a:t>CT orbits </a:t>
            </a:r>
            <a:r>
              <a:rPr lang="mr-IN" dirty="0" smtClean="0"/>
              <a:t>–</a:t>
            </a:r>
            <a:r>
              <a:rPr lang="en-US" dirty="0" smtClean="0"/>
              <a:t> read as </a:t>
            </a:r>
            <a:r>
              <a:rPr lang="en-US" dirty="0" err="1" smtClean="0"/>
              <a:t>preseptal</a:t>
            </a:r>
            <a:r>
              <a:rPr lang="en-US" dirty="0" smtClean="0"/>
              <a:t> cellulitis</a:t>
            </a:r>
          </a:p>
          <a:p>
            <a:r>
              <a:rPr lang="en-US" dirty="0" smtClean="0"/>
              <a:t>Admitted and started on IV vancomycin/</a:t>
            </a:r>
            <a:r>
              <a:rPr lang="en-US" dirty="0" err="1" smtClean="0"/>
              <a:t>Zosyn</a:t>
            </a:r>
            <a:endParaRPr lang="en-US" dirty="0" smtClean="0"/>
          </a:p>
          <a:p>
            <a:r>
              <a:rPr lang="en-US" dirty="0" smtClean="0"/>
              <a:t>Ophthalmology consulted following day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Past Ocular </a:t>
            </a:r>
            <a:r>
              <a:rPr lang="en-US" b="1" dirty="0" smtClean="0"/>
              <a:t>History: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Globe repair OD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Traumatic cataract OD status post lens implant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Scleral buckle OD for retinal detachment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Past Medical </a:t>
            </a:r>
            <a:r>
              <a:rPr lang="en-US" b="1" dirty="0" smtClean="0"/>
              <a:t>History: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Migraines, chronic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atigue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yndrome, osteoarthritis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Family History: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Negative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Medications: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Topamax,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Flexaril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Cymbalta, magnesium</a:t>
            </a:r>
          </a:p>
          <a:p>
            <a:pPr marL="0" indent="0">
              <a:buNone/>
            </a:pPr>
            <a:r>
              <a:rPr lang="en-US" b="1" dirty="0"/>
              <a:t>Allergies:</a:t>
            </a:r>
          </a:p>
          <a:p>
            <a:pPr lvl="1">
              <a:buFont typeface="Arial" charset="0"/>
              <a:buChar char="•"/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Tobradex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Voltaren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ibuprofen,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timolol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tobramycin</a:t>
            </a:r>
          </a:p>
          <a:p>
            <a:pPr marL="0" indent="0">
              <a:buNone/>
            </a:pPr>
            <a:r>
              <a:rPr lang="en-US" b="1" dirty="0"/>
              <a:t>Social History: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Non-smoker</a:t>
            </a:r>
          </a:p>
          <a:p>
            <a:pPr marL="0" indent="0">
              <a:buNone/>
            </a:pPr>
            <a:r>
              <a:rPr lang="en-US" b="1" dirty="0"/>
              <a:t>Review of Systems: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Pain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with EOM, rhinorrhea, diplopia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99024"/>
              </p:ext>
            </p:extLst>
          </p:nvPr>
        </p:nvGraphicFramePr>
        <p:xfrm>
          <a:off x="304800" y="1066800"/>
          <a:ext cx="8305800" cy="4191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37542"/>
                <a:gridCol w="2875085"/>
                <a:gridCol w="1118088"/>
                <a:gridCol w="2875085"/>
              </a:tblGrid>
              <a:tr h="38924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7053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n CC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20/200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20/20-1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67183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 Plates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9/11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11/11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5986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Pupils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Non-reactive, surgical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4→3mm</a:t>
                      </a:r>
                    </a:p>
                  </a:txBody>
                  <a:tcPr marL="365760" anchor="ctr"/>
                </a:tc>
              </a:tr>
              <a:tr h="55986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</a:p>
                  </a:txBody>
                  <a:tcPr marL="365760" anchor="ctr"/>
                </a:tc>
              </a:tr>
              <a:tr h="95977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supra/</a:t>
                      </a:r>
                      <a:r>
                        <a:rPr lang="en-US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infraduction</a:t>
                      </a:r>
                      <a:endParaRPr lang="en-US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 Ab/Adduction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7988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CVF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Exam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4"/>
          <a:stretch/>
        </p:blipFill>
        <p:spPr>
          <a:xfrm>
            <a:off x="2952235" y="2416003"/>
            <a:ext cx="3116176" cy="2260600"/>
          </a:xfrm>
          <a:prstGeom prst="rect">
            <a:avLst/>
          </a:prstGeom>
        </p:spPr>
      </p:pic>
      <p:sp>
        <p:nvSpPr>
          <p:cNvPr id="31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2592474" cy="1143000"/>
          </a:xfrm>
        </p:spPr>
        <p:txBody>
          <a:bodyPr/>
          <a:lstStyle/>
          <a:p>
            <a:pPr algn="l"/>
            <a:r>
              <a:rPr lang="en-US" smtClean="0"/>
              <a:t>EOM OS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0" y="98217"/>
            <a:ext cx="3225002" cy="2316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4782" r="10210" b="-4782"/>
          <a:stretch/>
        </p:blipFill>
        <p:spPr>
          <a:xfrm>
            <a:off x="6068412" y="2425958"/>
            <a:ext cx="3075588" cy="24030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r="1677" b="7170"/>
          <a:stretch/>
        </p:blipFill>
        <p:spPr>
          <a:xfrm>
            <a:off x="3003754" y="4676603"/>
            <a:ext cx="3021834" cy="21864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2" b="7746"/>
          <a:stretch/>
        </p:blipFill>
        <p:spPr>
          <a:xfrm>
            <a:off x="2345" y="2414953"/>
            <a:ext cx="2982148" cy="234324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545093" y="4837446"/>
            <a:ext cx="2111851" cy="1867650"/>
            <a:chOff x="6545093" y="4837446"/>
            <a:chExt cx="2111851" cy="186765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849793" y="5751341"/>
              <a:ext cx="13716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7535593" y="5141742"/>
              <a:ext cx="8207" cy="125905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315200" y="483744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-3</a:t>
              </a:r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15200" y="6335764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-3</a:t>
              </a:r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545093" y="5566675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-4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85950" y="5566675"/>
              <a:ext cx="470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59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Anterior Segment Exam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529718"/>
              </p:ext>
            </p:extLst>
          </p:nvPr>
        </p:nvGraphicFramePr>
        <p:xfrm>
          <a:off x="457200" y="1066800"/>
          <a:ext cx="8305800" cy="3708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/>
                <a:gridCol w="2743200"/>
                <a:gridCol w="1066800"/>
                <a:gridCol w="29286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 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External/Lids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Periorbtial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swelling, erythema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Conj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/Sclera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 </a:t>
                      </a:r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chemosis</a:t>
                      </a: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inferior &gt; superior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 Chamber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Iris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Oblong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Pseudophakic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3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Segment Exam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071317"/>
              </p:ext>
            </p:extLst>
          </p:nvPr>
        </p:nvGraphicFramePr>
        <p:xfrm>
          <a:off x="457200" y="1066800"/>
          <a:ext cx="8305800" cy="25146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67180"/>
                <a:gridCol w="2743200"/>
                <a:gridCol w="1066800"/>
                <a:gridCol w="29286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Fundus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54356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 Nerve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Macula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Vessels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Periphery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scars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marR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WNL</a:t>
                      </a:r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57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85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12224</TotalTime>
  <Words>1106</Words>
  <Application>Microsoft Macintosh PowerPoint</Application>
  <PresentationFormat>On-screen Show (4:3)</PresentationFormat>
  <Paragraphs>248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 Rounded MT Bold</vt:lpstr>
      <vt:lpstr>Calibri</vt:lpstr>
      <vt:lpstr>Mangal</vt:lpstr>
      <vt:lpstr>Wingdings</vt:lpstr>
      <vt:lpstr>Arial</vt:lpstr>
      <vt:lpstr>Office Theme</vt:lpstr>
      <vt:lpstr>Grand Rounds Not Broad-Spectrum Enough</vt:lpstr>
      <vt:lpstr>Patient Presentation</vt:lpstr>
      <vt:lpstr>Emergency Department</vt:lpstr>
      <vt:lpstr>History</vt:lpstr>
      <vt:lpstr>History</vt:lpstr>
      <vt:lpstr>External Exam</vt:lpstr>
      <vt:lpstr>EOM OS</vt:lpstr>
      <vt:lpstr>Anterior Segment Exam</vt:lpstr>
      <vt:lpstr>Posterior Segment Exam</vt:lpstr>
      <vt:lpstr>Review of CT Orbits</vt:lpstr>
      <vt:lpstr>Assessment</vt:lpstr>
      <vt:lpstr>Recommended MRI Orbits</vt:lpstr>
      <vt:lpstr>Plan</vt:lpstr>
      <vt:lpstr>2 days after high dose prednisone</vt:lpstr>
      <vt:lpstr>1 week follow-up </vt:lpstr>
      <vt:lpstr>Biopsy results</vt:lpstr>
      <vt:lpstr>Nonspecific Orbital Inflammation (NSOI)</vt:lpstr>
      <vt:lpstr>PowerPoint Presentation</vt:lpstr>
      <vt:lpstr>Presentation</vt:lpstr>
      <vt:lpstr>5 typical locations/patterns</vt:lpstr>
      <vt:lpstr>5 typical locations/patterns</vt:lpstr>
      <vt:lpstr>5 typical locations/patterns</vt:lpstr>
      <vt:lpstr>5 typical locations/patterns</vt:lpstr>
      <vt:lpstr>5 typical locations/patterns</vt:lpstr>
      <vt:lpstr>Diagnosis and Treatment</vt:lpstr>
      <vt:lpstr>PowerPoint Presentation</vt:lpstr>
      <vt:lpstr>Conclusions</vt:lpstr>
      <vt:lpstr>Thank You</vt:lpstr>
      <vt:lpstr>References</vt:lpstr>
    </vt:vector>
  </TitlesOfParts>
  <Company>Windows User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P FdC</dc:creator>
  <cp:lastModifiedBy>Patrick Burchell</cp:lastModifiedBy>
  <cp:revision>108</cp:revision>
  <dcterms:created xsi:type="dcterms:W3CDTF">2016-06-13T00:58:53Z</dcterms:created>
  <dcterms:modified xsi:type="dcterms:W3CDTF">2018-01-19T11:27:21Z</dcterms:modified>
</cp:coreProperties>
</file>