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0" r:id="rId5"/>
    <p:sldId id="264" r:id="rId6"/>
    <p:sldId id="270" r:id="rId7"/>
    <p:sldId id="271" r:id="rId8"/>
    <p:sldId id="272" r:id="rId9"/>
    <p:sldId id="273" r:id="rId10"/>
    <p:sldId id="274" r:id="rId11"/>
    <p:sldId id="275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0000"/>
    <a:srgbClr val="CC3300"/>
    <a:srgbClr val="993300"/>
    <a:srgbClr val="D3D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8" autoAdjust="0"/>
    <p:restoredTop sz="94707" autoAdjust="0"/>
  </p:normalViewPr>
  <p:slideViewPr>
    <p:cSldViewPr showGuides="1">
      <p:cViewPr varScale="1">
        <p:scale>
          <a:sx n="71" d="100"/>
          <a:sy n="71" d="100"/>
        </p:scale>
        <p:origin x="108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32085" y="-89356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04800"/>
            <a:ext cx="7772400" cy="1524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aseline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Title (i.e. Grand Rounds)</a:t>
            </a:r>
            <a:br>
              <a:rPr lang="en-US" dirty="0" smtClean="0"/>
            </a:br>
            <a:r>
              <a:rPr lang="en-US" sz="4000" dirty="0" smtClean="0"/>
              <a:t>Subtitle (i.e.</a:t>
            </a:r>
            <a:r>
              <a:rPr lang="en-US" sz="4000" baseline="0" dirty="0" smtClean="0"/>
              <a:t> </a:t>
            </a:r>
            <a:r>
              <a:rPr lang="en-US" sz="4000" baseline="0" dirty="0" err="1" smtClean="0"/>
              <a:t>Chalazion</a:t>
            </a:r>
            <a:r>
              <a:rPr lang="en-US" sz="4000" dirty="0" smtClean="0"/>
              <a:t>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495800"/>
            <a:ext cx="6400800" cy="12192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Name and Date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32085" y="6180221"/>
            <a:ext cx="9176085" cy="685800"/>
          </a:xfrm>
          <a:prstGeom prst="rect">
            <a:avLst/>
          </a:prstGeom>
          <a:solidFill>
            <a:srgbClr val="AD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02" y="2286000"/>
            <a:ext cx="3148717" cy="18288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507803" y="6348481"/>
            <a:ext cx="6523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Department of Ophthalmology and Visual Sciences</a:t>
            </a:r>
            <a:endParaRPr lang="en-US" sz="2000" dirty="0">
              <a:ln w="3175">
                <a:noFill/>
              </a:ln>
              <a:solidFill>
                <a:schemeClr val="bg1"/>
              </a:solidFill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1028" name="Picture 4" descr="https://cdn0.orgsync.com/images/os-school-logos/374-pyvbk56-university-of-louisville-onred-app-sm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6112042"/>
            <a:ext cx="228600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31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15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32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2349"/>
            <a:ext cx="8229600" cy="1143000"/>
          </a:xfrm>
        </p:spPr>
        <p:txBody>
          <a:bodyPr/>
          <a:lstStyle>
            <a:lvl1pPr>
              <a:defRPr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" name="Picture 2" descr="C:\Users\Juan P FdC\Desktop\DOVS 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257" y="6253205"/>
            <a:ext cx="1013680" cy="58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72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33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58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11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19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94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09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76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DA4EB-0B06-4F24-98BB-CEE041FC849F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9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495800"/>
            <a:ext cx="8686800" cy="1219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Lara Rosenwasser Newman</a:t>
            </a:r>
          </a:p>
          <a:p>
            <a:r>
              <a:rPr lang="en-US" dirty="0" smtClean="0"/>
              <a:t>University of Louisville Department of Ophthalmology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 Case of Attempted </a:t>
            </a:r>
            <a:br>
              <a:rPr lang="en-US" sz="4000" dirty="0" smtClean="0"/>
            </a:br>
            <a:r>
              <a:rPr lang="en-US" sz="4000" dirty="0" smtClean="0"/>
              <a:t>Auto-</a:t>
            </a:r>
            <a:r>
              <a:rPr lang="en-US" sz="4000" dirty="0" err="1" smtClean="0"/>
              <a:t>Enucleation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1524000" cy="2031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152400"/>
            <a:ext cx="1424354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8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88"/>
            <a:ext cx="8229600" cy="1143000"/>
          </a:xfrm>
        </p:spPr>
        <p:txBody>
          <a:bodyPr/>
          <a:lstStyle/>
          <a:p>
            <a:r>
              <a:rPr lang="en-US" dirty="0" smtClean="0"/>
              <a:t>Assessment/Plan: 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8229600" cy="5059363"/>
          </a:xfrm>
        </p:spPr>
        <p:txBody>
          <a:bodyPr/>
          <a:lstStyle/>
          <a:p>
            <a:r>
              <a:rPr lang="en-US" dirty="0" smtClean="0"/>
              <a:t>Consent was obtained from the patient’s son</a:t>
            </a:r>
          </a:p>
          <a:p>
            <a:endParaRPr lang="en-US" dirty="0" smtClean="0"/>
          </a:p>
          <a:p>
            <a:r>
              <a:rPr lang="en-US" dirty="0" smtClean="0"/>
              <a:t>Patient was taken to the OR for ruptured globe repair OS and exam under anesthesia of OD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Found to have ruptured globes OU</a:t>
            </a:r>
          </a:p>
        </p:txBody>
      </p:sp>
    </p:spTree>
    <p:extLst>
      <p:ext uri="{BB962C8B-B14F-4D97-AF65-F5344CB8AC3E}">
        <p14:creationId xmlns:p14="http://schemas.microsoft.com/office/powerpoint/2010/main" val="268861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Globe repair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“</a:t>
            </a:r>
            <a:r>
              <a:rPr lang="en-US" dirty="0" err="1"/>
              <a:t>Conj</a:t>
            </a:r>
            <a:r>
              <a:rPr lang="en-US" dirty="0"/>
              <a:t> lac” OS was really lateral rectus, which had been </a:t>
            </a:r>
            <a:r>
              <a:rPr lang="en-US" dirty="0" err="1"/>
              <a:t>disinserted</a:t>
            </a:r>
            <a:r>
              <a:rPr lang="en-US" dirty="0"/>
              <a:t> from its origin at the annulus of </a:t>
            </a:r>
            <a:r>
              <a:rPr lang="en-US" dirty="0" err="1"/>
              <a:t>Zinn</a:t>
            </a:r>
            <a:endParaRPr lang="en-US" dirty="0"/>
          </a:p>
          <a:p>
            <a:pPr lvl="1"/>
            <a:r>
              <a:rPr lang="en-US" dirty="0"/>
              <a:t>Necrotic </a:t>
            </a:r>
            <a:r>
              <a:rPr lang="en-US" dirty="0">
                <a:sym typeface="Wingdings"/>
              </a:rPr>
              <a:t> </a:t>
            </a:r>
            <a:r>
              <a:rPr lang="en-US" dirty="0" smtClean="0">
                <a:sym typeface="Wingdings"/>
              </a:rPr>
              <a:t>excised</a:t>
            </a:r>
          </a:p>
          <a:p>
            <a:pPr lvl="1"/>
            <a:endParaRPr lang="en-US" dirty="0"/>
          </a:p>
          <a:p>
            <a:r>
              <a:rPr lang="en-US" dirty="0"/>
              <a:t>6 mm scleral rupture near anterior lateral rectus insertion OS</a:t>
            </a:r>
          </a:p>
          <a:p>
            <a:pPr lvl="1"/>
            <a:r>
              <a:rPr lang="en-US" dirty="0"/>
              <a:t>Sutured with 8’0 nylon, </a:t>
            </a:r>
            <a:r>
              <a:rPr lang="en-US" dirty="0" err="1"/>
              <a:t>conj</a:t>
            </a:r>
            <a:r>
              <a:rPr lang="en-US" dirty="0"/>
              <a:t> closed with 8’0 </a:t>
            </a:r>
            <a:r>
              <a:rPr lang="en-US" dirty="0" err="1"/>
              <a:t>Vicryl</a:t>
            </a:r>
            <a:r>
              <a:rPr lang="en-US" dirty="0"/>
              <a:t>, globe </a:t>
            </a:r>
            <a:r>
              <a:rPr lang="en-US" dirty="0" smtClean="0"/>
              <a:t>formed</a:t>
            </a:r>
          </a:p>
          <a:p>
            <a:pPr lvl="1"/>
            <a:endParaRPr lang="en-US" dirty="0"/>
          </a:p>
          <a:p>
            <a:r>
              <a:rPr lang="en-US" dirty="0"/>
              <a:t>OD: </a:t>
            </a:r>
            <a:r>
              <a:rPr lang="en-US" dirty="0" err="1"/>
              <a:t>hypotonous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360 </a:t>
            </a:r>
            <a:r>
              <a:rPr lang="en-US" dirty="0" err="1"/>
              <a:t>peritomy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5mm scleral rupture under superior rectus</a:t>
            </a:r>
          </a:p>
          <a:p>
            <a:pPr lvl="1"/>
            <a:r>
              <a:rPr lang="en-US" dirty="0" smtClean="0"/>
              <a:t>Superior rectus secured (6’0 </a:t>
            </a:r>
            <a:r>
              <a:rPr lang="en-US" dirty="0" err="1"/>
              <a:t>V</a:t>
            </a:r>
            <a:r>
              <a:rPr lang="en-US" dirty="0" err="1" smtClean="0"/>
              <a:t>icryl</a:t>
            </a:r>
            <a:r>
              <a:rPr lang="en-US" dirty="0" smtClean="0"/>
              <a:t>), rupture sutured (8’0) nylon, superior rectus reinserted (6’0 </a:t>
            </a:r>
            <a:r>
              <a:rPr lang="en-US" dirty="0" err="1"/>
              <a:t>V</a:t>
            </a:r>
            <a:r>
              <a:rPr lang="en-US" dirty="0" err="1" smtClean="0"/>
              <a:t>icryl</a:t>
            </a:r>
            <a:r>
              <a:rPr lang="en-US" dirty="0" smtClean="0"/>
              <a:t>), </a:t>
            </a:r>
            <a:r>
              <a:rPr lang="en-US" dirty="0" err="1" smtClean="0"/>
              <a:t>conj</a:t>
            </a:r>
            <a:r>
              <a:rPr lang="en-US" dirty="0" smtClean="0"/>
              <a:t> closed (8’0 </a:t>
            </a:r>
            <a:r>
              <a:rPr lang="en-US" dirty="0" err="1" smtClean="0"/>
              <a:t>Vicryl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r>
              <a:rPr lang="en-US" dirty="0"/>
              <a:t>H</a:t>
            </a:r>
            <a:r>
              <a:rPr lang="en-US" dirty="0" smtClean="0"/>
              <a:t>yphema and obvious iris damage OU</a:t>
            </a:r>
          </a:p>
          <a:p>
            <a:r>
              <a:rPr lang="en-US" dirty="0" smtClean="0"/>
              <a:t>Both eyes injected with </a:t>
            </a:r>
            <a:r>
              <a:rPr lang="en-US" dirty="0" err="1" smtClean="0"/>
              <a:t>subconjunctival</a:t>
            </a:r>
            <a:r>
              <a:rPr lang="en-US" dirty="0" smtClean="0"/>
              <a:t> </a:t>
            </a:r>
            <a:r>
              <a:rPr lang="en-US" dirty="0" err="1" smtClean="0"/>
              <a:t>Kefzol</a:t>
            </a:r>
            <a:endParaRPr lang="en-US" dirty="0" smtClean="0"/>
          </a:p>
          <a:p>
            <a:r>
              <a:rPr lang="en-US" dirty="0" smtClean="0"/>
              <a:t>Given </a:t>
            </a:r>
            <a:r>
              <a:rPr lang="en-US" dirty="0" err="1" smtClean="0"/>
              <a:t>Vigamox</a:t>
            </a:r>
            <a:r>
              <a:rPr lang="en-US" dirty="0" smtClean="0"/>
              <a:t> QID and erythromycin ointment QID 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89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Joint Retina/Cornea Case </a:t>
            </a:r>
            <a:br>
              <a:rPr lang="en-US" sz="4000" dirty="0" smtClean="0"/>
            </a:br>
            <a:r>
              <a:rPr lang="en-US" sz="4000" dirty="0" smtClean="0"/>
              <a:t>on OD at 3 weeks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5059363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Done for corneal blood staining and retinal detachment</a:t>
            </a:r>
          </a:p>
          <a:p>
            <a:endParaRPr lang="en-US" dirty="0"/>
          </a:p>
          <a:p>
            <a:r>
              <a:rPr lang="en-US" dirty="0" smtClean="0"/>
              <a:t>Retina performed </a:t>
            </a:r>
            <a:r>
              <a:rPr lang="en-US" dirty="0" err="1" smtClean="0"/>
              <a:t>peritomy</a:t>
            </a:r>
            <a:endParaRPr lang="en-US" dirty="0" smtClean="0"/>
          </a:p>
          <a:p>
            <a:r>
              <a:rPr lang="en-US" dirty="0" smtClean="0"/>
              <a:t>Cornea specialist removed 7.5 mm host button</a:t>
            </a:r>
          </a:p>
          <a:p>
            <a:r>
              <a:rPr lang="en-US" dirty="0" smtClean="0"/>
              <a:t>AC visualized, clotted hyphema/necrotic tissue removed, temporary </a:t>
            </a:r>
            <a:r>
              <a:rPr lang="en-US" dirty="0" err="1" smtClean="0"/>
              <a:t>keratoprosthesis</a:t>
            </a:r>
            <a:r>
              <a:rPr lang="en-US" dirty="0" smtClean="0"/>
              <a:t> placed </a:t>
            </a:r>
          </a:p>
          <a:p>
            <a:endParaRPr lang="en-US" dirty="0" smtClean="0"/>
          </a:p>
          <a:p>
            <a:r>
              <a:rPr lang="en-US" dirty="0" smtClean="0"/>
              <a:t>Retinal detachment repair performed</a:t>
            </a:r>
          </a:p>
          <a:p>
            <a:pPr lvl="1"/>
            <a:r>
              <a:rPr lang="en-US" dirty="0" smtClean="0"/>
              <a:t>Scleral buckle, 23 gauge </a:t>
            </a:r>
            <a:r>
              <a:rPr lang="en-US" dirty="0" err="1" smtClean="0"/>
              <a:t>vitrectomy</a:t>
            </a:r>
            <a:r>
              <a:rPr lang="en-US" dirty="0" smtClean="0"/>
              <a:t>, </a:t>
            </a:r>
            <a:r>
              <a:rPr lang="en-US" dirty="0" err="1" smtClean="0"/>
              <a:t>lensectomy</a:t>
            </a:r>
            <a:r>
              <a:rPr lang="en-US" dirty="0" smtClean="0"/>
              <a:t>, membrane peel, </a:t>
            </a:r>
            <a:r>
              <a:rPr lang="en-US" dirty="0" err="1" smtClean="0"/>
              <a:t>endolaser</a:t>
            </a:r>
            <a:r>
              <a:rPr lang="en-US" dirty="0" smtClean="0"/>
              <a:t>, silicone oil with </a:t>
            </a:r>
            <a:r>
              <a:rPr lang="en-US" b="1" dirty="0" smtClean="0"/>
              <a:t>iris plane retention sutures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Temporary </a:t>
            </a:r>
            <a:r>
              <a:rPr lang="en-US" dirty="0" err="1" smtClean="0"/>
              <a:t>keratoprosthesis</a:t>
            </a:r>
            <a:r>
              <a:rPr lang="en-US" dirty="0" smtClean="0"/>
              <a:t> removed, donor corneal button sutured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67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6779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Silicone oil retention sutures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27712"/>
            <a:ext cx="3905139" cy="3186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259456"/>
            <a:ext cx="6031088" cy="21308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829" y="6457890"/>
            <a:ext cx="8341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Rao</a:t>
            </a:r>
            <a:r>
              <a:rPr lang="en-US" sz="1000" dirty="0"/>
              <a:t> RC, Cohen SR, </a:t>
            </a:r>
            <a:r>
              <a:rPr lang="en-US" sz="1000" dirty="0" err="1"/>
              <a:t>Mian</a:t>
            </a:r>
            <a:r>
              <a:rPr lang="en-US" sz="1000" dirty="0"/>
              <a:t> SI. Silicone Oil Retention Sutures for Retinal Detachment Repair Following Traumatic </a:t>
            </a:r>
            <a:r>
              <a:rPr lang="en-US" sz="1000" dirty="0" err="1"/>
              <a:t>Aniridia</a:t>
            </a:r>
            <a:r>
              <a:rPr lang="en-US" sz="1000" dirty="0"/>
              <a:t>, </a:t>
            </a:r>
            <a:r>
              <a:rPr lang="en-US" sz="1000" dirty="0" err="1"/>
              <a:t>Aphakia</a:t>
            </a:r>
            <a:r>
              <a:rPr lang="en-US" sz="1000" dirty="0"/>
              <a:t>, and Ruptured Globe. JAMA </a:t>
            </a:r>
            <a:r>
              <a:rPr lang="en-US" sz="1000" dirty="0" err="1"/>
              <a:t>Ophthalmol</a:t>
            </a:r>
            <a:r>
              <a:rPr lang="en-US" sz="1000" dirty="0"/>
              <a:t>. 2015 Sep;133(9):e151433.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87334" y="1143001"/>
            <a:ext cx="36547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Slitlamp</a:t>
            </a:r>
            <a:r>
              <a:rPr lang="en-US" dirty="0" smtClean="0"/>
              <a:t> photo and ultrasound </a:t>
            </a:r>
            <a:r>
              <a:rPr lang="en-US" dirty="0" err="1" smtClean="0"/>
              <a:t>biomicroscopy</a:t>
            </a:r>
            <a:r>
              <a:rPr lang="en-US" dirty="0" smtClean="0"/>
              <a:t> of silicone oil retention sutures (black arrowheads) placed at the iris plane during retinal detachment repair following traumatic </a:t>
            </a:r>
            <a:r>
              <a:rPr lang="en-US" dirty="0" err="1" smtClean="0"/>
              <a:t>aniridia</a:t>
            </a:r>
            <a:r>
              <a:rPr lang="en-US" dirty="0" smtClean="0"/>
              <a:t>, </a:t>
            </a:r>
            <a:r>
              <a:rPr lang="en-US" dirty="0" err="1" smtClean="0"/>
              <a:t>aphakia</a:t>
            </a:r>
            <a:r>
              <a:rPr lang="en-US" dirty="0" smtClean="0"/>
              <a:t>, and ruptured globe in a case by </a:t>
            </a:r>
            <a:r>
              <a:rPr lang="en-US" dirty="0" err="1" smtClean="0"/>
              <a:t>Rao</a:t>
            </a:r>
            <a:r>
              <a:rPr lang="en-US" dirty="0" smtClean="0"/>
              <a:t> et al, JAMA </a:t>
            </a:r>
            <a:r>
              <a:rPr lang="en-US" dirty="0" err="1" smtClean="0"/>
              <a:t>Ophthal</a:t>
            </a:r>
            <a:r>
              <a:rPr lang="en-US" dirty="0" smtClean="0"/>
              <a:t> 2015.</a:t>
            </a:r>
          </a:p>
          <a:p>
            <a:endParaRPr lang="en-US" dirty="0"/>
          </a:p>
          <a:p>
            <a:r>
              <a:rPr lang="en-US" dirty="0" smtClean="0"/>
              <a:t>White arrowheads = silicone oil/aqueous interface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5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Retina case OS at 5 weeks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u="sng" dirty="0" smtClean="0"/>
              <a:t>Pre-op dx:</a:t>
            </a:r>
            <a:r>
              <a:rPr lang="en-US" dirty="0" smtClean="0"/>
              <a:t> retinal detachment with proliferative </a:t>
            </a:r>
            <a:r>
              <a:rPr lang="en-US" dirty="0" err="1" smtClean="0"/>
              <a:t>vitreoretinopathy</a:t>
            </a:r>
            <a:r>
              <a:rPr lang="en-US" dirty="0"/>
              <a:t> </a:t>
            </a:r>
            <a:r>
              <a:rPr lang="en-US" dirty="0" smtClean="0"/>
              <a:t>(PVR), hyphema, and cataract OS</a:t>
            </a:r>
          </a:p>
          <a:p>
            <a:endParaRPr lang="en-US" dirty="0" smtClean="0"/>
          </a:p>
          <a:p>
            <a:r>
              <a:rPr lang="en-US" dirty="0" smtClean="0"/>
              <a:t>AC washed out, some </a:t>
            </a:r>
            <a:r>
              <a:rPr lang="en-US" dirty="0" err="1" smtClean="0"/>
              <a:t>iridolenticular</a:t>
            </a:r>
            <a:r>
              <a:rPr lang="en-US" dirty="0" smtClean="0"/>
              <a:t> adhesions broken</a:t>
            </a:r>
          </a:p>
          <a:p>
            <a:r>
              <a:rPr lang="en-US" dirty="0" smtClean="0"/>
              <a:t>Large temporal </a:t>
            </a:r>
            <a:r>
              <a:rPr lang="en-US" dirty="0" err="1" smtClean="0"/>
              <a:t>iridodialysis</a:t>
            </a:r>
            <a:r>
              <a:rPr lang="en-US" dirty="0" smtClean="0"/>
              <a:t>, lens </a:t>
            </a:r>
            <a:r>
              <a:rPr lang="en-US" dirty="0" err="1" smtClean="0"/>
              <a:t>subluxed</a:t>
            </a:r>
            <a:r>
              <a:rPr lang="en-US" dirty="0" smtClean="0"/>
              <a:t> posterior/nasal</a:t>
            </a:r>
          </a:p>
          <a:p>
            <a:r>
              <a:rPr lang="en-US" dirty="0" err="1" smtClean="0"/>
              <a:t>Fragmatome</a:t>
            </a:r>
            <a:r>
              <a:rPr lang="en-US" dirty="0" smtClean="0"/>
              <a:t> removed half of lens, half fell to posterior pole</a:t>
            </a:r>
          </a:p>
          <a:p>
            <a:pPr lvl="1"/>
            <a:r>
              <a:rPr lang="en-US" dirty="0" smtClean="0"/>
              <a:t>Anterior </a:t>
            </a:r>
            <a:r>
              <a:rPr lang="en-US" dirty="0" err="1" smtClean="0"/>
              <a:t>vitrectomy</a:t>
            </a:r>
            <a:r>
              <a:rPr lang="en-US" dirty="0" smtClean="0"/>
              <a:t> performed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Extensive PVR seen at </a:t>
            </a:r>
            <a:r>
              <a:rPr lang="en-US" dirty="0" err="1" smtClean="0"/>
              <a:t>ora</a:t>
            </a:r>
            <a:r>
              <a:rPr lang="en-US" dirty="0" smtClean="0"/>
              <a:t> </a:t>
            </a:r>
            <a:r>
              <a:rPr lang="en-US" dirty="0" err="1" smtClean="0"/>
              <a:t>serrata</a:t>
            </a:r>
            <a:r>
              <a:rPr lang="en-US" dirty="0" smtClean="0"/>
              <a:t>, extensive scar tissue and bleeding, retina in closed funnel formation with “napkin ring” of PVR around it; anterior and posterior PVR dissected</a:t>
            </a:r>
          </a:p>
          <a:p>
            <a:r>
              <a:rPr lang="en-US" dirty="0" smtClean="0"/>
              <a:t>Retina attached at </a:t>
            </a:r>
            <a:r>
              <a:rPr lang="en-US" dirty="0" err="1" smtClean="0"/>
              <a:t>ora</a:t>
            </a:r>
            <a:r>
              <a:rPr lang="en-US" dirty="0" smtClean="0"/>
              <a:t> at 2:30; fibrous membrane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cut</a:t>
            </a:r>
          </a:p>
          <a:p>
            <a:r>
              <a:rPr lang="en-US" dirty="0" smtClean="0"/>
              <a:t>Retina flattened with </a:t>
            </a:r>
            <a:r>
              <a:rPr lang="en-US" dirty="0" err="1" smtClean="0"/>
              <a:t>perfluorocarbon</a:t>
            </a:r>
            <a:endParaRPr lang="en-US" dirty="0" smtClean="0"/>
          </a:p>
          <a:p>
            <a:pPr lvl="1"/>
            <a:r>
              <a:rPr lang="en-US" dirty="0" err="1" smtClean="0"/>
              <a:t>Endophotocoagulation</a:t>
            </a:r>
            <a:r>
              <a:rPr lang="en-US" dirty="0" smtClean="0"/>
              <a:t> performed</a:t>
            </a:r>
          </a:p>
          <a:p>
            <a:pPr lvl="1"/>
            <a:r>
              <a:rPr lang="en-US" dirty="0" smtClean="0"/>
              <a:t>Air fluid exchange performed, silicone oil infused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42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3 </a:t>
            </a:r>
            <a:r>
              <a:rPr lang="en-US" sz="3600" dirty="0" err="1" smtClean="0"/>
              <a:t>wks</a:t>
            </a:r>
            <a:r>
              <a:rPr lang="en-US" sz="3600" dirty="0" smtClean="0"/>
              <a:t> p/o OD/ 1 </a:t>
            </a:r>
            <a:r>
              <a:rPr lang="en-US" sz="3600" dirty="0" err="1" smtClean="0"/>
              <a:t>wk</a:t>
            </a:r>
            <a:r>
              <a:rPr lang="en-US" sz="3600" dirty="0" smtClean="0"/>
              <a:t> p/o OS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Patient was NLP OD and LP OS, IOP 16/11</a:t>
            </a:r>
          </a:p>
          <a:p>
            <a:endParaRPr lang="en-US" dirty="0" smtClean="0"/>
          </a:p>
          <a:p>
            <a:r>
              <a:rPr lang="en-US" dirty="0" smtClean="0"/>
              <a:t>Anterior segment:</a:t>
            </a:r>
            <a:endParaRPr lang="en-US" dirty="0"/>
          </a:p>
          <a:p>
            <a:pPr lvl="1"/>
            <a:r>
              <a:rPr lang="en-US" dirty="0" smtClean="0"/>
              <a:t>OD: PK clear, sutures in place, iris remnants, </a:t>
            </a:r>
            <a:r>
              <a:rPr lang="en-US" dirty="0" err="1" smtClean="0"/>
              <a:t>aphakic</a:t>
            </a:r>
            <a:endParaRPr lang="en-US" dirty="0" smtClean="0"/>
          </a:p>
          <a:p>
            <a:pPr lvl="1"/>
            <a:r>
              <a:rPr lang="en-US" dirty="0" smtClean="0"/>
              <a:t>OS: iris trauma, </a:t>
            </a:r>
            <a:r>
              <a:rPr lang="en-US" dirty="0" err="1" smtClean="0"/>
              <a:t>iridodialysis</a:t>
            </a:r>
            <a:r>
              <a:rPr lang="en-US" dirty="0" smtClean="0"/>
              <a:t>, </a:t>
            </a:r>
            <a:r>
              <a:rPr lang="en-US" dirty="0" err="1" smtClean="0"/>
              <a:t>aphakic</a:t>
            </a:r>
            <a:endParaRPr lang="en-US" dirty="0" smtClean="0"/>
          </a:p>
          <a:p>
            <a:r>
              <a:rPr lang="en-US" dirty="0" smtClean="0"/>
              <a:t>Silicone oil behind iris OU</a:t>
            </a:r>
          </a:p>
          <a:p>
            <a:r>
              <a:rPr lang="en-US" dirty="0" smtClean="0"/>
              <a:t>Dilated exam: </a:t>
            </a:r>
          </a:p>
          <a:p>
            <a:pPr lvl="1"/>
            <a:r>
              <a:rPr lang="en-US" dirty="0" smtClean="0"/>
              <a:t>OD: detached inferiorly, severe recurrent PVR, 80% silicone oil</a:t>
            </a:r>
          </a:p>
          <a:p>
            <a:pPr lvl="1"/>
            <a:r>
              <a:rPr lang="en-US" dirty="0" smtClean="0"/>
              <a:t>OS: flat retina (just inferior macula), vitreous hemorrhage inferiorly, 90% silicone oil</a:t>
            </a:r>
          </a:p>
          <a:p>
            <a:endParaRPr lang="en-US" dirty="0" smtClean="0"/>
          </a:p>
          <a:p>
            <a:r>
              <a:rPr lang="en-US" dirty="0" smtClean="0"/>
              <a:t>Attended a program for the blind</a:t>
            </a:r>
            <a:endParaRPr lang="en-US" dirty="0"/>
          </a:p>
          <a:p>
            <a:r>
              <a:rPr lang="en-US" dirty="0" smtClean="0"/>
              <a:t>Much more psychiatrically stable on medication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10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Retinas post-op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94" y="1295400"/>
            <a:ext cx="8243405" cy="465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3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Self-inflicted ocular trauma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17638"/>
            <a:ext cx="7620000" cy="498316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Saint Lucy of Syracuse, a Christian Martyr</a:t>
            </a:r>
          </a:p>
          <a:p>
            <a:pPr lvl="1"/>
            <a:r>
              <a:rPr lang="en-US" dirty="0" smtClean="0"/>
              <a:t>One version of her story is that she removed</a:t>
            </a:r>
          </a:p>
          <a:p>
            <a:pPr marL="411480" lvl="1" indent="0">
              <a:buNone/>
            </a:pPr>
            <a:r>
              <a:rPr lang="en-US" dirty="0"/>
              <a:t> </a:t>
            </a:r>
            <a:r>
              <a:rPr lang="en-US" dirty="0" smtClean="0"/>
              <a:t>   her eyes to discourage a suitor</a:t>
            </a:r>
          </a:p>
          <a:p>
            <a:pPr lvl="1"/>
            <a:r>
              <a:rPr lang="en-US" dirty="0" smtClean="0"/>
              <a:t>Considered a protector of sight</a:t>
            </a:r>
          </a:p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 err="1" smtClean="0"/>
              <a:t>Oedipism</a:t>
            </a:r>
            <a:r>
              <a:rPr lang="en-US" dirty="0" smtClean="0"/>
              <a:t>” = auto-</a:t>
            </a:r>
            <a:r>
              <a:rPr lang="en-US" dirty="0" err="1" smtClean="0"/>
              <a:t>enucleation</a:t>
            </a:r>
            <a:endParaRPr lang="en-US" dirty="0" smtClean="0"/>
          </a:p>
          <a:p>
            <a:pPr lvl="1"/>
            <a:r>
              <a:rPr lang="en-US" dirty="0" smtClean="0"/>
              <a:t>Oedipus tore his eyes out or blinded himself </a:t>
            </a:r>
          </a:p>
          <a:p>
            <a:pPr marL="411480" lvl="1" indent="0">
              <a:buNone/>
            </a:pPr>
            <a:r>
              <a:rPr lang="en-US" dirty="0"/>
              <a:t> </a:t>
            </a:r>
            <a:r>
              <a:rPr lang="en-US" dirty="0" smtClean="0"/>
              <a:t>   with his mother’s brooch when he found her </a:t>
            </a:r>
          </a:p>
          <a:p>
            <a:pPr marL="411480" lvl="1" indent="0">
              <a:buNone/>
            </a:pPr>
            <a:r>
              <a:rPr lang="en-US" dirty="0"/>
              <a:t> </a:t>
            </a:r>
            <a:r>
              <a:rPr lang="en-US" dirty="0" smtClean="0"/>
              <a:t>   dead by suicide</a:t>
            </a:r>
          </a:p>
          <a:p>
            <a:endParaRPr lang="en-US" dirty="0" smtClean="0"/>
          </a:p>
          <a:p>
            <a:r>
              <a:rPr lang="en-US" dirty="0" smtClean="0"/>
              <a:t>Can cause corneal injury, cataract, ruptured globe, extra-ocular muscle dehiscence, orbital wall fractures, retinal hemorrhage, optic nerve avulsion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417638"/>
            <a:ext cx="2119870" cy="30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9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088"/>
            <a:ext cx="8229600" cy="1046912"/>
          </a:xfrm>
        </p:spPr>
        <p:txBody>
          <a:bodyPr/>
          <a:lstStyle/>
          <a:p>
            <a:r>
              <a:rPr lang="en-US" dirty="0" smtClean="0"/>
              <a:t>In the literature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5486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Attempted auto-</a:t>
            </a:r>
            <a:r>
              <a:rPr lang="en-US" dirty="0" err="1" smtClean="0"/>
              <a:t>enucleation</a:t>
            </a:r>
            <a:r>
              <a:rPr lang="en-US" dirty="0" smtClean="0"/>
              <a:t> in 2 incarcerated young men with untreated psychosis, Reichstein et al, Saudi J </a:t>
            </a:r>
            <a:r>
              <a:rPr lang="en-US" dirty="0" err="1" smtClean="0"/>
              <a:t>Ophthal</a:t>
            </a:r>
            <a:r>
              <a:rPr lang="en-US" dirty="0" smtClean="0"/>
              <a:t> 2015 – both schizophrenic</a:t>
            </a:r>
          </a:p>
          <a:p>
            <a:pPr lvl="1"/>
            <a:r>
              <a:rPr lang="en-US" dirty="0" smtClean="0"/>
              <a:t>Case 1 pulled out OD “because it was evil,” detached LR at origin at annulus, R floor </a:t>
            </a:r>
            <a:r>
              <a:rPr lang="en-US" dirty="0" err="1" smtClean="0"/>
              <a:t>fx</a:t>
            </a:r>
            <a:r>
              <a:rPr lang="en-US" dirty="0" smtClean="0"/>
              <a:t>, intact globe</a:t>
            </a:r>
          </a:p>
          <a:p>
            <a:pPr lvl="1"/>
            <a:r>
              <a:rPr lang="en-US" dirty="0" smtClean="0"/>
              <a:t>Case 2 transected LR, intact globe w/retinal whitening, </a:t>
            </a:r>
            <a:r>
              <a:rPr lang="en-US" dirty="0" err="1" smtClean="0"/>
              <a:t>subretinal</a:t>
            </a:r>
            <a:r>
              <a:rPr lang="en-US" dirty="0" smtClean="0"/>
              <a:t> and </a:t>
            </a:r>
            <a:r>
              <a:rPr lang="en-US" dirty="0" err="1" smtClean="0"/>
              <a:t>subhyaloid</a:t>
            </a:r>
            <a:r>
              <a:rPr lang="en-US" dirty="0" smtClean="0"/>
              <a:t> hemorrhage, c/w partial optic nerve avulsion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Many injuries including ruptured globe, orbital fractures, and </a:t>
            </a:r>
            <a:r>
              <a:rPr lang="en-US" dirty="0" err="1" smtClean="0"/>
              <a:t>choroidal</a:t>
            </a:r>
            <a:r>
              <a:rPr lang="en-US" dirty="0" smtClean="0"/>
              <a:t> rupture in patients with self-inflicted gunshot wounds (Reddy et al, </a:t>
            </a:r>
            <a:r>
              <a:rPr lang="en-US" dirty="0" err="1" smtClean="0"/>
              <a:t>Jama</a:t>
            </a:r>
            <a:r>
              <a:rPr lang="en-US" dirty="0" smtClean="0"/>
              <a:t> </a:t>
            </a:r>
            <a:r>
              <a:rPr lang="en-US" dirty="0" err="1" smtClean="0"/>
              <a:t>Ophthal</a:t>
            </a:r>
            <a:r>
              <a:rPr lang="en-US" dirty="0" smtClean="0"/>
              <a:t> 2014)</a:t>
            </a:r>
          </a:p>
          <a:p>
            <a:endParaRPr lang="en-US" dirty="0" smtClean="0"/>
          </a:p>
          <a:p>
            <a:r>
              <a:rPr lang="en-US" dirty="0" smtClean="0"/>
              <a:t>23 </a:t>
            </a:r>
            <a:r>
              <a:rPr lang="en-US" dirty="0" err="1" smtClean="0"/>
              <a:t>yr</a:t>
            </a:r>
            <a:r>
              <a:rPr lang="en-US" dirty="0" smtClean="0"/>
              <a:t> old man, lost job, tried to blind himself with alcohol then razor blade, scleral </a:t>
            </a:r>
            <a:r>
              <a:rPr lang="en-US" dirty="0" err="1" smtClean="0"/>
              <a:t>perf</a:t>
            </a:r>
            <a:r>
              <a:rPr lang="en-US" dirty="0" smtClean="0"/>
              <a:t> OU, cataract OD (</a:t>
            </a:r>
            <a:r>
              <a:rPr lang="en-US" dirty="0" err="1" smtClean="0"/>
              <a:t>Razavi</a:t>
            </a:r>
            <a:r>
              <a:rPr lang="en-US" dirty="0" smtClean="0"/>
              <a:t> et al BMC </a:t>
            </a:r>
            <a:r>
              <a:rPr lang="en-US" dirty="0" err="1" smtClean="0"/>
              <a:t>Ophthal</a:t>
            </a:r>
            <a:r>
              <a:rPr lang="en-US" dirty="0" smtClean="0"/>
              <a:t> 2009)</a:t>
            </a:r>
          </a:p>
        </p:txBody>
      </p:sp>
    </p:spTree>
    <p:extLst>
      <p:ext uri="{BB962C8B-B14F-4D97-AF65-F5344CB8AC3E}">
        <p14:creationId xmlns:p14="http://schemas.microsoft.com/office/powerpoint/2010/main" val="270957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88"/>
            <a:ext cx="8229600" cy="1143000"/>
          </a:xfrm>
        </p:spPr>
        <p:txBody>
          <a:bodyPr/>
          <a:lstStyle/>
          <a:p>
            <a:r>
              <a:rPr lang="en-US" dirty="0" smtClean="0"/>
              <a:t>Literature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8229600" cy="5287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OCD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eye touching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HM OD due to Descemet’s ruptures and stromal edema, NLP OS due to OAG (Torres et al Gen </a:t>
            </a:r>
            <a:r>
              <a:rPr lang="en-US" dirty="0" err="1" smtClean="0"/>
              <a:t>Hosp</a:t>
            </a:r>
            <a:r>
              <a:rPr lang="en-US" dirty="0" smtClean="0"/>
              <a:t> Psychiatry 2008)</a:t>
            </a:r>
          </a:p>
          <a:p>
            <a:endParaRPr lang="en-US" dirty="0" smtClean="0"/>
          </a:p>
          <a:p>
            <a:r>
              <a:rPr lang="en-US" dirty="0" smtClean="0"/>
              <a:t>Delusional </a:t>
            </a:r>
            <a:r>
              <a:rPr lang="en-US" dirty="0" err="1" smtClean="0"/>
              <a:t>parasitosis</a:t>
            </a:r>
            <a:r>
              <a:rPr lang="en-US" dirty="0" smtClean="0"/>
              <a:t> or </a:t>
            </a:r>
            <a:r>
              <a:rPr lang="en-US" dirty="0" err="1" smtClean="0"/>
              <a:t>Ekbom’s</a:t>
            </a:r>
            <a:r>
              <a:rPr lang="en-US" dirty="0" smtClean="0"/>
              <a:t> syndrome in a man in his 50s – used hair dryers and heat lamps to “disinfect eyes”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corneal abrasions, skin damage (</a:t>
            </a:r>
            <a:r>
              <a:rPr lang="en-US" dirty="0" err="1" smtClean="0"/>
              <a:t>Meeraj</a:t>
            </a:r>
            <a:r>
              <a:rPr lang="en-US" dirty="0" smtClean="0"/>
              <a:t> et al BMC Case Rep 2011) </a:t>
            </a:r>
          </a:p>
          <a:p>
            <a:endParaRPr lang="en-US" dirty="0" smtClean="0"/>
          </a:p>
          <a:p>
            <a:r>
              <a:rPr lang="en-US" dirty="0" smtClean="0"/>
              <a:t>Bilateral </a:t>
            </a:r>
            <a:r>
              <a:rPr lang="en-US" dirty="0" err="1" smtClean="0"/>
              <a:t>endophthalmitis</a:t>
            </a:r>
            <a:r>
              <a:rPr lang="en-US" dirty="0" smtClean="0"/>
              <a:t> associated w/Munchausen’s (</a:t>
            </a:r>
            <a:r>
              <a:rPr lang="en-US" dirty="0" err="1" smtClean="0"/>
              <a:t>Rao</a:t>
            </a:r>
            <a:r>
              <a:rPr lang="en-US" dirty="0" smtClean="0"/>
              <a:t> et al, </a:t>
            </a:r>
            <a:r>
              <a:rPr lang="en-US" dirty="0" err="1"/>
              <a:t>Retin</a:t>
            </a:r>
            <a:r>
              <a:rPr lang="en-US" dirty="0"/>
              <a:t> Cases Brief </a:t>
            </a:r>
            <a:r>
              <a:rPr lang="en-US" dirty="0" smtClean="0"/>
              <a:t>Rep 2015)</a:t>
            </a:r>
          </a:p>
          <a:p>
            <a:endParaRPr lang="en-US" dirty="0" smtClean="0"/>
          </a:p>
          <a:p>
            <a:r>
              <a:rPr lang="en-US" dirty="0" smtClean="0"/>
              <a:t>Cataracts </a:t>
            </a:r>
            <a:r>
              <a:rPr lang="en-US" dirty="0"/>
              <a:t>in 3 autistic kids due to self-inflicted blunt eye trauma (Lee et al, JAAPOS 2016)</a:t>
            </a:r>
          </a:p>
          <a:p>
            <a:endParaRPr lang="en-US" dirty="0" smtClean="0"/>
          </a:p>
          <a:p>
            <a:r>
              <a:rPr lang="en-US" dirty="0" smtClean="0"/>
              <a:t>7 </a:t>
            </a:r>
            <a:r>
              <a:rPr lang="en-US" dirty="0" err="1" smtClean="0"/>
              <a:t>yr</a:t>
            </a:r>
            <a:r>
              <a:rPr lang="en-US" dirty="0" smtClean="0"/>
              <a:t> old boy, ruptured globe (full-thickness corneal lac) from Wii remote (</a:t>
            </a:r>
            <a:r>
              <a:rPr lang="en-US" dirty="0" err="1" smtClean="0"/>
              <a:t>Razavi</a:t>
            </a:r>
            <a:r>
              <a:rPr lang="en-US" dirty="0" smtClean="0"/>
              <a:t> et al JAAPOS 2014)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45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CC:</a:t>
            </a:r>
          </a:p>
          <a:p>
            <a:pPr marL="457200" lvl="1" indent="0">
              <a:buNone/>
            </a:pPr>
            <a:r>
              <a:rPr lang="en-US" dirty="0" smtClean="0"/>
              <a:t>“Demons in his eyes”</a:t>
            </a:r>
          </a:p>
          <a:p>
            <a:pPr marL="457200" lvl="1" indent="0">
              <a:buNone/>
            </a:pPr>
            <a:r>
              <a:rPr lang="en-US" dirty="0" smtClean="0"/>
              <a:t>Called by inpatient internal medicine team because patient is trying to pull his eyes out</a:t>
            </a:r>
            <a:endParaRPr lang="en-US" dirty="0"/>
          </a:p>
          <a:p>
            <a:pPr marL="0" indent="0">
              <a:buNone/>
            </a:pPr>
            <a:r>
              <a:rPr lang="en-US" b="1" dirty="0" smtClean="0"/>
              <a:t>HPI:</a:t>
            </a:r>
          </a:p>
          <a:p>
            <a:pPr marL="457200" lvl="1" indent="0">
              <a:buNone/>
            </a:pPr>
            <a:r>
              <a:rPr lang="en-US" dirty="0"/>
              <a:t>56 year old Caucasian male with paranoid </a:t>
            </a:r>
            <a:r>
              <a:rPr lang="en-US" dirty="0" smtClean="0"/>
              <a:t>schizophrenia, without </a:t>
            </a:r>
            <a:r>
              <a:rPr lang="en-US" dirty="0"/>
              <a:t>his medication for about three weeks, who reportedly took approximately 100 </a:t>
            </a:r>
            <a:r>
              <a:rPr lang="en-US" dirty="0" err="1"/>
              <a:t>topiramate</a:t>
            </a:r>
            <a:r>
              <a:rPr lang="en-US" dirty="0"/>
              <a:t> </a:t>
            </a:r>
            <a:r>
              <a:rPr lang="en-US" dirty="0" smtClean="0"/>
              <a:t>pills, </a:t>
            </a:r>
            <a:r>
              <a:rPr lang="en-US" dirty="0"/>
              <a:t>was convinced there were demons in his </a:t>
            </a:r>
            <a:r>
              <a:rPr lang="en-US" dirty="0" smtClean="0"/>
              <a:t>eyes, and attempted </a:t>
            </a:r>
            <a:r>
              <a:rPr lang="en-US" dirty="0"/>
              <a:t>to gauge/pull his eyes </a:t>
            </a:r>
            <a:r>
              <a:rPr lang="en-US" dirty="0" smtClean="0"/>
              <a:t>out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Patient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97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088"/>
            <a:ext cx="8229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5237"/>
            <a:ext cx="8229600" cy="50593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Many of these injuries cause irreversible vision loss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These patients need psychiatric help!</a:t>
            </a:r>
          </a:p>
          <a:p>
            <a:pPr lvl="1"/>
            <a:r>
              <a:rPr lang="en-US" dirty="0" smtClean="0"/>
              <a:t>Counseling</a:t>
            </a:r>
          </a:p>
          <a:p>
            <a:pPr lvl="1"/>
            <a:r>
              <a:rPr lang="en-US" dirty="0" smtClean="0"/>
              <a:t>Appropriate medications</a:t>
            </a:r>
          </a:p>
          <a:p>
            <a:pPr lvl="1"/>
            <a:r>
              <a:rPr lang="en-US" dirty="0" smtClean="0"/>
              <a:t>Family support</a:t>
            </a:r>
          </a:p>
          <a:p>
            <a:pPr lvl="1"/>
            <a:r>
              <a:rPr lang="en-US" dirty="0" smtClean="0"/>
              <a:t>RESTRAINTS!</a:t>
            </a:r>
          </a:p>
          <a:p>
            <a:pPr lvl="1"/>
            <a:r>
              <a:rPr lang="en-US" dirty="0" smtClean="0"/>
              <a:t>Supervision of delusional and psychotic patients in hospital</a:t>
            </a:r>
          </a:p>
          <a:p>
            <a:pPr lvl="1"/>
            <a:r>
              <a:rPr lang="en-US" dirty="0" smtClean="0"/>
              <a:t>Prompt psychiatric care when these patients present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8878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dirty="0" err="1"/>
              <a:t>Rao</a:t>
            </a:r>
            <a:r>
              <a:rPr lang="en-US" dirty="0"/>
              <a:t> RC, Cohen SR, </a:t>
            </a:r>
            <a:r>
              <a:rPr lang="en-US" dirty="0" err="1"/>
              <a:t>Mian</a:t>
            </a:r>
            <a:r>
              <a:rPr lang="en-US" dirty="0"/>
              <a:t> SI. Silicone Oil Retention Sutures for Retinal Detachment Repair Following Traumatic </a:t>
            </a:r>
            <a:r>
              <a:rPr lang="en-US" dirty="0" err="1"/>
              <a:t>Aniridia</a:t>
            </a:r>
            <a:r>
              <a:rPr lang="en-US" dirty="0"/>
              <a:t>, </a:t>
            </a:r>
            <a:r>
              <a:rPr lang="en-US" dirty="0" err="1"/>
              <a:t>Aphakia</a:t>
            </a:r>
            <a:r>
              <a:rPr lang="en-US" dirty="0"/>
              <a:t>, and Ruptured Globe. JAMA </a:t>
            </a:r>
            <a:r>
              <a:rPr lang="en-US" dirty="0" err="1"/>
              <a:t>Ophthalmol</a:t>
            </a:r>
            <a:r>
              <a:rPr lang="en-US" dirty="0"/>
              <a:t>. 2015 Sep;133(9):e151433. </a:t>
            </a:r>
            <a:r>
              <a:rPr lang="en-US" dirty="0" err="1"/>
              <a:t>doi</a:t>
            </a:r>
            <a:r>
              <a:rPr lang="en-US" dirty="0"/>
              <a:t>: 10.1001/jamaophthalmol.2015.1433. </a:t>
            </a:r>
            <a:r>
              <a:rPr lang="en-US" dirty="0" err="1"/>
              <a:t>Epub</a:t>
            </a:r>
            <a:r>
              <a:rPr lang="en-US" dirty="0"/>
              <a:t> 2015 Sep 10. PubMed PMID: 26356004; PubMed Central PMCID: PMC4784980. </a:t>
            </a:r>
            <a:endParaRPr lang="en-US" dirty="0" smtClean="0"/>
          </a:p>
          <a:p>
            <a:r>
              <a:rPr lang="en-US" dirty="0"/>
              <a:t>Lee YH, </a:t>
            </a:r>
            <a:r>
              <a:rPr lang="en-US" dirty="0" err="1"/>
              <a:t>Lenhart</a:t>
            </a:r>
            <a:r>
              <a:rPr lang="en-US" dirty="0"/>
              <a:t> PD, Lambert SR. Cataract secondary to self-inflicted blunt trauma in children with autism spectrum disorder. J AAPOS. 2016 May 17. </a:t>
            </a:r>
            <a:r>
              <a:rPr lang="en-US" dirty="0" err="1"/>
              <a:t>pii</a:t>
            </a:r>
            <a:r>
              <a:rPr lang="en-US" dirty="0"/>
              <a:t>: S1091-8531(16)30070-2. </a:t>
            </a:r>
            <a:r>
              <a:rPr lang="en-US" dirty="0" err="1"/>
              <a:t>doi</a:t>
            </a:r>
            <a:r>
              <a:rPr lang="en-US" dirty="0"/>
              <a:t>: 10.1016/j.jaapos.2016.02.013. [</a:t>
            </a:r>
            <a:r>
              <a:rPr lang="en-US" dirty="0" err="1"/>
              <a:t>Epub</a:t>
            </a:r>
            <a:r>
              <a:rPr lang="en-US" dirty="0"/>
              <a:t> ahead of print] PubMed PMID: 27223635. </a:t>
            </a:r>
            <a:endParaRPr lang="en-US" dirty="0" smtClean="0"/>
          </a:p>
          <a:p>
            <a:r>
              <a:rPr lang="en-US" dirty="0"/>
              <a:t>Reichstein D, </a:t>
            </a:r>
            <a:r>
              <a:rPr lang="en-US" dirty="0" err="1"/>
              <a:t>Esmaili</a:t>
            </a:r>
            <a:r>
              <a:rPr lang="en-US" dirty="0"/>
              <a:t> N, Wells T, Kim JE. Attempted auto-</a:t>
            </a:r>
            <a:r>
              <a:rPr lang="en-US" dirty="0" err="1"/>
              <a:t>enucleation</a:t>
            </a:r>
            <a:r>
              <a:rPr lang="en-US" dirty="0"/>
              <a:t> in two incarcerated young men with psychosis. Saudi J </a:t>
            </a:r>
            <a:r>
              <a:rPr lang="en-US" dirty="0" err="1"/>
              <a:t>Ophthalmol</a:t>
            </a:r>
            <a:r>
              <a:rPr lang="en-US" dirty="0"/>
              <a:t>. 2015 Apr-Jun;29(2):172-4. </a:t>
            </a:r>
            <a:r>
              <a:rPr lang="en-US" dirty="0" err="1"/>
              <a:t>doi</a:t>
            </a:r>
            <a:r>
              <a:rPr lang="en-US" dirty="0"/>
              <a:t>: 10.1016/j.sjopt.2014.09.006. </a:t>
            </a:r>
            <a:r>
              <a:rPr lang="en-US" dirty="0" err="1"/>
              <a:t>Epub</a:t>
            </a:r>
            <a:r>
              <a:rPr lang="en-US" dirty="0"/>
              <a:t> 2014 Sep 27. PubMed PMID: 25892940; PubMed Central PMCID: PMC4398797. </a:t>
            </a:r>
            <a:endParaRPr lang="en-US" dirty="0" smtClean="0"/>
          </a:p>
          <a:p>
            <a:r>
              <a:rPr lang="en-US" dirty="0" err="1"/>
              <a:t>Rao</a:t>
            </a:r>
            <a:r>
              <a:rPr lang="en-US" dirty="0"/>
              <a:t> P, Shah AR, </a:t>
            </a:r>
            <a:r>
              <a:rPr lang="en-US" dirty="0" err="1"/>
              <a:t>Michelotti</a:t>
            </a:r>
            <a:r>
              <a:rPr lang="en-US" dirty="0"/>
              <a:t> MM, Anderson B, Abbey AM, Jain N, </a:t>
            </a:r>
            <a:r>
              <a:rPr lang="en-US" dirty="0" err="1"/>
              <a:t>Stec</a:t>
            </a:r>
            <a:r>
              <a:rPr lang="en-US" dirty="0"/>
              <a:t> L, Lowe L, Johnson MW, Williams GA. Bilateral acute </a:t>
            </a:r>
            <a:r>
              <a:rPr lang="en-US" dirty="0" err="1"/>
              <a:t>endophthalmitis</a:t>
            </a:r>
            <a:r>
              <a:rPr lang="en-US" dirty="0"/>
              <a:t> associated with </a:t>
            </a:r>
            <a:r>
              <a:rPr lang="en-US" dirty="0" err="1"/>
              <a:t>munchausen</a:t>
            </a:r>
            <a:r>
              <a:rPr lang="en-US" dirty="0"/>
              <a:t> syndrome. </a:t>
            </a:r>
            <a:r>
              <a:rPr lang="en-US" dirty="0" err="1"/>
              <a:t>Retin</a:t>
            </a:r>
            <a:r>
              <a:rPr lang="en-US" dirty="0"/>
              <a:t> Cases Brief Rep. 2015 Spring;9(2):177-80. </a:t>
            </a:r>
            <a:r>
              <a:rPr lang="en-US" dirty="0" err="1"/>
              <a:t>doi</a:t>
            </a:r>
            <a:r>
              <a:rPr lang="en-US" dirty="0"/>
              <a:t>: 10.1097/ICB.0000000000000132. PubMed PMID: 25799076. </a:t>
            </a:r>
            <a:endParaRPr lang="en-US" dirty="0" smtClean="0"/>
          </a:p>
          <a:p>
            <a:r>
              <a:rPr lang="en-US" dirty="0"/>
              <a:t>Reddy AK, Baker MS, </a:t>
            </a:r>
            <a:r>
              <a:rPr lang="en-US" dirty="0" err="1"/>
              <a:t>Sobel</a:t>
            </a:r>
            <a:r>
              <a:rPr lang="en-US" dirty="0"/>
              <a:t> RK, Whelan DA, Carter KD, Allen RC. Survivors of self-inflicted gunshot wounds to the head: characterization of ocular injuries and health care costs. JAMA </a:t>
            </a:r>
            <a:r>
              <a:rPr lang="en-US" dirty="0" err="1"/>
              <a:t>Ophthalmol</a:t>
            </a:r>
            <a:r>
              <a:rPr lang="en-US" dirty="0"/>
              <a:t>. 2014 Jun;132(6):730-6. </a:t>
            </a:r>
            <a:r>
              <a:rPr lang="en-US" dirty="0" err="1"/>
              <a:t>doi</a:t>
            </a:r>
            <a:r>
              <a:rPr lang="en-US" dirty="0"/>
              <a:t>: 10.1001/jamaophthalmol.2013.8201. PubMed PMID: 24676273. </a:t>
            </a:r>
            <a:endParaRPr lang="en-US" dirty="0" smtClean="0"/>
          </a:p>
          <a:p>
            <a:r>
              <a:rPr lang="en-US" dirty="0" err="1"/>
              <a:t>Razavi</a:t>
            </a:r>
            <a:r>
              <a:rPr lang="en-US" dirty="0"/>
              <a:t> H, Lam G. Wii eye injury: self-inflicted globe rupture and vision loss in a 7-year-old boy from a video game accident. J AAPOS. 2011 Oct;15(5):491-2. </a:t>
            </a:r>
            <a:r>
              <a:rPr lang="en-US" dirty="0" err="1"/>
              <a:t>doi</a:t>
            </a:r>
            <a:r>
              <a:rPr lang="en-US" dirty="0"/>
              <a:t>: 10.1016/j.jaapos.2011.05.022. PubMed PMID: 22108365. </a:t>
            </a:r>
            <a:endParaRPr lang="en-US" dirty="0" smtClean="0"/>
          </a:p>
          <a:p>
            <a:r>
              <a:rPr lang="en-US" dirty="0" err="1"/>
              <a:t>Razavi</a:t>
            </a:r>
            <a:r>
              <a:rPr lang="en-US" dirty="0"/>
              <a:t> H, Price N. Self-inflicted penetrating eye injuries using a razor blade: case report. BMC </a:t>
            </a:r>
            <a:r>
              <a:rPr lang="en-US" dirty="0" err="1"/>
              <a:t>Ophthalmol</a:t>
            </a:r>
            <a:r>
              <a:rPr lang="en-US" dirty="0"/>
              <a:t>. 2009 Dec 10;9:14. </a:t>
            </a:r>
            <a:r>
              <a:rPr lang="en-US" dirty="0" err="1"/>
              <a:t>doi</a:t>
            </a:r>
            <a:r>
              <a:rPr lang="en-US" dirty="0"/>
              <a:t>: 10.1186/1471-2415-9-14. PubMed PMID: 20003290; PubMed Central PMCID: PMC2796640. </a:t>
            </a:r>
            <a:endParaRPr lang="en-US" dirty="0" smtClean="0"/>
          </a:p>
          <a:p>
            <a:r>
              <a:rPr lang="en-US" dirty="0"/>
              <a:t>Torres AR, </a:t>
            </a:r>
            <a:r>
              <a:rPr lang="en-US" dirty="0" err="1"/>
              <a:t>Domingues</a:t>
            </a:r>
            <a:r>
              <a:rPr lang="en-US" dirty="0"/>
              <a:t> </a:t>
            </a:r>
            <a:r>
              <a:rPr lang="en-US" dirty="0" err="1"/>
              <a:t>Mde</a:t>
            </a:r>
            <a:r>
              <a:rPr lang="en-US" dirty="0"/>
              <a:t> S, </a:t>
            </a:r>
            <a:r>
              <a:rPr lang="en-US" dirty="0" err="1"/>
              <a:t>Shiguematsu</a:t>
            </a:r>
            <a:r>
              <a:rPr lang="en-US" dirty="0"/>
              <a:t> AI, </a:t>
            </a:r>
            <a:r>
              <a:rPr lang="en-US" dirty="0" err="1"/>
              <a:t>Smaira</a:t>
            </a:r>
            <a:r>
              <a:rPr lang="en-US" dirty="0"/>
              <a:t> SI. Loss of vision secondary to obsessive-compulsive disorder: a case report. Gen </a:t>
            </a:r>
            <a:r>
              <a:rPr lang="en-US" dirty="0" err="1"/>
              <a:t>Hosp</a:t>
            </a:r>
            <a:r>
              <a:rPr lang="en-US" dirty="0"/>
              <a:t> Psychiatry. 2009 May-Jun;31(3):292-4. </a:t>
            </a:r>
            <a:r>
              <a:rPr lang="en-US" dirty="0" err="1"/>
              <a:t>doi</a:t>
            </a:r>
            <a:r>
              <a:rPr lang="en-US" dirty="0"/>
              <a:t>: 10.1016/j.genhosppsych.2008.08.007. </a:t>
            </a:r>
            <a:r>
              <a:rPr lang="en-US" dirty="0" err="1"/>
              <a:t>Epub</a:t>
            </a:r>
            <a:r>
              <a:rPr lang="en-US" dirty="0"/>
              <a:t> 2008 Oct 7. PubMed PMID: 19410110</a:t>
            </a:r>
            <a:r>
              <a:rPr lang="en-US" dirty="0" smtClean="0"/>
              <a:t>.</a:t>
            </a:r>
          </a:p>
          <a:p>
            <a:r>
              <a:rPr lang="en-US" dirty="0" err="1"/>
              <a:t>Meraj</a:t>
            </a:r>
            <a:r>
              <a:rPr lang="en-US" dirty="0"/>
              <a:t> A, Din AU, Larsen L, </a:t>
            </a:r>
            <a:r>
              <a:rPr lang="en-US" dirty="0" err="1"/>
              <a:t>Liskow</a:t>
            </a:r>
            <a:r>
              <a:rPr lang="en-US" dirty="0"/>
              <a:t> BI. Self inflicted corneal abrasions due to delusional </a:t>
            </a:r>
            <a:r>
              <a:rPr lang="en-US" dirty="0" err="1"/>
              <a:t>parasitosis</a:t>
            </a:r>
            <a:r>
              <a:rPr lang="en-US" dirty="0"/>
              <a:t>. BMJ Case Rep. 2011 Jul 28;2011. </a:t>
            </a:r>
            <a:r>
              <a:rPr lang="en-US" dirty="0" err="1"/>
              <a:t>pii</a:t>
            </a:r>
            <a:r>
              <a:rPr lang="en-US" dirty="0"/>
              <a:t>: bcr0420114106. </a:t>
            </a:r>
            <a:r>
              <a:rPr lang="en-US" dirty="0" err="1"/>
              <a:t>doi</a:t>
            </a:r>
            <a:r>
              <a:rPr lang="en-US" dirty="0"/>
              <a:t>: 10.1136/bcr.04.2011.4106. PubMed PMID: 22689836; PubMed Central PMCID: PMC3149412. </a:t>
            </a:r>
            <a:endParaRPr lang="en-US" dirty="0" smtClean="0"/>
          </a:p>
          <a:p>
            <a:r>
              <a:rPr lang="en-US" dirty="0" err="1"/>
              <a:t>Poulsen</a:t>
            </a:r>
            <a:r>
              <a:rPr lang="en-US" dirty="0"/>
              <a:t> EJ, </a:t>
            </a:r>
            <a:r>
              <a:rPr lang="en-US" dirty="0" err="1"/>
              <a:t>Mannis</a:t>
            </a:r>
            <a:r>
              <a:rPr lang="en-US" dirty="0"/>
              <a:t> MJ, Chang SD. Keratitis in methamphetamine abusers. Cornea. 1996 Sep;15(5):477-82. PubMed PMID: 8862924.</a:t>
            </a:r>
          </a:p>
        </p:txBody>
      </p:sp>
    </p:spTree>
    <p:extLst>
      <p:ext uri="{BB962C8B-B14F-4D97-AF65-F5344CB8AC3E}">
        <p14:creationId xmlns:p14="http://schemas.microsoft.com/office/powerpoint/2010/main" val="219785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Past Ocular </a:t>
            </a:r>
            <a:r>
              <a:rPr lang="en-US" dirty="0" err="1" smtClean="0"/>
              <a:t>Hx</a:t>
            </a:r>
            <a:r>
              <a:rPr lang="en-US" dirty="0" smtClean="0"/>
              <a:t>		Unknown</a:t>
            </a:r>
          </a:p>
          <a:p>
            <a:pPr marL="0" indent="0">
              <a:buNone/>
            </a:pPr>
            <a:r>
              <a:rPr lang="en-US" dirty="0" smtClean="0"/>
              <a:t>Past Medical </a:t>
            </a:r>
            <a:r>
              <a:rPr lang="en-US" dirty="0" err="1" smtClean="0"/>
              <a:t>Hx</a:t>
            </a:r>
            <a:r>
              <a:rPr lang="en-US" dirty="0" smtClean="0"/>
              <a:t>	Paranoid Schizophrenia</a:t>
            </a:r>
          </a:p>
          <a:p>
            <a:pPr marL="0" indent="0">
              <a:buNone/>
            </a:pPr>
            <a:r>
              <a:rPr lang="en-US" dirty="0" err="1" smtClean="0"/>
              <a:t>Fam</a:t>
            </a:r>
            <a:r>
              <a:rPr lang="en-US" dirty="0" smtClean="0"/>
              <a:t> </a:t>
            </a:r>
            <a:r>
              <a:rPr lang="en-US" dirty="0" err="1" smtClean="0"/>
              <a:t>Hx</a:t>
            </a:r>
            <a:r>
              <a:rPr lang="en-US" dirty="0" smtClean="0"/>
              <a:t>			Unknown</a:t>
            </a:r>
          </a:p>
          <a:p>
            <a:pPr marL="0" indent="0">
              <a:buNone/>
            </a:pPr>
            <a:r>
              <a:rPr lang="en-US" dirty="0" smtClean="0"/>
              <a:t>Meds			Previously, </a:t>
            </a:r>
            <a:r>
              <a:rPr lang="en-US" dirty="0" err="1" smtClean="0"/>
              <a:t>topiramate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Allergies			NKDA</a:t>
            </a:r>
          </a:p>
          <a:p>
            <a:pPr marL="0" indent="0">
              <a:buNone/>
            </a:pPr>
            <a:r>
              <a:rPr lang="en-US" dirty="0" smtClean="0"/>
              <a:t>Social </a:t>
            </a:r>
            <a:r>
              <a:rPr lang="en-US" dirty="0" err="1" smtClean="0"/>
              <a:t>Hx</a:t>
            </a:r>
            <a:r>
              <a:rPr lang="en-US" dirty="0" smtClean="0"/>
              <a:t>	  Lives with or near supportive son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ROS				Unable to obtain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(</a:t>
            </a:r>
            <a:r>
              <a:rPr lang="en-US" dirty="0" err="1" smtClean="0"/>
              <a:t>Hx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86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6865297"/>
              </p:ext>
            </p:extLst>
          </p:nvPr>
        </p:nvGraphicFramePr>
        <p:xfrm>
          <a:off x="457200" y="1066800"/>
          <a:ext cx="7924800" cy="29718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371600"/>
                <a:gridCol w="2743200"/>
                <a:gridCol w="1066800"/>
                <a:gridCol w="27432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4356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UTO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UTO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Pupils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UTO 2/2</a:t>
                      </a:r>
                      <a:r>
                        <a:rPr lang="en-US" baseline="0" dirty="0" smtClean="0"/>
                        <a:t> hyphema</a:t>
                      </a:r>
                      <a:endParaRPr lang="en-US" dirty="0"/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UTO 2/2 hyphema</a:t>
                      </a:r>
                    </a:p>
                  </a:txBody>
                  <a:tcPr marL="365760" anchor="ctr"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UTO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UTO</a:t>
                      </a:r>
                    </a:p>
                  </a:txBody>
                  <a:tcPr marL="365760" anchor="ctr"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EOM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UTO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UTO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CVF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UTO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UTO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Exam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16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Anterior Segment Exam</a:t>
            </a:r>
            <a:endParaRPr lang="en-US" dirty="0"/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7997913"/>
              </p:ext>
            </p:extLst>
          </p:nvPr>
        </p:nvGraphicFramePr>
        <p:xfrm>
          <a:off x="457200" y="1066800"/>
          <a:ext cx="8305800" cy="398271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67180"/>
                <a:gridCol w="2743200"/>
                <a:gridCol w="1066800"/>
                <a:gridCol w="292862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4356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External/Lids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Mild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erythema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 w/ecchymosis, crusted blood on lashes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Conj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/Sclera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Conj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lacerations?</a:t>
                      </a:r>
                    </a:p>
                    <a:p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Subconj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heme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nasal/temporal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Conj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lacerations? </a:t>
                      </a:r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Subconj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heme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nasal/temporal</a:t>
                      </a:r>
                    </a:p>
                  </a:txBody>
                  <a:tcPr marL="365760" anchor="ctr"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Cornea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~WNL</a:t>
                      </a: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 Chamber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hyphema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hyphema</a:t>
                      </a:r>
                    </a:p>
                  </a:txBody>
                  <a:tcPr marL="365760" anchor="ctr"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Iris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view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view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view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view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981200" y="5410200"/>
            <a:ext cx="524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Unable to obtain/no view for posterior segment exam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35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Photograph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5093" b="14424"/>
          <a:stretch/>
        </p:blipFill>
        <p:spPr>
          <a:xfrm>
            <a:off x="457199" y="2443615"/>
            <a:ext cx="8215035" cy="212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4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Photograph OS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00" y="1865924"/>
            <a:ext cx="6867600" cy="413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9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Computed Tomography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58603"/>
            <a:ext cx="7559973" cy="480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6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 report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“Although I do not see evidence of orbital wall fracture, there are small pockets of free air within the lateral and superior </a:t>
            </a:r>
            <a:r>
              <a:rPr lang="en-US" dirty="0" err="1" smtClean="0"/>
              <a:t>extraconal</a:t>
            </a:r>
            <a:r>
              <a:rPr lang="en-US" dirty="0" smtClean="0"/>
              <a:t> space of the left retro-orbital region.”</a:t>
            </a:r>
          </a:p>
          <a:p>
            <a:endParaRPr lang="en-US" dirty="0"/>
          </a:p>
          <a:p>
            <a:r>
              <a:rPr lang="en-US" dirty="0" smtClean="0"/>
              <a:t>“Abnormal density within the globes bilaterally, consistent with hemorrhage. I cannot rule out retinal detachment or </a:t>
            </a:r>
            <a:r>
              <a:rPr lang="en-US" dirty="0" err="1" smtClean="0"/>
              <a:t>subchorionic</a:t>
            </a:r>
            <a:r>
              <a:rPr lang="en-US" dirty="0" smtClean="0"/>
              <a:t> hemorrhage based on this exam. Likewise, I cannot rule out partial dislocation of the left lens.”</a:t>
            </a:r>
          </a:p>
          <a:p>
            <a:endParaRPr lang="en-US" dirty="0" smtClean="0"/>
          </a:p>
          <a:p>
            <a:r>
              <a:rPr lang="en-US" dirty="0" smtClean="0"/>
              <a:t>“Ophthalmologic examination is highly recommended.”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41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1597</Words>
  <Application>Microsoft Office PowerPoint</Application>
  <PresentationFormat>On-screen Show (4:3)</PresentationFormat>
  <Paragraphs>182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Arial Rounded MT Bold</vt:lpstr>
      <vt:lpstr>Calibri</vt:lpstr>
      <vt:lpstr>Wingdings</vt:lpstr>
      <vt:lpstr>Office Theme</vt:lpstr>
      <vt:lpstr>A Case of Attempted  Auto-Enucleation</vt:lpstr>
      <vt:lpstr>Patient Presentation</vt:lpstr>
      <vt:lpstr>History (Hx)</vt:lpstr>
      <vt:lpstr>External Exam</vt:lpstr>
      <vt:lpstr>Anterior Segment Exam</vt:lpstr>
      <vt:lpstr>Clinical Photograph</vt:lpstr>
      <vt:lpstr>Clinical Photograph OS</vt:lpstr>
      <vt:lpstr>Computed Tomography</vt:lpstr>
      <vt:lpstr>CT report</vt:lpstr>
      <vt:lpstr>Assessment/Plan: OR</vt:lpstr>
      <vt:lpstr>Globe repair</vt:lpstr>
      <vt:lpstr>Joint Retina/Cornea Case  on OD at 3 weeks</vt:lpstr>
      <vt:lpstr>Silicone oil retention sutures</vt:lpstr>
      <vt:lpstr>Retina case OS at 5 weeks</vt:lpstr>
      <vt:lpstr>3 wks p/o OD/ 1 wk p/o OS</vt:lpstr>
      <vt:lpstr>Retinas post-op</vt:lpstr>
      <vt:lpstr>Self-inflicted ocular trauma</vt:lpstr>
      <vt:lpstr>In the literature</vt:lpstr>
      <vt:lpstr>Literature continued</vt:lpstr>
      <vt:lpstr>Conclusions</vt:lpstr>
      <vt:lpstr>References</vt:lpstr>
    </vt:vector>
  </TitlesOfParts>
  <Company>Windows User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Juan P FdC</dc:creator>
  <cp:lastModifiedBy>Brock,Cynthia L.</cp:lastModifiedBy>
  <cp:revision>28</cp:revision>
  <dcterms:created xsi:type="dcterms:W3CDTF">2016-06-13T00:58:53Z</dcterms:created>
  <dcterms:modified xsi:type="dcterms:W3CDTF">2017-08-01T17:57:18Z</dcterms:modified>
</cp:coreProperties>
</file>