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8" r:id="rId4"/>
    <p:sldId id="260" r:id="rId5"/>
    <p:sldId id="264" r:id="rId6"/>
    <p:sldId id="269" r:id="rId7"/>
    <p:sldId id="270" r:id="rId8"/>
    <p:sldId id="273" r:id="rId9"/>
    <p:sldId id="292" r:id="rId10"/>
    <p:sldId id="293" r:id="rId11"/>
    <p:sldId id="294" r:id="rId12"/>
    <p:sldId id="265" r:id="rId13"/>
    <p:sldId id="274" r:id="rId14"/>
    <p:sldId id="295" r:id="rId15"/>
    <p:sldId id="300" r:id="rId16"/>
    <p:sldId id="301" r:id="rId17"/>
    <p:sldId id="296" r:id="rId18"/>
    <p:sldId id="299" r:id="rId19"/>
    <p:sldId id="297" r:id="rId20"/>
    <p:sldId id="298" r:id="rId21"/>
    <p:sldId id="262" r:id="rId22"/>
    <p:sldId id="285" r:id="rId23"/>
    <p:sldId id="286" r:id="rId24"/>
    <p:sldId id="287" r:id="rId25"/>
    <p:sldId id="288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9" autoAdjust="0"/>
    <p:restoredTop sz="91413" autoAdjust="0"/>
  </p:normalViewPr>
  <p:slideViewPr>
    <p:cSldViewPr showGuides="1">
      <p:cViewPr>
        <p:scale>
          <a:sx n="87" d="100"/>
          <a:sy n="87" d="100"/>
        </p:scale>
        <p:origin x="864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7511-A06C-C34C-86C1-28B16EAA990B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C3902-61EB-ED4A-B0CA-ADFDD5C0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Vitreous (should be part of posterior segment</a:t>
            </a:r>
            <a:r>
              <a:rPr lang="en-US" baseline="0" dirty="0" smtClean="0"/>
              <a:t> exam)  OD – no vitreous cells	OS- 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3902-61EB-ED4A-B0CA-ADFDD5C0DB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3902-61EB-ED4A-B0CA-ADFDD5C0DB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3902-61EB-ED4A-B0CA-ADFDD5C0DB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8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yewiki.aao.org/Neuroretiniti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1219200"/>
          </a:xfrm>
        </p:spPr>
        <p:txBody>
          <a:bodyPr/>
          <a:lstStyle/>
          <a:p>
            <a:r>
              <a:rPr lang="en-US" dirty="0" smtClean="0"/>
              <a:t>Mark Mugavin MD, MPH</a:t>
            </a:r>
          </a:p>
          <a:p>
            <a:r>
              <a:rPr lang="en-US" dirty="0" smtClean="0"/>
              <a:t>October 20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Recurrent Blurry Vision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5165124" cy="229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1" y="2302477"/>
            <a:ext cx="5239266" cy="226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1" y="4596716"/>
            <a:ext cx="5206315" cy="228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62600" y="2565391"/>
            <a:ext cx="2971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5: FA/ICG demonstrating diffuse early peripapillary leakage at the temporal margin of the optic disc. No peripheral signs of abnormal perfusion or inflammation appreciated.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5438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4876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6- Late AV phase  of the Left Eye included which demonstrates normal findings without breakdown of the blood-retinal brain barrier as seen in the right </a:t>
            </a:r>
            <a:r>
              <a:rPr lang="en-US" dirty="0" smtClean="0"/>
              <a:t>eye.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 smtClean="0"/>
          </a:p>
          <a:p>
            <a:pPr lvl="1"/>
            <a:r>
              <a:rPr lang="en-US" dirty="0" smtClean="0"/>
              <a:t>Optic disc edema with stellate maculopathy OD</a:t>
            </a:r>
          </a:p>
          <a:p>
            <a:r>
              <a:rPr lang="en-US" dirty="0" smtClean="0"/>
              <a:t>Initial Differential Diagnosis</a:t>
            </a:r>
          </a:p>
          <a:p>
            <a:pPr lvl="1"/>
            <a:r>
              <a:rPr lang="en-US" dirty="0" smtClean="0"/>
              <a:t>Neuroretinitis</a:t>
            </a:r>
          </a:p>
          <a:p>
            <a:pPr lvl="2"/>
            <a:r>
              <a:rPr lang="en-US" dirty="0" smtClean="0"/>
              <a:t>Infectious vs Idiopathic</a:t>
            </a:r>
          </a:p>
          <a:p>
            <a:pPr lvl="1"/>
            <a:r>
              <a:rPr lang="en-US" dirty="0" err="1" smtClean="0"/>
              <a:t>Papillitis</a:t>
            </a:r>
            <a:endParaRPr lang="en-US" dirty="0" smtClean="0"/>
          </a:p>
          <a:p>
            <a:pPr lvl="1"/>
            <a:r>
              <a:rPr lang="en-US" dirty="0" smtClean="0"/>
              <a:t>Hypertensive Retinopathy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Obtain an MRI Orbits w/wo contrast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Obtain baseline Chest </a:t>
            </a:r>
            <a:r>
              <a:rPr lang="en-US" dirty="0" smtClean="0"/>
              <a:t>X-ray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Obtain IgM and IgG titers for </a:t>
            </a:r>
            <a:r>
              <a:rPr lang="en-US" dirty="0" err="1" smtClean="0"/>
              <a:t>Bartonella</a:t>
            </a:r>
            <a:r>
              <a:rPr lang="en-US" dirty="0"/>
              <a:t> </a:t>
            </a:r>
            <a:r>
              <a:rPr lang="en-US" dirty="0" err="1" smtClean="0"/>
              <a:t>Hensleae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Start Doxycycline 100 mg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qday</a:t>
            </a:r>
            <a:r>
              <a:rPr lang="en-US" dirty="0" smtClean="0"/>
              <a:t>, 48 hours later start Prednisone 60 mg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qday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5/4/2017</a:t>
            </a:r>
          </a:p>
          <a:p>
            <a:pPr lvl="1"/>
            <a:r>
              <a:rPr lang="en-US" dirty="0" smtClean="0"/>
              <a:t>Initial visit with high suspicion for </a:t>
            </a:r>
            <a:r>
              <a:rPr lang="en-US" dirty="0" err="1" smtClean="0"/>
              <a:t>Bartonella</a:t>
            </a:r>
            <a:r>
              <a:rPr lang="en-US" dirty="0" smtClean="0"/>
              <a:t> </a:t>
            </a:r>
            <a:r>
              <a:rPr lang="en-US" dirty="0" err="1" smtClean="0"/>
              <a:t>Henselae</a:t>
            </a:r>
            <a:r>
              <a:rPr lang="en-US" dirty="0" smtClean="0"/>
              <a:t>. VA 20/70</a:t>
            </a:r>
          </a:p>
          <a:p>
            <a:pPr lvl="1"/>
            <a:r>
              <a:rPr lang="en-US" dirty="0" smtClean="0"/>
              <a:t>Started Doxycycline 100 mg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qday</a:t>
            </a:r>
            <a:r>
              <a:rPr lang="en-US" dirty="0" smtClean="0"/>
              <a:t> and Prednisone 60 mg day</a:t>
            </a:r>
          </a:p>
          <a:p>
            <a:r>
              <a:rPr lang="en-US" dirty="0" smtClean="0"/>
              <a:t>5/18/2017</a:t>
            </a:r>
          </a:p>
          <a:p>
            <a:pPr lvl="1"/>
            <a:r>
              <a:rPr lang="en-US" dirty="0" smtClean="0"/>
              <a:t>IgM and IgG for </a:t>
            </a:r>
            <a:r>
              <a:rPr lang="en-US" dirty="0" err="1" smtClean="0"/>
              <a:t>Bartonella</a:t>
            </a:r>
            <a:r>
              <a:rPr lang="en-US" dirty="0" smtClean="0"/>
              <a:t> </a:t>
            </a:r>
            <a:r>
              <a:rPr lang="en-US" dirty="0" err="1" smtClean="0"/>
              <a:t>Henselae</a:t>
            </a:r>
            <a:r>
              <a:rPr lang="en-US" dirty="0" smtClean="0"/>
              <a:t> negative</a:t>
            </a:r>
          </a:p>
          <a:p>
            <a:pPr lvl="1"/>
            <a:r>
              <a:rPr lang="en-US" dirty="0" smtClean="0"/>
              <a:t>VA 20/50. Decreased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/>
              <a:t>sub-retinal fluid</a:t>
            </a:r>
          </a:p>
          <a:p>
            <a:pPr lvl="1"/>
            <a:r>
              <a:rPr lang="en-US" dirty="0" smtClean="0"/>
              <a:t>Stop Doxycycline, initiate Prednisone taper</a:t>
            </a:r>
          </a:p>
          <a:p>
            <a:pPr lvl="1"/>
            <a:r>
              <a:rPr lang="en-US" dirty="0" smtClean="0"/>
              <a:t>Obtain MRI brain and orbits plus along with Herpes Virus Panel to seek other etiology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" y="152399"/>
            <a:ext cx="4360672" cy="594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4396" y="801753"/>
            <a:ext cx="4267200" cy="185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72" y="152400"/>
            <a:ext cx="4047656" cy="594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868562" y="768802"/>
            <a:ext cx="3810000" cy="178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653397" cy="622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18288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7</a:t>
            </a:r>
            <a:r>
              <a:rPr lang="en-US" dirty="0" smtClean="0"/>
              <a:t>: MRI </a:t>
            </a:r>
            <a:r>
              <a:rPr lang="en-US" dirty="0" smtClean="0"/>
              <a:t>Brain/Orbits T2 FLAIR Axial Cut</a:t>
            </a:r>
          </a:p>
          <a:p>
            <a:endParaRPr lang="en-US" dirty="0"/>
          </a:p>
          <a:p>
            <a:r>
              <a:rPr lang="en-US" dirty="0" smtClean="0"/>
              <a:t>-No signs of optic nerve or sheath enhancement</a:t>
            </a:r>
          </a:p>
          <a:p>
            <a:r>
              <a:rPr lang="en-US" dirty="0" smtClean="0"/>
              <a:t>-No other signs of demyelinating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6/20/2017</a:t>
            </a:r>
          </a:p>
          <a:p>
            <a:pPr lvl="1"/>
            <a:r>
              <a:rPr lang="en-US" dirty="0" smtClean="0"/>
              <a:t>MRI and Herpes </a:t>
            </a:r>
            <a:r>
              <a:rPr lang="en-US" dirty="0" smtClean="0"/>
              <a:t>Panel: </a:t>
            </a:r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VA 20/50</a:t>
            </a:r>
          </a:p>
          <a:p>
            <a:pPr lvl="1"/>
            <a:r>
              <a:rPr lang="en-US" dirty="0" smtClean="0"/>
              <a:t>Disc edema and Neurosensory Detachment resolved, persistent stellate pattern of hard exudates </a:t>
            </a:r>
          </a:p>
          <a:p>
            <a:r>
              <a:rPr lang="en-US" dirty="0" smtClean="0"/>
              <a:t>7/18/2017</a:t>
            </a:r>
          </a:p>
          <a:p>
            <a:pPr lvl="1"/>
            <a:r>
              <a:rPr lang="en-US" dirty="0" err="1" smtClean="0"/>
              <a:t>Supero</a:t>
            </a:r>
            <a:r>
              <a:rPr lang="en-US" dirty="0" smtClean="0"/>
              <a:t>-temporal disc pallor. No edema</a:t>
            </a:r>
          </a:p>
          <a:p>
            <a:pPr lvl="1"/>
            <a:r>
              <a:rPr lang="en-US" dirty="0" smtClean="0"/>
              <a:t>VA 20/50. Visual Field Obtained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Repeat Visual Field 2 months later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556"/>
            <a:ext cx="4038600" cy="401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6" y="1342843"/>
            <a:ext cx="330697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57800" y="1857556"/>
            <a:ext cx="990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019800"/>
            <a:ext cx="794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Persistent constriction throughout with preserved </a:t>
            </a:r>
            <a:r>
              <a:rPr lang="en-US" dirty="0" err="1" smtClean="0"/>
              <a:t>infero</a:t>
            </a:r>
            <a:r>
              <a:rPr lang="en-US" dirty="0" smtClean="0"/>
              <a:t>-temporal field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left 2 months out shown next to field from initial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9/19/2017</a:t>
            </a:r>
          </a:p>
          <a:p>
            <a:pPr lvl="1"/>
            <a:r>
              <a:rPr lang="en-US" dirty="0" smtClean="0"/>
              <a:t>VA 20/40</a:t>
            </a:r>
          </a:p>
          <a:p>
            <a:pPr lvl="1"/>
            <a:r>
              <a:rPr lang="en-US" dirty="0" smtClean="0"/>
              <a:t>Taper Prednisone from 7.5 mg down by 2.5 mg every 2 weeks</a:t>
            </a:r>
          </a:p>
          <a:p>
            <a:pPr lvl="1"/>
            <a:r>
              <a:rPr lang="en-US" dirty="0" smtClean="0"/>
              <a:t>OCT demonstrates some distortion of the </a:t>
            </a:r>
            <a:r>
              <a:rPr lang="en-US" dirty="0"/>
              <a:t>e</a:t>
            </a:r>
            <a:r>
              <a:rPr lang="en-US" dirty="0" smtClean="0"/>
              <a:t>llipsoid zone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665"/>
            <a:ext cx="9144000" cy="11430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CC </a:t>
            </a:r>
            <a:r>
              <a:rPr lang="en-US" dirty="0" smtClean="0"/>
              <a:t>painless loss of vision in the right </a:t>
            </a:r>
            <a:r>
              <a:rPr lang="en-US" dirty="0" smtClean="0"/>
              <a:t>eye.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HPI</a:t>
            </a:r>
          </a:p>
          <a:p>
            <a:pPr marL="0" indent="0">
              <a:buNone/>
            </a:pPr>
            <a:r>
              <a:rPr lang="en-US" dirty="0" smtClean="0"/>
              <a:t>43 </a:t>
            </a:r>
            <a:r>
              <a:rPr lang="en-US" dirty="0" err="1" smtClean="0"/>
              <a:t>yo</a:t>
            </a:r>
            <a:r>
              <a:rPr lang="en-US" dirty="0" smtClean="0"/>
              <a:t> white male presents to </a:t>
            </a:r>
            <a:r>
              <a:rPr lang="en-US" dirty="0" err="1" smtClean="0"/>
              <a:t>Ky</a:t>
            </a:r>
            <a:r>
              <a:rPr lang="en-US" dirty="0" smtClean="0"/>
              <a:t> Lions Eye with cc of painless blurry vision which has progressively gotten worse over the past 2-3 days. He denies any history of trauma, systemic symptoms, or unusual exposures.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OCT Retina </a:t>
            </a:r>
            <a:r>
              <a:rPr lang="en-US" smtClean="0"/>
              <a:t>4 months later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791200"/>
            <a:ext cx="87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Fig </a:t>
            </a:r>
            <a:r>
              <a:rPr lang="en-US" dirty="0" smtClean="0"/>
              <a:t>8: SD OCT photo showing resolution of the neurosensory detachment and a few focal areas of ellipsoid zone disruption within the </a:t>
            </a:r>
            <a:r>
              <a:rPr lang="en-US" dirty="0" err="1" smtClean="0"/>
              <a:t>parafovea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09492" cy="428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8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21910"/>
            <a:ext cx="8077200" cy="58674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Risk Factors: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-immunocompromised from Chronic Disease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-health care workers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-immigrants from endemic areas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-HIV/AIDS patients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-exposure to infected cats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Clinical Presentation: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-</a:t>
            </a:r>
            <a:r>
              <a:rPr lang="en-US" sz="2400" dirty="0" smtClean="0"/>
              <a:t> Painless decrease in central and/or color vision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-</a:t>
            </a:r>
            <a:r>
              <a:rPr lang="en-US" sz="2400" dirty="0" smtClean="0"/>
              <a:t>Critical to obtain history about exposure to pets, sexual activity, recent travel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</a:t>
            </a:r>
            <a:r>
              <a:rPr lang="en-US" sz="1200" dirty="0" smtClean="0"/>
              <a:t>: #1 BCSC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</a:t>
            </a:r>
            <a:r>
              <a:rPr lang="en-US" sz="1200" dirty="0" smtClean="0"/>
              <a:t>            #2 Purvin et. 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            #5 </a:t>
            </a:r>
            <a:r>
              <a:rPr lang="en-US" sz="1200" dirty="0" err="1" smtClean="0"/>
              <a:t>Fateh</a:t>
            </a:r>
            <a:r>
              <a:rPr lang="en-US" sz="1200" dirty="0" smtClean="0"/>
              <a:t> et. 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Neuroretinitis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45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338552"/>
            <a:ext cx="5181600" cy="5519448"/>
          </a:xfrm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Pathophysiology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-Inflammation </a:t>
            </a:r>
            <a:r>
              <a:rPr lang="en-US" dirty="0" smtClean="0"/>
              <a:t>of the optic disc vasculature with exudation of fluid into the peripapillary retina. Lipid rich component of exudate penetrates the Outer Plexiform Layer to generate classic “star shaped” pattern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Diagnostics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-FA will classically show leakage at the disc and blockage of fluorescence in the area of hard exudates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-OCT can reveal exudates in the Outer Plexiform Layer as well as a neurosensory detachment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-MRI Orbits typically </a:t>
            </a:r>
            <a:r>
              <a:rPr lang="en-US" dirty="0" err="1" smtClean="0"/>
              <a:t>wnl</a:t>
            </a:r>
            <a:r>
              <a:rPr lang="en-US" dirty="0" smtClean="0"/>
              <a:t> but may show nerve and/or sheath enhancement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181600"/>
            <a:ext cx="2992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 9: Classic stellate macular exudates in Neuroretinitis (Credit: #5 </a:t>
            </a:r>
            <a:r>
              <a:rPr lang="en-US" sz="1400" dirty="0" err="1" smtClean="0"/>
              <a:t>Fatteh</a:t>
            </a:r>
            <a:r>
              <a:rPr lang="en-US" sz="1400" dirty="0" smtClean="0"/>
              <a:t> </a:t>
            </a:r>
            <a:r>
              <a:rPr lang="en-US" sz="1400" dirty="0" err="1" smtClean="0"/>
              <a:t>Neuroretinitis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5" y="2227616"/>
            <a:ext cx="2971800" cy="280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820793"/>
              </p:ext>
            </p:extLst>
          </p:nvPr>
        </p:nvGraphicFramePr>
        <p:xfrm>
          <a:off x="135902" y="1691032"/>
          <a:ext cx="8915400" cy="4254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7700"/>
                <a:gridCol w="4457700"/>
              </a:tblGrid>
              <a:tr h="4877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Infectious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Non-Infectious</a:t>
                      </a:r>
                      <a:endParaRPr lang="en-US" dirty="0"/>
                    </a:p>
                  </a:txBody>
                  <a:tcPr anchor="ctr"/>
                </a:tc>
              </a:tr>
              <a:tr h="1014894">
                <a:tc>
                  <a:txBody>
                    <a:bodyPr/>
                    <a:lstStyle/>
                    <a:p>
                      <a:r>
                        <a:rPr lang="en-US" dirty="0" smtClean="0"/>
                        <a:t>-Most due to </a:t>
                      </a:r>
                      <a:r>
                        <a:rPr lang="en-US" dirty="0" err="1" smtClean="0"/>
                        <a:t>bartonella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henselae</a:t>
                      </a:r>
                      <a:r>
                        <a:rPr lang="en-US" baseline="0" dirty="0" smtClean="0"/>
                        <a:t> which is a bacteria carried by 40 % of cats at some point in their lifetime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classic agent identified </a:t>
                      </a:r>
                      <a:endParaRPr lang="en-US" dirty="0"/>
                    </a:p>
                  </a:txBody>
                  <a:tcPr/>
                </a:tc>
              </a:tr>
              <a:tr h="1014894">
                <a:tc>
                  <a:txBody>
                    <a:bodyPr/>
                    <a:lstStyle/>
                    <a:p>
                      <a:r>
                        <a:rPr lang="en-US" dirty="0" smtClean="0"/>
                        <a:t>-73%</a:t>
                      </a:r>
                      <a:r>
                        <a:rPr lang="en-US" baseline="0" dirty="0" smtClean="0"/>
                        <a:t> experience systemic symptoms including blister, swollen lymph nodes, fever, headaches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-50% experience</a:t>
                      </a:r>
                      <a:r>
                        <a:rPr lang="en-US" baseline="0" dirty="0" smtClean="0"/>
                        <a:t> flu like illness with upper respiratory symptoms</a:t>
                      </a:r>
                      <a:endParaRPr lang="en-US" dirty="0"/>
                    </a:p>
                  </a:txBody>
                  <a:tcPr/>
                </a:tc>
              </a:tr>
              <a:tr h="710426">
                <a:tc>
                  <a:txBody>
                    <a:bodyPr/>
                    <a:lstStyle/>
                    <a:p>
                      <a:r>
                        <a:rPr lang="en-US" dirty="0" smtClean="0"/>
                        <a:t>-Initial VA</a:t>
                      </a:r>
                      <a:r>
                        <a:rPr lang="en-US" baseline="0" dirty="0" smtClean="0"/>
                        <a:t> 20/200 or worse in 50% of patients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-Defect typically confined to central visual field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-Smaller or absent RAPD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-Initial</a:t>
                      </a:r>
                      <a:r>
                        <a:rPr lang="en-US" baseline="0" dirty="0" smtClean="0"/>
                        <a:t> VA between 20/50 and 20/200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-Visual field defect more diffuse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-Large RAPD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719" y="304800"/>
            <a:ext cx="8944583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719" y="651157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#3 Purvin et. al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74871"/>
            <a:ext cx="2886683" cy="58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5902" y="950533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Purvin et. al published largest review article in the literature regarding </a:t>
            </a:r>
            <a:r>
              <a:rPr lang="en-US" dirty="0" err="1" smtClean="0"/>
              <a:t>Neuroretinitis</a:t>
            </a:r>
            <a:r>
              <a:rPr lang="en-US" dirty="0" smtClean="0"/>
              <a:t> in Journal of Neuro-Ophthalmology 2011; 31:58-68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1393"/>
              </p:ext>
            </p:extLst>
          </p:nvPr>
        </p:nvGraphicFramePr>
        <p:xfrm>
          <a:off x="251298" y="1074906"/>
          <a:ext cx="8587902" cy="28652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3951"/>
                <a:gridCol w="4293951"/>
              </a:tblGrid>
              <a:tr h="4877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Infectious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Non-Infectious</a:t>
                      </a:r>
                      <a:endParaRPr lang="en-US" dirty="0"/>
                    </a:p>
                  </a:txBody>
                  <a:tcPr anchor="ctr"/>
                </a:tc>
              </a:tr>
              <a:tr h="1014894">
                <a:tc>
                  <a:txBody>
                    <a:bodyPr/>
                    <a:lstStyle/>
                    <a:p>
                      <a:r>
                        <a:rPr lang="en-US" dirty="0" smtClean="0"/>
                        <a:t>-Treatment: Doxycycline</a:t>
                      </a:r>
                      <a:r>
                        <a:rPr lang="en-US" baseline="0" dirty="0" smtClean="0"/>
                        <a:t> 100 mg </a:t>
                      </a:r>
                      <a:r>
                        <a:rPr lang="en-US" baseline="0" dirty="0" err="1" smtClean="0"/>
                        <a:t>po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qday</a:t>
                      </a:r>
                      <a:r>
                        <a:rPr lang="en-US" baseline="0" dirty="0" smtClean="0"/>
                        <a:t> (adults or </a:t>
                      </a:r>
                      <a:r>
                        <a:rPr lang="en-US" baseline="0" dirty="0" smtClean="0"/>
                        <a:t>Azithromycin 250 mg </a:t>
                      </a:r>
                      <a:r>
                        <a:rPr lang="en-US" baseline="0" dirty="0" err="1" smtClean="0"/>
                        <a:t>po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qday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(kids/adults)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-No</a:t>
                      </a:r>
                      <a:r>
                        <a:rPr lang="en-US" baseline="0" dirty="0" smtClean="0"/>
                        <a:t> clear strategy.</a:t>
                      </a:r>
                    </a:p>
                    <a:p>
                      <a:r>
                        <a:rPr lang="en-US" baseline="0" dirty="0" smtClean="0"/>
                        <a:t>-Many rec. high dose oral corticosteroids</a:t>
                      </a:r>
                    </a:p>
                    <a:p>
                      <a:r>
                        <a:rPr lang="en-US" baseline="0" dirty="0" smtClean="0"/>
                        <a:t>-Some have advocated for intravitreal steroids and bevacizumab</a:t>
                      </a:r>
                      <a:endParaRPr lang="en-US" dirty="0"/>
                    </a:p>
                  </a:txBody>
                  <a:tcPr/>
                </a:tc>
              </a:tr>
              <a:tr h="1014894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Final VA is 20/40 or better in 93% but some with persistent central visual field </a:t>
                      </a:r>
                      <a:r>
                        <a:rPr lang="en-US" baseline="0" dirty="0" smtClean="0"/>
                        <a:t>defect.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Outcome: Final</a:t>
                      </a:r>
                      <a:r>
                        <a:rPr lang="en-US" baseline="0" dirty="0" smtClean="0"/>
                        <a:t> VA 20/40 or better in 90% although some studies have noted poor outcomes for those with persistent </a:t>
                      </a:r>
                      <a:r>
                        <a:rPr lang="en-US" baseline="0" dirty="0" smtClean="0"/>
                        <a:t>photoreceptor/</a:t>
                      </a:r>
                      <a:r>
                        <a:rPr lang="en-US" baseline="0" dirty="0" err="1" smtClean="0"/>
                        <a:t>rpe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defects.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3974397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points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Treat with broad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spectrum antibiotics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while titers are pending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long term immunosuppressive agent such as azathioprine for idiopathic recurrent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patients experience a near full recovery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relationship between M.S. and Neuroretinitis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 able to recognize the classic clinical findings of </a:t>
            </a:r>
            <a:r>
              <a:rPr lang="en-US" dirty="0" err="1" smtClean="0"/>
              <a:t>neuroretinitis</a:t>
            </a:r>
            <a:endParaRPr lang="en-US" dirty="0"/>
          </a:p>
          <a:p>
            <a:r>
              <a:rPr lang="en-US" dirty="0" smtClean="0"/>
              <a:t>Educate your patients on their prognosis for regaining vision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1800" dirty="0" smtClean="0"/>
              <a:t>#1 </a:t>
            </a:r>
            <a:r>
              <a:rPr lang="en-US" sz="1800" dirty="0" smtClean="0"/>
              <a:t>“</a:t>
            </a:r>
            <a:r>
              <a:rPr lang="en-US" sz="1800" dirty="0" err="1" smtClean="0"/>
              <a:t>Neuroretinitis</a:t>
            </a:r>
            <a:r>
              <a:rPr lang="en-US" sz="1800" dirty="0" smtClean="0"/>
              <a:t>” Basic and Clinical Science Course Neuro-Ophthalmology 2015-2016 Vol. 5 p 119-120</a:t>
            </a:r>
            <a:endParaRPr lang="en-US" sz="1800" dirty="0" smtClean="0"/>
          </a:p>
          <a:p>
            <a:r>
              <a:rPr lang="en-US" sz="1800" dirty="0" smtClean="0"/>
              <a:t>#2 Purvin, V </a:t>
            </a:r>
            <a:r>
              <a:rPr lang="en-US" sz="1800" dirty="0" err="1" smtClean="0"/>
              <a:t>Sundaram</a:t>
            </a:r>
            <a:r>
              <a:rPr lang="en-US" sz="1800" dirty="0" smtClean="0"/>
              <a:t> S, “Neuroretinitis: Review of the literature and new </a:t>
            </a:r>
            <a:r>
              <a:rPr lang="en-US" sz="1800" dirty="0" err="1" smtClean="0"/>
              <a:t>observstions</a:t>
            </a:r>
            <a:r>
              <a:rPr lang="en-US" sz="1800" dirty="0" smtClean="0"/>
              <a:t>” Journal of Neuro-Ophthalmology. 31(1):5—68, Mar 2011</a:t>
            </a:r>
          </a:p>
          <a:p>
            <a:r>
              <a:rPr lang="en-US" sz="1800" dirty="0" smtClean="0"/>
              <a:t>#3 </a:t>
            </a:r>
            <a:r>
              <a:rPr lang="en-US" sz="1800" dirty="0" err="1" smtClean="0"/>
              <a:t>Bhati</a:t>
            </a:r>
            <a:r>
              <a:rPr lang="en-US" sz="1800" dirty="0" smtClean="0"/>
              <a:t> T, Lee M “Should Patients with </a:t>
            </a:r>
            <a:r>
              <a:rPr lang="en-US" sz="1800" dirty="0" err="1" smtClean="0"/>
              <a:t>Bartonella</a:t>
            </a:r>
            <a:r>
              <a:rPr lang="en-US" sz="1800" dirty="0" smtClean="0"/>
              <a:t> Neuroretinitis receive treatment?” J Neuro-Ophthalmology 2014;34: 412-416</a:t>
            </a:r>
          </a:p>
          <a:p>
            <a:r>
              <a:rPr lang="en-US" sz="1800" dirty="0" smtClean="0"/>
              <a:t>#4 Chi SL et al. “Clinical characteristics in 53 patients with cat scratch optic neuropathy.” Ophthalmology. 2012. Jan; 119(1):183-7 </a:t>
            </a:r>
          </a:p>
          <a:p>
            <a:r>
              <a:rPr lang="en-US" sz="1800" dirty="0" smtClean="0"/>
              <a:t>#5 </a:t>
            </a:r>
            <a:r>
              <a:rPr lang="en-US" sz="1800" dirty="0" err="1" smtClean="0"/>
              <a:t>Fatteh</a:t>
            </a:r>
            <a:r>
              <a:rPr lang="en-US" sz="1800" dirty="0" smtClean="0"/>
              <a:t>, N “</a:t>
            </a:r>
            <a:r>
              <a:rPr lang="en-US" sz="1800" dirty="0" err="1" smtClean="0"/>
              <a:t>Neuroretinitis</a:t>
            </a:r>
            <a:r>
              <a:rPr lang="en-US" sz="1800" dirty="0"/>
              <a:t>”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eyewiki.aao.org/Neuroretinitis</a:t>
            </a:r>
            <a:r>
              <a:rPr lang="en-US" sz="1800" dirty="0" smtClean="0"/>
              <a:t> American Academy of Ophthalmology Dec 21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2014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4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Past Ocular </a:t>
            </a:r>
            <a:r>
              <a:rPr lang="en-US" dirty="0" err="1" smtClean="0"/>
              <a:t>Hx</a:t>
            </a:r>
            <a:r>
              <a:rPr lang="en-US" dirty="0" smtClean="0"/>
              <a:t>: Refractive Error, Prior Episode of Idiopathic Vision Loss in Right Eye as an adolescent</a:t>
            </a:r>
          </a:p>
          <a:p>
            <a:pPr marL="0" indent="0">
              <a:buNone/>
            </a:pPr>
            <a:r>
              <a:rPr lang="en-US" dirty="0" smtClean="0"/>
              <a:t>Past Medical </a:t>
            </a:r>
            <a:r>
              <a:rPr lang="en-US" dirty="0" err="1" smtClean="0"/>
              <a:t>Hx</a:t>
            </a:r>
            <a:r>
              <a:rPr lang="en-US" dirty="0" smtClean="0"/>
              <a:t>: Hypertension</a:t>
            </a:r>
          </a:p>
          <a:p>
            <a:pPr marL="0" indent="0">
              <a:buNone/>
            </a:pPr>
            <a:r>
              <a:rPr lang="en-US" dirty="0" smtClean="0"/>
              <a:t>Fam </a:t>
            </a:r>
            <a:r>
              <a:rPr lang="en-US" dirty="0" err="1" smtClean="0"/>
              <a:t>Hx</a:t>
            </a:r>
            <a:r>
              <a:rPr lang="en-US" dirty="0" smtClean="0"/>
              <a:t>: Non-contributory</a:t>
            </a:r>
          </a:p>
          <a:p>
            <a:pPr marL="0" indent="0">
              <a:buNone/>
            </a:pPr>
            <a:r>
              <a:rPr lang="en-US" dirty="0" smtClean="0"/>
              <a:t>Meds: Lisinopril 10 </a:t>
            </a:r>
            <a:r>
              <a:rPr lang="en-US" dirty="0" smtClean="0"/>
              <a:t>mg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Allergies: NKDA</a:t>
            </a:r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: Practicing Physician, Denies alcohol/tobacco/illicit drugs</a:t>
            </a:r>
          </a:p>
          <a:p>
            <a:pPr marL="0" indent="0">
              <a:buNone/>
            </a:pPr>
            <a:r>
              <a:rPr lang="en-US" dirty="0" smtClean="0"/>
              <a:t>ROS: Denies fevers, night sweats, numbness/tingling, unusual exposures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89271"/>
              </p:ext>
            </p:extLst>
          </p:nvPr>
        </p:nvGraphicFramePr>
        <p:xfrm>
          <a:off x="609600" y="1539240"/>
          <a:ext cx="7924800" cy="4480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20/70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-4.50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+ 3.00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095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-3.25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+ 2.25 x 075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4→2mm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4→2mm</a:t>
                      </a:r>
                    </a:p>
                  </a:txBody>
                  <a:tcPr marL="365760" anchor="ctr"/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mmHg</a:t>
                      </a:r>
                    </a:p>
                  </a:txBody>
                  <a:tcPr marL="365760" anchor="ctr"/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pain or diplopia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w/o pain or diplopia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paracentral scotoma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11265"/>
              </p:ext>
            </p:extLst>
          </p:nvPr>
        </p:nvGraphicFramePr>
        <p:xfrm>
          <a:off x="457200" y="1676400"/>
          <a:ext cx="8305800" cy="358140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and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Quiet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Cortical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 Cortical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349"/>
            <a:ext cx="9144000" cy="1143000"/>
          </a:xfrm>
        </p:spPr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38663"/>
              </p:ext>
            </p:extLst>
          </p:nvPr>
        </p:nvGraphicFramePr>
        <p:xfrm>
          <a:off x="952500" y="1752600"/>
          <a:ext cx="7239000" cy="4018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Vitreous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vitreous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cells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 Disc Edema with blurred margins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.2 with pink and sharp margins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Stellate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pattern of Lipid Exudates with associated sub retinal fluid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WNL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019" y="5715000"/>
            <a:ext cx="7798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 1: Color Fundus photo of the right eye demonstrating Optic Disc Edema as well as associated stellate pattern of lipid exudates within the macula. Vessels and Periphery appear grossly </a:t>
            </a:r>
            <a:r>
              <a:rPr lang="en-US" sz="1400" dirty="0" err="1" smtClean="0"/>
              <a:t>wnl</a:t>
            </a:r>
            <a:r>
              <a:rPr lang="en-US" sz="1400" dirty="0" smtClean="0"/>
              <a:t>. The left eye is not included but is </a:t>
            </a:r>
            <a:r>
              <a:rPr lang="en-US" sz="1400" dirty="0" err="1" smtClean="0"/>
              <a:t>wnl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9" y="457200"/>
            <a:ext cx="7798162" cy="516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9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22134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 2: SD OCT photo of the right eye demonstrating a neurosensory retinal detachment beneath the </a:t>
            </a:r>
            <a:r>
              <a:rPr lang="en-US" sz="1400" dirty="0" smtClean="0"/>
              <a:t>fovea.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8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298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6474023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 </a:t>
            </a:r>
            <a:r>
              <a:rPr lang="en-US" sz="1400" dirty="0"/>
              <a:t>3</a:t>
            </a:r>
            <a:r>
              <a:rPr lang="en-US" sz="1400" dirty="0" smtClean="0"/>
              <a:t>: SD OCT photo of the left eye demonstrating grossly normal retinal </a:t>
            </a:r>
            <a:r>
              <a:rPr lang="en-US" sz="1400" dirty="0" smtClean="0"/>
              <a:t>architecture.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80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" y="0"/>
            <a:ext cx="4148919" cy="567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29" y="15607"/>
            <a:ext cx="4341372" cy="566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37533" y="3429000"/>
            <a:ext cx="1343173" cy="167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48427" y="3429000"/>
            <a:ext cx="1343173" cy="167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5918534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Fig.4 : HVF </a:t>
            </a:r>
            <a:r>
              <a:rPr lang="en-US" sz="1400" dirty="0" smtClean="0"/>
              <a:t>24-2</a:t>
            </a:r>
          </a:p>
          <a:p>
            <a:r>
              <a:rPr lang="en-US" sz="1400" dirty="0" smtClean="0"/>
              <a:t>-OD: Generalized Constriction with preservation of the right </a:t>
            </a:r>
            <a:r>
              <a:rPr lang="en-US" sz="1400" dirty="0" err="1" smtClean="0"/>
              <a:t>infero</a:t>
            </a:r>
            <a:r>
              <a:rPr lang="en-US" sz="1400" dirty="0" smtClean="0"/>
              <a:t>-temporal quadrant -22.01 md, mostly </a:t>
            </a:r>
            <a:r>
              <a:rPr lang="en-US" sz="1400" dirty="0" smtClean="0"/>
              <a:t>reliable.</a:t>
            </a:r>
            <a:endParaRPr lang="en-US" sz="1400" dirty="0" smtClean="0"/>
          </a:p>
          <a:p>
            <a:r>
              <a:rPr lang="en-US" sz="1400" dirty="0" smtClean="0"/>
              <a:t>-OS: Normal visual field and </a:t>
            </a:r>
            <a:r>
              <a:rPr lang="en-US" sz="1400" dirty="0" smtClean="0"/>
              <a:t>reliable.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457200"/>
            <a:ext cx="1343173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609600"/>
            <a:ext cx="1343173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24634</TotalTime>
  <Words>1250</Words>
  <Application>Microsoft Macintosh PowerPoint</Application>
  <PresentationFormat>On-screen Show (4:3)</PresentationFormat>
  <Paragraphs>206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 Rounded MT Bold</vt:lpstr>
      <vt:lpstr>Calibri</vt:lpstr>
      <vt:lpstr>Arial</vt:lpstr>
      <vt:lpstr>Office Theme</vt:lpstr>
      <vt:lpstr> Recurrent Blurry Vision</vt:lpstr>
      <vt:lpstr>Patient Presentation</vt:lpstr>
      <vt:lpstr>History (Hx)</vt:lpstr>
      <vt:lpstr>External Exam</vt:lpstr>
      <vt:lpstr>Anterior Segment Exam</vt:lpstr>
      <vt:lpstr>Posterior Segment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</vt:lpstr>
      <vt:lpstr>Plan</vt:lpstr>
      <vt:lpstr>Timeline</vt:lpstr>
      <vt:lpstr>PowerPoint Presentation</vt:lpstr>
      <vt:lpstr>PowerPoint Presentation</vt:lpstr>
      <vt:lpstr>Timeline</vt:lpstr>
      <vt:lpstr>Repeat Visual Field 2 months later</vt:lpstr>
      <vt:lpstr>Timeline</vt:lpstr>
      <vt:lpstr>OCT Retina 4 months later</vt:lpstr>
      <vt:lpstr>Neuroretinitis</vt:lpstr>
      <vt:lpstr>Neuroretinitis</vt:lpstr>
      <vt:lpstr>Literature Review</vt:lpstr>
      <vt:lpstr>Literature Review</vt:lpstr>
      <vt:lpstr>Conclusions</vt:lpstr>
      <vt:lpstr>Sources</vt:lpstr>
    </vt:vector>
  </TitlesOfParts>
  <Company>Windows User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Mugavin,Mark O</cp:lastModifiedBy>
  <cp:revision>158</cp:revision>
  <dcterms:created xsi:type="dcterms:W3CDTF">2016-06-13T00:58:53Z</dcterms:created>
  <dcterms:modified xsi:type="dcterms:W3CDTF">2017-10-20T00:56:44Z</dcterms:modified>
</cp:coreProperties>
</file>