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8" r:id="rId4"/>
    <p:sldId id="260" r:id="rId5"/>
    <p:sldId id="270" r:id="rId6"/>
    <p:sldId id="269" r:id="rId7"/>
    <p:sldId id="275" r:id="rId8"/>
    <p:sldId id="276" r:id="rId9"/>
    <p:sldId id="274" r:id="rId10"/>
    <p:sldId id="273" r:id="rId11"/>
    <p:sldId id="300" r:id="rId12"/>
    <p:sldId id="301" r:id="rId13"/>
    <p:sldId id="302" r:id="rId14"/>
    <p:sldId id="265" r:id="rId15"/>
    <p:sldId id="266" r:id="rId16"/>
    <p:sldId id="281" r:id="rId17"/>
    <p:sldId id="284" r:id="rId18"/>
    <p:sldId id="283" r:id="rId19"/>
    <p:sldId id="285" r:id="rId20"/>
    <p:sldId id="295" r:id="rId21"/>
    <p:sldId id="286" r:id="rId22"/>
    <p:sldId id="287" r:id="rId23"/>
    <p:sldId id="296" r:id="rId24"/>
    <p:sldId id="291" r:id="rId25"/>
    <p:sldId id="292" r:id="rId26"/>
    <p:sldId id="294" r:id="rId27"/>
    <p:sldId id="263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EFEFE"/>
    <a:srgbClr val="CFCFC6"/>
    <a:srgbClr val="FDFDFD"/>
    <a:srgbClr val="FFFFFF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7675" autoAdjust="0"/>
  </p:normalViewPr>
  <p:slideViewPr>
    <p:cSldViewPr showGuides="1">
      <p:cViewPr>
        <p:scale>
          <a:sx n="40" d="100"/>
          <a:sy n="40" d="100"/>
        </p:scale>
        <p:origin x="219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1719-580E-43E0-A753-6D394B1F1935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6F5A-6E72-4FA7-8D83-8BCBACF9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 denies any flashes of light and states that she has no visual complaints with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referred to as</a:t>
            </a:r>
            <a:r>
              <a:rPr lang="en-US" baseline="0" dirty="0"/>
              <a:t> a continuum then the term is called multifocal choroiditis and the presence of fibrosis or </a:t>
            </a:r>
            <a:r>
              <a:rPr lang="en-US" baseline="0" dirty="0" err="1"/>
              <a:t>panuveitis</a:t>
            </a:r>
            <a:r>
              <a:rPr lang="en-US" baseline="0" dirty="0"/>
              <a:t> is then described separately, MCP only 28% of pts present with CNVM</a:t>
            </a:r>
          </a:p>
          <a:p>
            <a:endParaRPr lang="en-US" baseline="0" dirty="0"/>
          </a:p>
          <a:p>
            <a:r>
              <a:rPr lang="en-US" baseline="0" dirty="0"/>
              <a:t>Watzke sign and CSR and Watzke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referred to as</a:t>
            </a:r>
            <a:r>
              <a:rPr lang="en-US" baseline="0" dirty="0"/>
              <a:t> a continuum then the term is called multifocal choroiditis and the presence of fibrosis or </a:t>
            </a:r>
            <a:r>
              <a:rPr lang="en-US" baseline="0" dirty="0" err="1"/>
              <a:t>panuveitis</a:t>
            </a:r>
            <a:r>
              <a:rPr lang="en-US" baseline="0" dirty="0"/>
              <a:t> is then described separately, MCP only 28% of pts present with CNVM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25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Clinically patients will have an enlarged blind spot. FA is variable and you can see </a:t>
            </a:r>
            <a:r>
              <a:rPr lang="en-US" dirty="0" err="1"/>
              <a:t>hyperfluorescence</a:t>
            </a:r>
            <a:r>
              <a:rPr lang="en-US" dirty="0"/>
              <a:t>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4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referred to as</a:t>
            </a:r>
            <a:r>
              <a:rPr lang="en-US" baseline="0" dirty="0"/>
              <a:t> a continuum then the term is called multifocal choroiditis and the presence of fibrosis or </a:t>
            </a:r>
            <a:r>
              <a:rPr lang="en-US" baseline="0" dirty="0" err="1"/>
              <a:t>panuveitis</a:t>
            </a:r>
            <a:r>
              <a:rPr lang="en-US" baseline="0" dirty="0"/>
              <a:t> is then described separately</a:t>
            </a:r>
          </a:p>
          <a:p>
            <a:endParaRPr lang="en-US" baseline="0" dirty="0"/>
          </a:p>
          <a:p>
            <a:r>
              <a:rPr lang="en-US" baseline="0" dirty="0" err="1"/>
              <a:t>Reactvation</a:t>
            </a:r>
            <a:r>
              <a:rPr lang="en-US" baseline="0" dirty="0"/>
              <a:t> rare or common in PIC</a:t>
            </a:r>
          </a:p>
          <a:p>
            <a:endParaRPr lang="en-US" baseline="0" dirty="0"/>
          </a:p>
          <a:p>
            <a:r>
              <a:rPr lang="en-US" baseline="0" dirty="0"/>
              <a:t>POHS will have </a:t>
            </a:r>
            <a:r>
              <a:rPr lang="en-US" baseline="0" dirty="0" err="1"/>
              <a:t>smalle</a:t>
            </a:r>
            <a:r>
              <a:rPr lang="en-US" baseline="0" dirty="0"/>
              <a:t> </a:t>
            </a:r>
            <a:r>
              <a:rPr lang="en-US" baseline="0" dirty="0" err="1"/>
              <a:t>chorioretinal</a:t>
            </a:r>
            <a:r>
              <a:rPr lang="en-US" baseline="0" dirty="0"/>
              <a:t> lesion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referred to as</a:t>
            </a:r>
            <a:r>
              <a:rPr lang="en-US" baseline="0" dirty="0"/>
              <a:t> a continuum then the term is called multifocal choroiditis and the presence of fibrosis or </a:t>
            </a:r>
            <a:r>
              <a:rPr lang="en-US" baseline="0" dirty="0" err="1"/>
              <a:t>panuveitis</a:t>
            </a:r>
            <a:r>
              <a:rPr lang="en-US" baseline="0" dirty="0"/>
              <a:t> is then described separately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cells and flares</a:t>
            </a:r>
            <a:r>
              <a:rPr lang="en-US" baseline="0" dirty="0"/>
              <a:t> in the AC and anterior vitreous was quiescent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Blond</a:t>
            </a:r>
            <a:r>
              <a:rPr lang="en-US" baseline="0" dirty="0"/>
              <a:t> </a:t>
            </a:r>
            <a:r>
              <a:rPr lang="en-US" baseline="0" dirty="0" err="1"/>
              <a:t>funduse</a:t>
            </a:r>
            <a:r>
              <a:rPr lang="en-US" baseline="0" dirty="0"/>
              <a:t>: </a:t>
            </a:r>
            <a:r>
              <a:rPr lang="en-US" baseline="0" dirty="0" err="1"/>
              <a:t>hypopigmentary</a:t>
            </a:r>
            <a:r>
              <a:rPr lang="en-US" baseline="0" dirty="0"/>
              <a:t> punctate </a:t>
            </a:r>
            <a:r>
              <a:rPr lang="en-US" baseline="0" dirty="0" err="1"/>
              <a:t>chorior</a:t>
            </a:r>
            <a:r>
              <a:rPr lang="en-US" baseline="0" dirty="0"/>
              <a:t> retinal lesions mostly in the </a:t>
            </a:r>
            <a:r>
              <a:rPr lang="en-US" baseline="0" dirty="0" err="1"/>
              <a:t>paillomacular</a:t>
            </a:r>
            <a:r>
              <a:rPr lang="en-US" baseline="0" dirty="0"/>
              <a:t> bundle but some are temporal to the fovea and lesions measuring 100-200ums. </a:t>
            </a:r>
            <a:r>
              <a:rPr lang="en-US" baseline="0" dirty="0" err="1"/>
              <a:t>Midperiphery</a:t>
            </a:r>
            <a:r>
              <a:rPr lang="en-US" baseline="0" dirty="0"/>
              <a:t> is uninvolved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Disturbance</a:t>
            </a:r>
            <a:r>
              <a:rPr lang="en-US" baseline="0" dirty="0"/>
              <a:t> or irregularity of the RPE layer that could be a scar. Choroidal involvement and inflammation…</a:t>
            </a:r>
            <a:r>
              <a:rPr lang="en-US" baseline="0" dirty="0" err="1"/>
              <a:t>Boradening</a:t>
            </a:r>
            <a:r>
              <a:rPr lang="en-US" baseline="0" dirty="0"/>
              <a:t> of the choroid . RPE </a:t>
            </a:r>
            <a:r>
              <a:rPr lang="en-US" baseline="0" dirty="0" err="1"/>
              <a:t>elevation..dome</a:t>
            </a:r>
            <a:r>
              <a:rPr lang="en-US" baseline="0" dirty="0"/>
              <a:t> shape RPE elevation with </a:t>
            </a:r>
            <a:r>
              <a:rPr lang="en-US" baseline="0" dirty="0" err="1"/>
              <a:t>subRPE</a:t>
            </a:r>
            <a:r>
              <a:rPr lang="en-US" baseline="0" dirty="0"/>
              <a:t> </a:t>
            </a:r>
            <a:r>
              <a:rPr lang="en-US" baseline="0" dirty="0" err="1"/>
              <a:t>infilitrated</a:t>
            </a:r>
            <a:r>
              <a:rPr lang="en-US" baseline="0" dirty="0"/>
              <a:t> which is not clear is fluid but outer retina is more disrupted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Disturbance</a:t>
            </a:r>
            <a:r>
              <a:rPr lang="en-US" baseline="0" dirty="0"/>
              <a:t> or irregularity of the RPE layer that could be a scar. Choroidal involvement and inflammation…</a:t>
            </a:r>
            <a:r>
              <a:rPr lang="en-US" baseline="0" dirty="0" err="1"/>
              <a:t>Boradening</a:t>
            </a:r>
            <a:r>
              <a:rPr lang="en-US" baseline="0" dirty="0"/>
              <a:t> of the choroid . RPE </a:t>
            </a:r>
            <a:r>
              <a:rPr lang="en-US" baseline="0" dirty="0" err="1"/>
              <a:t>elevation..dome</a:t>
            </a:r>
            <a:r>
              <a:rPr lang="en-US" baseline="0" dirty="0"/>
              <a:t> shape RPE elevation with </a:t>
            </a:r>
            <a:r>
              <a:rPr lang="en-US" baseline="0" dirty="0" err="1"/>
              <a:t>subRPE</a:t>
            </a:r>
            <a:r>
              <a:rPr lang="en-US" baseline="0" dirty="0"/>
              <a:t> </a:t>
            </a:r>
            <a:r>
              <a:rPr lang="en-US" baseline="0" dirty="0" err="1"/>
              <a:t>infilitrated</a:t>
            </a:r>
            <a:r>
              <a:rPr lang="en-US" baseline="0" dirty="0"/>
              <a:t> which is not clear is fluid but outer retina is more disrupted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best describe this???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4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down </a:t>
            </a:r>
            <a:r>
              <a:rPr lang="en-US" dirty="0" err="1"/>
              <a:t>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6F5A-6E72-4FA7-8D83-8BCBACF9E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(i.e. Grand Rounds)</a:t>
            </a:r>
            <a:br>
              <a:rPr lang="en-US" dirty="0"/>
            </a:br>
            <a:r>
              <a:rPr lang="en-US" sz="4000" dirty="0"/>
              <a:t>Subtitle (i.e.</a:t>
            </a:r>
            <a:r>
              <a:rPr lang="en-US" sz="4000" baseline="0" dirty="0"/>
              <a:t> </a:t>
            </a:r>
            <a:r>
              <a:rPr lang="en-US" sz="4000" baseline="0" dirty="0" err="1"/>
              <a:t>Chalazion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rleye.com/index.php/en/atlas/disease/61" TargetMode="External"/><Relationship Id="rId2" Type="http://schemas.openxmlformats.org/officeDocument/2006/relationships/hyperlink" Target="http://webeye.ophth.uiowa.edu/eyeforum/atlas/pages/MCP/MFC-OS-lr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yewiki.aao.org/Punctate_Inner_Choroidopath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Brett Mueller, D.O., Ph.D.</a:t>
            </a:r>
          </a:p>
          <a:p>
            <a:r>
              <a:rPr lang="en-US" dirty="0"/>
              <a:t>August 19,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Grand Rounds</a:t>
            </a:r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FA/ICG OS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9890"/>
          <a:stretch/>
        </p:blipFill>
        <p:spPr>
          <a:xfrm>
            <a:off x="228600" y="3962400"/>
            <a:ext cx="5303520" cy="270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b="9221"/>
          <a:stretch/>
        </p:blipFill>
        <p:spPr>
          <a:xfrm>
            <a:off x="228600" y="1047606"/>
            <a:ext cx="5303520" cy="268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424307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50 Seconds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Recirculation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7901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190 Seconds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Recirculation Phase</a:t>
            </a:r>
          </a:p>
        </p:txBody>
      </p:sp>
    </p:spTree>
    <p:extLst>
      <p:ext uri="{BB962C8B-B14F-4D97-AF65-F5344CB8AC3E}">
        <p14:creationId xmlns:p14="http://schemas.microsoft.com/office/powerpoint/2010/main" val="410031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FA/ICG 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424307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22 Seconds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Venous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7901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190 Seconds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Recirculation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2"/>
          <a:stretch/>
        </p:blipFill>
        <p:spPr>
          <a:xfrm>
            <a:off x="228600" y="1198505"/>
            <a:ext cx="5303520" cy="2651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228600" y="3959306"/>
            <a:ext cx="5303520" cy="26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FA/ICG OD 4/20/2016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2087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24 Seconds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Venous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7901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183 Seconds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Recirculation Phase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9"/>
          <a:stretch/>
        </p:blipFill>
        <p:spPr>
          <a:xfrm>
            <a:off x="228600" y="990600"/>
            <a:ext cx="5303520" cy="265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223"/>
          <a:stretch/>
        </p:blipFill>
        <p:spPr>
          <a:xfrm>
            <a:off x="228600" y="3749040"/>
            <a:ext cx="530352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FA/ICG OD Compare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2087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Recirculation Phase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7/26/2016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223"/>
          <a:stretch/>
        </p:blipFill>
        <p:spPr>
          <a:xfrm>
            <a:off x="228600" y="3749040"/>
            <a:ext cx="5303520" cy="265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7139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Recirculation Phase</a:t>
            </a:r>
          </a:p>
          <a:p>
            <a:pPr algn="ctr"/>
            <a:r>
              <a:rPr lang="en-US" sz="3200" b="1" dirty="0">
                <a:solidFill>
                  <a:srgbClr val="A20000"/>
                </a:solidFill>
              </a:rPr>
              <a:t>4/20/2016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239486" y="950953"/>
            <a:ext cx="5303520" cy="26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32 year-old female that presents with multiple </a:t>
            </a:r>
            <a:r>
              <a:rPr lang="en-US" sz="2800" dirty="0" err="1"/>
              <a:t>chorioretinal</a:t>
            </a:r>
            <a:r>
              <a:rPr lang="en-US" sz="2800" dirty="0"/>
              <a:t> retinal </a:t>
            </a:r>
            <a:r>
              <a:rPr lang="en-US" sz="2800" dirty="0" err="1"/>
              <a:t>hypopigmented</a:t>
            </a:r>
            <a:r>
              <a:rPr lang="en-US" sz="2800" dirty="0"/>
              <a:t> lesions confined to the macula that show leakage on FA and </a:t>
            </a:r>
            <a:r>
              <a:rPr lang="en-US" sz="2800" dirty="0" err="1"/>
              <a:t>hypofluorescence</a:t>
            </a:r>
            <a:r>
              <a:rPr lang="en-US" sz="2800" dirty="0"/>
              <a:t> on ICG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Differential Diagnosis:</a:t>
            </a:r>
          </a:p>
          <a:p>
            <a:pPr lvl="1"/>
            <a:r>
              <a:rPr lang="en-US" dirty="0"/>
              <a:t>Reactivated Punctate Inner Choroiditis (PIC) </a:t>
            </a:r>
          </a:p>
          <a:p>
            <a:pPr lvl="1"/>
            <a:r>
              <a:rPr lang="en-US" dirty="0"/>
              <a:t>Multifocal Choroiditis</a:t>
            </a:r>
          </a:p>
          <a:p>
            <a:pPr lvl="1"/>
            <a:r>
              <a:rPr lang="en-US" dirty="0"/>
              <a:t>Presumed Ocular Histoplasmosis (POHS)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an intravitreal injection of triamcinolone 4mg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week later patient states that her blurry vision OD has improved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306080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>
          <a:xfrm>
            <a:off x="2057400" y="1040651"/>
            <a:ext cx="542434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126"/>
          <a:stretch/>
        </p:blipFill>
        <p:spPr>
          <a:xfrm>
            <a:off x="304800" y="3810000"/>
            <a:ext cx="5120640" cy="2509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454"/>
          <a:stretch/>
        </p:blipFill>
        <p:spPr>
          <a:xfrm>
            <a:off x="304800" y="1040651"/>
            <a:ext cx="5120640" cy="25294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16002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7/26/2016 OCT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4495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8/1/2016 OCT (Post Treatment)</a:t>
            </a:r>
          </a:p>
        </p:txBody>
      </p:sp>
    </p:spTree>
    <p:extLst>
      <p:ext uri="{BB962C8B-B14F-4D97-AF65-F5344CB8AC3E}">
        <p14:creationId xmlns:p14="http://schemas.microsoft.com/office/powerpoint/2010/main" val="11894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Defined as an idiopathic inflammatory disorder of the choroid by Watzke et al in 1984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Rare disorder that predominantly occurs in myopic females (90%), usually 18 to 40 years of 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 with </a:t>
            </a:r>
            <a:r>
              <a:rPr lang="en-US" dirty="0" err="1"/>
              <a:t>metamorphopsia</a:t>
            </a:r>
            <a:r>
              <a:rPr lang="en-US" dirty="0"/>
              <a:t>, paracentral scotomata, </a:t>
            </a:r>
            <a:r>
              <a:rPr lang="en-US" dirty="0" err="1"/>
              <a:t>photopsias</a:t>
            </a:r>
            <a:r>
              <a:rPr lang="en-US" dirty="0"/>
              <a:t>, and asymmetric loss of VA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33807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CC</a:t>
            </a:r>
          </a:p>
          <a:p>
            <a:pPr marL="457200" lvl="1" indent="0">
              <a:buNone/>
            </a:pPr>
            <a:r>
              <a:rPr lang="en-US" dirty="0"/>
              <a:t>Blurry vision 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HPI</a:t>
            </a:r>
          </a:p>
          <a:p>
            <a:pPr marL="457200" lvl="1" indent="0">
              <a:buNone/>
            </a:pPr>
            <a:r>
              <a:rPr lang="en-US" dirty="0"/>
              <a:t>32 year-old female presents with OD blurriness, and seeing random grey dots for one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Remains unknown, but there are a wide spectrum of theories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Proposed to be a variant of multifocal choroiditis and </a:t>
            </a:r>
            <a:r>
              <a:rPr lang="en-US" dirty="0" err="1"/>
              <a:t>panuveitis</a:t>
            </a:r>
            <a:r>
              <a:rPr lang="en-US" dirty="0"/>
              <a:t> or a form of myopic degeneration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Others also speculate an inflammatory or infectious thrombosis of the </a:t>
            </a:r>
            <a:r>
              <a:rPr lang="en-US" dirty="0" err="1"/>
              <a:t>choriocapillary</a:t>
            </a:r>
            <a:r>
              <a:rPr lang="en-US" dirty="0"/>
              <a:t> layer by an unidentified organism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 Etiology</a:t>
            </a:r>
          </a:p>
        </p:txBody>
      </p:sp>
    </p:spTree>
    <p:extLst>
      <p:ext uri="{BB962C8B-B14F-4D97-AF65-F5344CB8AC3E}">
        <p14:creationId xmlns:p14="http://schemas.microsoft.com/office/powerpoint/2010/main" val="37810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OCT can demonstrate </a:t>
            </a:r>
            <a:r>
              <a:rPr lang="en-US" dirty="0" err="1"/>
              <a:t>drusen</a:t>
            </a:r>
            <a:r>
              <a:rPr lang="en-US" dirty="0"/>
              <a:t>-like material beneath the RPE with disruption of the overlying outer retina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 shows early </a:t>
            </a:r>
            <a:r>
              <a:rPr lang="en-US" dirty="0" err="1"/>
              <a:t>hypofluorescence</a:t>
            </a:r>
            <a:r>
              <a:rPr lang="en-US" dirty="0"/>
              <a:t> of inflammatory lesion with late staining/leakage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ICG demonstrates </a:t>
            </a:r>
            <a:r>
              <a:rPr lang="en-US" dirty="0" err="1"/>
              <a:t>hypofluorescence</a:t>
            </a:r>
            <a:r>
              <a:rPr lang="en-US" dirty="0"/>
              <a:t> throughout the posterior pole that corresponds to lesions seen on FA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 Diagnostic Procedures</a:t>
            </a:r>
          </a:p>
        </p:txBody>
      </p:sp>
    </p:spTree>
    <p:extLst>
      <p:ext uri="{BB962C8B-B14F-4D97-AF65-F5344CB8AC3E}">
        <p14:creationId xmlns:p14="http://schemas.microsoft.com/office/powerpoint/2010/main" val="42011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Multifocal choroiditis and </a:t>
            </a:r>
            <a:r>
              <a:rPr lang="en-US" dirty="0" err="1"/>
              <a:t>panuveitis</a:t>
            </a:r>
            <a:r>
              <a:rPr lang="en-US" dirty="0"/>
              <a:t> (MCP)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Subretinal</a:t>
            </a:r>
            <a:r>
              <a:rPr lang="en-US" dirty="0"/>
              <a:t> fibrosis and uveitis syndrome (SFUS)</a:t>
            </a:r>
          </a:p>
          <a:p>
            <a:endParaRPr lang="en-US" dirty="0"/>
          </a:p>
          <a:p>
            <a:r>
              <a:rPr lang="en-US" dirty="0"/>
              <a:t>Presumed ocular histoplasmosis (POHS)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Pathologic myopia</a:t>
            </a:r>
          </a:p>
          <a:p>
            <a:endParaRPr lang="en-US" dirty="0"/>
          </a:p>
          <a:p>
            <a:r>
              <a:rPr lang="en-US" dirty="0"/>
              <a:t>Key distinction is that PIC does not have </a:t>
            </a:r>
            <a:r>
              <a:rPr lang="en-US" dirty="0" err="1"/>
              <a:t>vitritis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-1023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A20000"/>
                </a:solidFill>
              </a:rPr>
              <a:t>Differential</a:t>
            </a:r>
            <a:r>
              <a:rPr lang="en-US" dirty="0"/>
              <a:t> Diagnosis</a:t>
            </a:r>
          </a:p>
        </p:txBody>
      </p:sp>
    </p:spTree>
    <p:extLst>
      <p:ext uri="{BB962C8B-B14F-4D97-AF65-F5344CB8AC3E}">
        <p14:creationId xmlns:p14="http://schemas.microsoft.com/office/powerpoint/2010/main" val="15181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Majority of cases need no treatment  unless there is a CNVM or there are inflammatory lesions very close to fixation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Intravitreal injection of 4 mg of triamcinolone or of dexamethasone </a:t>
            </a:r>
          </a:p>
          <a:p>
            <a:endParaRPr lang="en-US" dirty="0"/>
          </a:p>
          <a:p>
            <a:r>
              <a:rPr lang="en-US" dirty="0"/>
              <a:t>If there is a CNVM, anti-VEGF treatment is the preferred therapeutic option </a:t>
            </a:r>
          </a:p>
          <a:p>
            <a:endParaRPr lang="en-US" dirty="0"/>
          </a:p>
          <a:p>
            <a:r>
              <a:rPr lang="en-US" dirty="0"/>
              <a:t>Visual prognosis is typically very good if there is no CNVM (50-75% of eyes having visual acuity of 20/25). If there is a CNVM, visual acuity ranges from 20/80-20/100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-51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Treatment for PIC</a:t>
            </a:r>
          </a:p>
        </p:txBody>
      </p:sp>
    </p:spTree>
    <p:extLst>
      <p:ext uri="{BB962C8B-B14F-4D97-AF65-F5344CB8AC3E}">
        <p14:creationId xmlns:p14="http://schemas.microsoft.com/office/powerpoint/2010/main" val="1283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59363"/>
          </a:xfrm>
        </p:spPr>
        <p:txBody>
          <a:bodyPr/>
          <a:lstStyle/>
          <a:p>
            <a:r>
              <a:rPr lang="en-US" dirty="0"/>
              <a:t>Purpose: To describe natural course of punctate inner </a:t>
            </a:r>
            <a:r>
              <a:rPr lang="en-US" dirty="0" err="1"/>
              <a:t>choroidopathy</a:t>
            </a:r>
            <a:r>
              <a:rPr lang="en-US" dirty="0"/>
              <a:t> using SD-OCT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Design: Prospective observational case series looking at 42 patients (60 eyes)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389021" y="6349425"/>
            <a:ext cx="8101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Zhang X,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Zuo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C, Li M, Chen H, Huang S, Wen F. Spectral-domain optical coherence tomographic findings at each stage of punctate inner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choroidopathy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Ophthalmology. 2013 Dec;120(12):2678-83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>
                <a:solidFill>
                  <a:srgbClr val="A20000"/>
                </a:solidFill>
                <a:effectLst/>
                <a:latin typeface="Arial Unicode MS" pitchFamily="34" charset="-128"/>
              </a:rPr>
              <a:t>Zhang X, et al., Ophthalmology. 2013</a:t>
            </a:r>
            <a:endParaRPr lang="en-US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Stage 1: Normal to slight </a:t>
            </a:r>
            <a:r>
              <a:rPr lang="en-US" dirty="0" err="1"/>
              <a:t>irregularitis</a:t>
            </a:r>
            <a:r>
              <a:rPr lang="en-US" dirty="0"/>
              <a:t> in the outer nuclear layer</a:t>
            </a:r>
          </a:p>
          <a:p>
            <a:r>
              <a:rPr lang="en-US" dirty="0"/>
              <a:t>Stage 2: Foveal elevation off the RPE with disruption of the inner and outer segments of photoreceptors</a:t>
            </a:r>
          </a:p>
          <a:p>
            <a:r>
              <a:rPr lang="en-US" dirty="0"/>
              <a:t>Stage 3: Lesion breaks through the RPE, forming a hump-shaped </a:t>
            </a:r>
            <a:r>
              <a:rPr lang="en-US" dirty="0" err="1"/>
              <a:t>chorioretinal</a:t>
            </a:r>
            <a:r>
              <a:rPr lang="en-US" dirty="0"/>
              <a:t> nodule with moderate reflectivity beneath the OPL</a:t>
            </a:r>
          </a:p>
        </p:txBody>
      </p:sp>
      <p:pic>
        <p:nvPicPr>
          <p:cNvPr id="2050" name="Picture 2" descr="https://d1niluoi1dd30v.cloudfront.net/01616420/S0161642013X00107/S016164201300434X/gr1.jpg?Expires=1471130146&amp;Key-Pair-Id=APKAICLNFGBCWWYGVIZQ&amp;Signature=GDsd%7EwLnuwnDCCnypYBf8ppFKNPOVDpNHxPqSQQVanpCEhXFl6jZLLDp%7EJSGO5jsjGScYPzyIYTCvZ-B1N8wWE0YqqAKcVKbRW1rKGCG0G0%7ExtABjUCo6AEGVWHs7gBhnFop533HPaBeRQYw6SAms66CtcPrKxZIpac81fqEJDU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7" y="1547706"/>
            <a:ext cx="8124753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389021" y="6349425"/>
            <a:ext cx="8101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Zhang X,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Zuo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C, Li M, Chen H, Huang S, Wen F. Spectral-domain optical coherence tomographic findings at each stage of punctate inner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choroidopathy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Ophthalmology. 2013 Dec;120(12):2678-83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Review</a:t>
            </a:r>
          </a:p>
        </p:txBody>
      </p:sp>
    </p:spTree>
    <p:extLst>
      <p:ext uri="{BB962C8B-B14F-4D97-AF65-F5344CB8AC3E}">
        <p14:creationId xmlns:p14="http://schemas.microsoft.com/office/powerpoint/2010/main" val="31398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Stage 4: Lesion regressed in a retrograde manner with tissue loss from the photoreceptor layer and inner choroid leaving a V-shaped hernia of the OPL and inner retina into the choroid</a:t>
            </a:r>
          </a:p>
          <a:p>
            <a:endParaRPr lang="en-US" dirty="0"/>
          </a:p>
          <a:p>
            <a:r>
              <a:rPr lang="en-US" dirty="0"/>
              <a:t>Stage 5: Lesion gradually eliminated the photoreceptors around the lesion with RPE proliferation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389021" y="6349425"/>
            <a:ext cx="8101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Zhang X,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Zuo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C, Li M, Chen H, Huang S, Wen F. Spectral-domain optical coherence tomographic findings at each stage of punctate inner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choroidopathy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Ophthalmology. 2013 Dec;120(12):2678-83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Review</a:t>
            </a:r>
          </a:p>
        </p:txBody>
      </p:sp>
    </p:spTree>
    <p:extLst>
      <p:ext uri="{BB962C8B-B14F-4D97-AF65-F5344CB8AC3E}">
        <p14:creationId xmlns:p14="http://schemas.microsoft.com/office/powerpoint/2010/main" val="123050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 is thought to be on a similar disease  spectrum as multifocal choroiditis and </a:t>
            </a:r>
            <a:r>
              <a:rPr lang="en-US" dirty="0" err="1"/>
              <a:t>panuveitis</a:t>
            </a:r>
            <a:r>
              <a:rPr lang="en-US" dirty="0"/>
              <a:t> &amp; </a:t>
            </a:r>
            <a:r>
              <a:rPr lang="en-US" dirty="0" err="1"/>
              <a:t>subretinal</a:t>
            </a:r>
            <a:r>
              <a:rPr lang="en-US" dirty="0"/>
              <a:t> fibrosis and uveitis syndrome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Typically affects young, myopic females that will complain of </a:t>
            </a:r>
            <a:r>
              <a:rPr lang="en-US" dirty="0" err="1"/>
              <a:t>metamorphopsia</a:t>
            </a:r>
            <a:r>
              <a:rPr lang="en-US" dirty="0"/>
              <a:t>, paracentral scotomata, </a:t>
            </a:r>
            <a:r>
              <a:rPr lang="en-US" dirty="0" err="1"/>
              <a:t>photopsias</a:t>
            </a:r>
            <a:r>
              <a:rPr lang="en-US" dirty="0"/>
              <a:t>, and asymmetric loss of VA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 demonstrates late staining and ICG demonstrates </a:t>
            </a:r>
            <a:r>
              <a:rPr lang="en-US" dirty="0" err="1"/>
              <a:t>hypofluorescence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672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Kanski’s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Clinical Ophthalmology A systemic Approach, Eighth Edition. Brad Bowling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Retina and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Vitritis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BSCS 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Uveitis and Intraocular Inflammation, BSCS 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http://webeye.ophth.uiowa.edu/eyeforum/atlas/pages/MCP/MFC-OS-lrg.jpg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http://www.atlasrleye.com/index.php/en/atlas/disease/61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http://eyewiki.aao.org/Punctate_Inner_Choroidopathy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 WM, Lai TY, Lau TT, Lee VY, Liu DT, Lam DS. Combined photodynamic therapy and intravitreal triamcinolone for choroidal neovascularization secondary to punctate inner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choroidopathy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of idiopathic origin: one-year results of a prospective series. Retina. 2008 Jan;28(1):71-80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Ramasamy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Prasad S, Walters G, Mohammed M,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Mckibbin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Resolution of choroidal neovascularization secondary to punctate inner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choroidopathy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(PIC) with intravitreal anti-VEGF agents: a case series.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Ophthalmol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 Jan;26(1):1-3.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Vossmerbaeumer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Spandau UH, V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Baltz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Wickenhaeuser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Jonas JB. Intravitreal bevacizumab for choroidal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neovascularisation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to punctate inner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choroidopathy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Ophthalmol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2008 Apr;36(3):292-4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X,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Zuo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Li M, Chen H, Huang S, Wen F. Spectral-domain optical coherence tomographic findings at each stage of punctate inner </a:t>
            </a:r>
            <a:r>
              <a:rPr lang="en-US" alt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choroidopathy</a:t>
            </a:r>
            <a:r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Ophthalmology. 2013 Dec;120(12):2678-83.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r>
              <a:rPr lang="en-US" sz="1400" dirty="0"/>
              <a:t>Watzke RC, Packer AJ, Folk JC, Benson WE, Burgess D, Ober RR. Punctate inner </a:t>
            </a:r>
            <a:r>
              <a:rPr lang="en-US" sz="1400" dirty="0" err="1"/>
              <a:t>choroidopathy</a:t>
            </a:r>
            <a:r>
              <a:rPr lang="en-US" sz="1400" dirty="0"/>
              <a:t>. Am J </a:t>
            </a:r>
            <a:r>
              <a:rPr lang="en-US" sz="1400" dirty="0" err="1"/>
              <a:t>Ophthalmol</a:t>
            </a:r>
            <a:r>
              <a:rPr lang="en-US" sz="1400" dirty="0"/>
              <a:t>. 1984 Nov;98(5):572-84.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endParaRPr lang="en-US" sz="1800" dirty="0"/>
          </a:p>
          <a:p>
            <a:pPr marL="0" indent="0">
              <a:buClr>
                <a:srgbClr val="000000"/>
              </a:buClr>
              <a:buSzPct val="100000"/>
              <a:buNone/>
              <a:defRPr/>
            </a:pPr>
            <a:endParaRPr lang="en-US" dirty="0"/>
          </a:p>
          <a:p>
            <a:pPr marL="228600" indent="-228600">
              <a:buClr>
                <a:srgbClr val="000000"/>
              </a:buClr>
              <a:buSzPct val="100000"/>
              <a:buFontTx/>
              <a:buAutoNum type="arabicParenR"/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POMHx</a:t>
            </a:r>
            <a:r>
              <a:rPr lang="en-US" dirty="0"/>
              <a:t>: Quiescent Punctate Inner Choroiditis (PIC)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PMHx</a:t>
            </a:r>
            <a:r>
              <a:rPr lang="en-US" dirty="0"/>
              <a:t>: Anxiety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FHx</a:t>
            </a:r>
            <a:r>
              <a:rPr lang="en-US" dirty="0"/>
              <a:t>: Multiple Sclerosis, hypertension, and diabetes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Meds: Birth Control</a:t>
            </a:r>
          </a:p>
          <a:p>
            <a:pPr marL="0" indent="0">
              <a:buNone/>
            </a:pPr>
            <a:r>
              <a:rPr lang="en-US" dirty="0"/>
              <a:t>Allergies: NKDA</a:t>
            </a:r>
          </a:p>
          <a:p>
            <a:pPr marL="0" indent="0">
              <a:buNone/>
            </a:pPr>
            <a:r>
              <a:rPr lang="en-US" dirty="0"/>
              <a:t>Social </a:t>
            </a:r>
            <a:r>
              <a:rPr lang="en-US" dirty="0" err="1"/>
              <a:t>Hx</a:t>
            </a:r>
            <a:r>
              <a:rPr lang="en-US" dirty="0"/>
              <a:t>: 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ROS: Noncontributory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</a:t>
            </a:r>
            <a:r>
              <a:rPr lang="en-US" dirty="0" err="1"/>
              <a:t>Hx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65557"/>
              </p:ext>
            </p:extLst>
          </p:nvPr>
        </p:nvGraphicFramePr>
        <p:xfrm>
          <a:off x="457200" y="1066800"/>
          <a:ext cx="7924800" cy="2087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20/30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20/30 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-12.25 + 0.75 x 135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-15.50 + 2.25 x 047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Exam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Cells and Flare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Cells and Flare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18614173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Exam</a:t>
            </a:r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HVF 24-2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t="9284" r="49179" b="50365"/>
          <a:stretch/>
        </p:blipFill>
        <p:spPr>
          <a:xfrm rot="5400000">
            <a:off x="5198166" y="1827474"/>
            <a:ext cx="3411108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7337" r="51493" b="53994"/>
          <a:stretch/>
        </p:blipFill>
        <p:spPr>
          <a:xfrm rot="5400000">
            <a:off x="534726" y="1859558"/>
            <a:ext cx="3411108" cy="35661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/>
          <p:cNvSpPr txBox="1"/>
          <p:nvPr/>
        </p:nvSpPr>
        <p:spPr>
          <a:xfrm>
            <a:off x="1828800" y="104065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1078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</a:t>
            </a:r>
          </a:p>
        </p:txBody>
      </p:sp>
    </p:spTree>
    <p:extLst>
      <p:ext uri="{BB962C8B-B14F-4D97-AF65-F5344CB8AC3E}">
        <p14:creationId xmlns:p14="http://schemas.microsoft.com/office/powerpoint/2010/main" val="18318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Segment Exam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297680" cy="416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297680" cy="416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990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25" y="6019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PPA with multiple </a:t>
            </a:r>
            <a:r>
              <a:rPr lang="en-US" dirty="0" err="1"/>
              <a:t>chorioretinal</a:t>
            </a:r>
            <a:r>
              <a:rPr lang="en-US" dirty="0"/>
              <a:t> lesions spread throughout the macula and no </a:t>
            </a:r>
            <a:r>
              <a:rPr lang="en-US" dirty="0" err="1"/>
              <a:t>vitritis</a:t>
            </a:r>
            <a:r>
              <a:rPr lang="en-US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60108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PPA with one </a:t>
            </a:r>
            <a:r>
              <a:rPr lang="en-US" dirty="0" err="1"/>
              <a:t>chorioretinal</a:t>
            </a:r>
            <a:r>
              <a:rPr lang="en-US" dirty="0"/>
              <a:t> lesion outside the macular arcade and no </a:t>
            </a:r>
            <a:r>
              <a:rPr lang="en-US" dirty="0" err="1"/>
              <a:t>vitritis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990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 on 7/26/2016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2" t="984" r="571" b="18384"/>
          <a:stretch/>
        </p:blipFill>
        <p:spPr>
          <a:xfrm>
            <a:off x="4907280" y="2118360"/>
            <a:ext cx="3931920" cy="374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t="1" r="599" b="16454"/>
          <a:stretch/>
        </p:blipFill>
        <p:spPr>
          <a:xfrm>
            <a:off x="381000" y="2118360"/>
            <a:ext cx="3749040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143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93478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1" r="629" b="16454"/>
          <a:stretch/>
        </p:blipFill>
        <p:spPr>
          <a:xfrm>
            <a:off x="167640" y="3992880"/>
            <a:ext cx="5120640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t="21397" r="777" b="17470"/>
          <a:stretch/>
        </p:blipFill>
        <p:spPr>
          <a:xfrm>
            <a:off x="129540" y="1219200"/>
            <a:ext cx="5120640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8211" y="1905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4/20/2016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953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20000"/>
                </a:solidFill>
              </a:rPr>
              <a:t>7/26/2016</a:t>
            </a:r>
          </a:p>
        </p:txBody>
      </p:sp>
    </p:spTree>
    <p:extLst>
      <p:ext uri="{BB962C8B-B14F-4D97-AF65-F5344CB8AC3E}">
        <p14:creationId xmlns:p14="http://schemas.microsoft.com/office/powerpoint/2010/main" val="118229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Autofluorescence</a:t>
            </a:r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3" b="6123"/>
          <a:stretch/>
        </p:blipFill>
        <p:spPr>
          <a:xfrm>
            <a:off x="289560" y="1387314"/>
            <a:ext cx="4206240" cy="4480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3" b="6123"/>
          <a:stretch/>
        </p:blipFill>
        <p:spPr>
          <a:xfrm>
            <a:off x="4800600" y="1387313"/>
            <a:ext cx="4206240" cy="44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1368</Words>
  <Application>Microsoft Office PowerPoint</Application>
  <PresentationFormat>On-screen Show (4:3)</PresentationFormat>
  <Paragraphs>192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Rounded MT Bold</vt:lpstr>
      <vt:lpstr>Arial Unicode MS</vt:lpstr>
      <vt:lpstr>Calibri</vt:lpstr>
      <vt:lpstr>Times New Roman</vt:lpstr>
      <vt:lpstr>Office Theme</vt:lpstr>
      <vt:lpstr>Grand Rounds</vt:lpstr>
      <vt:lpstr>Patient Presentation</vt:lpstr>
      <vt:lpstr>History (Hx)</vt:lpstr>
      <vt:lpstr>External Exam</vt:lpstr>
      <vt:lpstr>HVF 24-2</vt:lpstr>
      <vt:lpstr>Posterior Segment Exam</vt:lpstr>
      <vt:lpstr>PowerPoint Presentation</vt:lpstr>
      <vt:lpstr>OCT OD</vt:lpstr>
      <vt:lpstr>Autofluorescence </vt:lpstr>
      <vt:lpstr>FA/ICG OS </vt:lpstr>
      <vt:lpstr>FA/ICG OD </vt:lpstr>
      <vt:lpstr>FA/ICG OD 4/20/2016 </vt:lpstr>
      <vt:lpstr>FA/ICG OD Compare </vt:lpstr>
      <vt:lpstr>Assessment</vt:lpstr>
      <vt:lpstr>Plan</vt:lpstr>
      <vt:lpstr>Follow-up</vt:lpstr>
      <vt:lpstr>Follow-up</vt:lpstr>
      <vt:lpstr>OCT</vt:lpstr>
      <vt:lpstr>PIC</vt:lpstr>
      <vt:lpstr>PIC Etiology</vt:lpstr>
      <vt:lpstr>PIC Diagnostic Procedures</vt:lpstr>
      <vt:lpstr>PowerPoint Presentation</vt:lpstr>
      <vt:lpstr>PowerPoint Presentation</vt:lpstr>
      <vt:lpstr>Zhang X, Zuo C, Li M, Chen H, Huang S, Wen F. Spectral-domain optical coherence tomographic findings at each stage of punctate inner choroidopathy. Ophthalmology. 2013 Dec;120(12):2678-83. </vt:lpstr>
      <vt:lpstr>Zhang X, Zuo C, Li M, Chen H, Huang S, Wen F. Spectral-domain optical coherence tomographic findings at each stage of punctate inner choroidopathy. Ophthalmology. 2013 Dec;120(12):2678-83. </vt:lpstr>
      <vt:lpstr>Zhang X, Zuo C, Li M, Chen H, Huang S, Wen F. Spectral-domain optical coherence tomographic findings at each stage of punctate inner choroidopathy. Ophthalmology. 2013 Dec;120(12):2678-83. </vt:lpstr>
      <vt:lpstr>Conclusions</vt:lpstr>
      <vt:lpstr>References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Brett Mueller</cp:lastModifiedBy>
  <cp:revision>93</cp:revision>
  <dcterms:created xsi:type="dcterms:W3CDTF">2016-06-13T00:58:53Z</dcterms:created>
  <dcterms:modified xsi:type="dcterms:W3CDTF">2016-08-19T03:18:15Z</dcterms:modified>
</cp:coreProperties>
</file>