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9" r:id="rId3"/>
    <p:sldId id="308" r:id="rId4"/>
    <p:sldId id="258" r:id="rId5"/>
    <p:sldId id="260" r:id="rId6"/>
    <p:sldId id="264" r:id="rId7"/>
    <p:sldId id="269" r:id="rId8"/>
    <p:sldId id="275" r:id="rId9"/>
    <p:sldId id="311" r:id="rId10"/>
    <p:sldId id="312" r:id="rId11"/>
    <p:sldId id="315" r:id="rId12"/>
    <p:sldId id="310" r:id="rId13"/>
    <p:sldId id="265" r:id="rId14"/>
    <p:sldId id="266" r:id="rId15"/>
    <p:sldId id="281" r:id="rId16"/>
    <p:sldId id="313" r:id="rId17"/>
    <p:sldId id="296" r:id="rId18"/>
    <p:sldId id="295" r:id="rId19"/>
    <p:sldId id="284" r:id="rId20"/>
    <p:sldId id="320" r:id="rId21"/>
    <p:sldId id="285" r:id="rId22"/>
    <p:sldId id="317" r:id="rId23"/>
    <p:sldId id="318" r:id="rId24"/>
    <p:sldId id="316" r:id="rId25"/>
    <p:sldId id="302" r:id="rId26"/>
    <p:sldId id="297" r:id="rId27"/>
    <p:sldId id="298" r:id="rId28"/>
    <p:sldId id="299" r:id="rId29"/>
    <p:sldId id="300" r:id="rId30"/>
    <p:sldId id="301" r:id="rId31"/>
    <p:sldId id="304" r:id="rId32"/>
    <p:sldId id="306" r:id="rId33"/>
    <p:sldId id="307" r:id="rId34"/>
    <p:sldId id="305" r:id="rId35"/>
    <p:sldId id="303" r:id="rId36"/>
    <p:sldId id="319" r:id="rId37"/>
    <p:sldId id="291" r:id="rId38"/>
    <p:sldId id="263" r:id="rId39"/>
    <p:sldId id="26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CC3300"/>
    <a:srgbClr val="993300"/>
    <a:srgbClr val="D3D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73302" autoAdjust="0"/>
  </p:normalViewPr>
  <p:slideViewPr>
    <p:cSldViewPr showGuides="1">
      <p:cViewPr varScale="1">
        <p:scale>
          <a:sx n="55" d="100"/>
          <a:sy n="55" d="100"/>
        </p:scale>
        <p:origin x="150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1719-580E-43E0-A753-6D394B1F1935}" type="datetimeFigureOut">
              <a:rPr lang="en-US" smtClean="0"/>
              <a:t>8/1/2017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E6F5A-6E72-4FA7-8D83-8BCBACF9E582}" type="slidenum">
              <a:rPr lang="en-US" smtClean="0"/>
              <a:t>‹#›</a:t>
            </a:fld>
            <a:endParaRPr lang="en-US"/>
          </a:p>
        </p:txBody>
      </p:sp>
    </p:spTree>
    <p:extLst>
      <p:ext uri="{BB962C8B-B14F-4D97-AF65-F5344CB8AC3E}">
        <p14:creationId xmlns:p14="http://schemas.microsoft.com/office/powerpoint/2010/main" val="414174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uptodate-com.echo.louisville.edu/contents/clinical-manifestations-and-diagnosis-of-polyarteritis-nodosa-in-adults?source=see_link" TargetMode="External"/><Relationship Id="rId3" Type="http://schemas.openxmlformats.org/officeDocument/2006/relationships/hyperlink" Target="https://www-uptodate-com.echo.louisville.edu/contents/overview-of-and-approach-to-the-vasculitides-in-adults?source=see_link" TargetMode="External"/><Relationship Id="rId7" Type="http://schemas.openxmlformats.org/officeDocument/2006/relationships/hyperlink" Target="https://www-uptodate-com.echo.louisville.edu/contents/clinical-manifestations-and-diagnosis-of-granulomatosis-with-polyangiitis-and-microscopic-polyangiitis/abstract/5"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uptodate-com.echo.louisville.edu/contents/epidemiology-pathogenesis-and-pathology-of-eosinophilic-granulomatosis-with-polyangiitis-churg-strauss?source=see_link" TargetMode="External"/><Relationship Id="rId11" Type="http://schemas.openxmlformats.org/officeDocument/2006/relationships/hyperlink" Target="https://www-uptodate-com.echo.louisville.edu/contents/clinical-spectrum-of-antineutrophil-cytoplasmic-autoantibodies?source=see_link&amp;sectionName=Anti-GBM+autoantibody+disease&amp;anchor=H12#H12" TargetMode="External"/><Relationship Id="rId5" Type="http://schemas.openxmlformats.org/officeDocument/2006/relationships/hyperlink" Target="https://www-uptodate-com.echo.louisville.edu/contents/clinical-spectrum-of-antineutrophil-cytoplasmic-autoantibodies?source=see_link" TargetMode="External"/><Relationship Id="rId10" Type="http://schemas.openxmlformats.org/officeDocument/2006/relationships/hyperlink" Target="https://www-uptodate-com.echo.louisville.edu/contents/pathogenesis-and-diagnosis-of-anti-gbm-antibody-goodpastures-disease?source=see_link" TargetMode="External"/><Relationship Id="rId4" Type="http://schemas.openxmlformats.org/officeDocument/2006/relationships/hyperlink" Target="https://www-uptodate-com.echo.louisville.edu/contents/respiratory-tract-involvement-in-granulomatosis-with-polyangiitis-and-microscopic-polyangiitis?source=see_link" TargetMode="External"/><Relationship Id="rId9" Type="http://schemas.openxmlformats.org/officeDocument/2006/relationships/hyperlink" Target="https://www-uptodate-com.echo.louisville.edu/contents/clinical-manifestations-and-diagnosis-of-granulomatosis-with-polyangiitis-and-microscopic-polyangiitis/abstract/69-71"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www-uptodate-com.echo.louisville.edu/contents/clinical-manifestations-and-diagnosis-of-polyarteritis-nodosa-in-adults?source=see_link" TargetMode="External"/><Relationship Id="rId3" Type="http://schemas.openxmlformats.org/officeDocument/2006/relationships/hyperlink" Target="https://www-uptodate-com.echo.louisville.edu/contents/overview-of-and-approach-to-the-vasculitides-in-adults?source=see_link" TargetMode="External"/><Relationship Id="rId7" Type="http://schemas.openxmlformats.org/officeDocument/2006/relationships/hyperlink" Target="https://www-uptodate-com.echo.louisville.edu/contents/clinical-manifestations-and-diagnosis-of-granulomatosis-with-polyangiitis-and-microscopic-polyangiitis/abstract/5"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uptodate-com.echo.louisville.edu/contents/epidemiology-pathogenesis-and-pathology-of-eosinophilic-granulomatosis-with-polyangiitis-churg-strauss?source=see_link" TargetMode="External"/><Relationship Id="rId11" Type="http://schemas.openxmlformats.org/officeDocument/2006/relationships/hyperlink" Target="https://www-uptodate-com.echo.louisville.edu/contents/clinical-spectrum-of-antineutrophil-cytoplasmic-autoantibodies?source=see_link&amp;sectionName=Anti-GBM+autoantibody+disease&amp;anchor=H12#H12" TargetMode="External"/><Relationship Id="rId5" Type="http://schemas.openxmlformats.org/officeDocument/2006/relationships/hyperlink" Target="https://www-uptodate-com.echo.louisville.edu/contents/clinical-spectrum-of-antineutrophil-cytoplasmic-autoantibodies?source=see_link" TargetMode="External"/><Relationship Id="rId10" Type="http://schemas.openxmlformats.org/officeDocument/2006/relationships/hyperlink" Target="https://www-uptodate-com.echo.louisville.edu/contents/pathogenesis-and-diagnosis-of-anti-gbm-antibody-goodpastures-disease?source=see_link" TargetMode="External"/><Relationship Id="rId4" Type="http://schemas.openxmlformats.org/officeDocument/2006/relationships/hyperlink" Target="https://www-uptodate-com.echo.louisville.edu/contents/respiratory-tract-involvement-in-granulomatosis-with-polyangiitis-and-microscopic-polyangiitis?source=see_link" TargetMode="External"/><Relationship Id="rId9" Type="http://schemas.openxmlformats.org/officeDocument/2006/relationships/hyperlink" Target="https://www-uptodate-com.echo.louisville.edu/contents/clinical-manifestations-and-diagnosis-of-granulomatosis-with-polyangiitis-and-microscopic-polyangiitis/abstract/69-71"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Attention</a:t>
            </a:r>
            <a:r>
              <a:rPr lang="en-US" baseline="0" dirty="0"/>
              <a:t> is drawn to the </a:t>
            </a:r>
            <a:r>
              <a:rPr lang="en-US" baseline="0" dirty="0" err="1"/>
              <a:t>maxiallary</a:t>
            </a:r>
            <a:r>
              <a:rPr lang="en-US" baseline="0" dirty="0"/>
              <a:t> and ethmoid sinuses where you see </a:t>
            </a:r>
            <a:r>
              <a:rPr lang="en-US" baseline="0" dirty="0" err="1"/>
              <a:t>hyperdensities</a:t>
            </a:r>
            <a:r>
              <a:rPr lang="en-US" baseline="0" dirty="0"/>
              <a:t> along the </a:t>
            </a:r>
            <a:r>
              <a:rPr lang="en-US" baseline="0" dirty="0" err="1"/>
              <a:t>maxiallary</a:t>
            </a:r>
            <a:r>
              <a:rPr lang="en-US" baseline="0" dirty="0"/>
              <a:t> and ethmoid sinuses with some bony erosion. But if you look carefully over to the right orbit, and this was not really picked up on the initial read but when we went back and looked at the images you see this interesting finding where there is this </a:t>
            </a:r>
            <a:r>
              <a:rPr lang="en-US" baseline="0" dirty="0" err="1"/>
              <a:t>hyperdensty</a:t>
            </a:r>
            <a:r>
              <a:rPr lang="en-US" baseline="0" dirty="0"/>
              <a:t> along the inferior </a:t>
            </a:r>
            <a:r>
              <a:rPr lang="en-US" baseline="0" dirty="0" err="1"/>
              <a:t>orbita</a:t>
            </a:r>
            <a:r>
              <a:rPr lang="en-US" baseline="0" dirty="0"/>
              <a:t> with inferior wall bony erosion. </a:t>
            </a:r>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8</a:t>
            </a:fld>
            <a:endParaRPr lang="en-US"/>
          </a:p>
        </p:txBody>
      </p:sp>
    </p:spTree>
    <p:extLst>
      <p:ext uri="{BB962C8B-B14F-4D97-AF65-F5344CB8AC3E}">
        <p14:creationId xmlns:p14="http://schemas.microsoft.com/office/powerpoint/2010/main" val="2746744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22</a:t>
            </a:fld>
            <a:endParaRPr lang="en-US"/>
          </a:p>
        </p:txBody>
      </p:sp>
    </p:spTree>
    <p:extLst>
      <p:ext uri="{BB962C8B-B14F-4D97-AF65-F5344CB8AC3E}">
        <p14:creationId xmlns:p14="http://schemas.microsoft.com/office/powerpoint/2010/main" val="3639416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23</a:t>
            </a:fld>
            <a:endParaRPr lang="en-US"/>
          </a:p>
        </p:txBody>
      </p:sp>
    </p:spTree>
    <p:extLst>
      <p:ext uri="{BB962C8B-B14F-4D97-AF65-F5344CB8AC3E}">
        <p14:creationId xmlns:p14="http://schemas.microsoft.com/office/powerpoint/2010/main" val="3454681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24</a:t>
            </a:fld>
            <a:endParaRPr lang="en-US"/>
          </a:p>
        </p:txBody>
      </p:sp>
    </p:spTree>
    <p:extLst>
      <p:ext uri="{BB962C8B-B14F-4D97-AF65-F5344CB8AC3E}">
        <p14:creationId xmlns:p14="http://schemas.microsoft.com/office/powerpoint/2010/main" val="3510299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25</a:t>
            </a:fld>
            <a:endParaRPr lang="en-US"/>
          </a:p>
        </p:txBody>
      </p:sp>
    </p:spTree>
    <p:extLst>
      <p:ext uri="{BB962C8B-B14F-4D97-AF65-F5344CB8AC3E}">
        <p14:creationId xmlns:p14="http://schemas.microsoft.com/office/powerpoint/2010/main" val="318670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Patients may present with constitutional symptoms, sinusitis associated with bloody nasal discharge, pulmonary symptomatology, and arthritis. Dermatologic involvement is seen in approximately one-half of patients, with purpura involving the lower extremities occurring most frequently; less common are ulcers and subcutaneous nodules. Nervous system involvement may be seen in approximately one-third of patients with peripheral neuropathies, the most common being </a:t>
            </a:r>
            <a:r>
              <a:rPr lang="en-US" sz="1200" b="0" i="0" kern="1200" dirty="0" err="1">
                <a:solidFill>
                  <a:schemeClr val="tx1"/>
                </a:solidFill>
                <a:effectLst/>
                <a:latin typeface="+mn-lt"/>
                <a:ea typeface="+mn-ea"/>
                <a:cs typeface="+mn-cs"/>
              </a:rPr>
              <a:t>mononeuritis</a:t>
            </a:r>
            <a:r>
              <a:rPr lang="en-US" sz="1200" b="0" i="0" kern="1200" dirty="0">
                <a:solidFill>
                  <a:schemeClr val="tx1"/>
                </a:solidFill>
                <a:effectLst/>
                <a:latin typeface="+mn-lt"/>
                <a:ea typeface="+mn-ea"/>
                <a:cs typeface="+mn-cs"/>
              </a:rPr>
              <a:t> multiplex; less frequently observed are cranial neuropathies, seizures, stroke syndromes, and cerebral vasculitis.</a:t>
            </a:r>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26</a:t>
            </a:fld>
            <a:endParaRPr lang="en-US"/>
          </a:p>
        </p:txBody>
      </p:sp>
    </p:spTree>
    <p:extLst>
      <p:ext uri="{BB962C8B-B14F-4D97-AF65-F5344CB8AC3E}">
        <p14:creationId xmlns:p14="http://schemas.microsoft.com/office/powerpoint/2010/main" val="1549182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27</a:t>
            </a:fld>
            <a:endParaRPr lang="en-US"/>
          </a:p>
        </p:txBody>
      </p:sp>
    </p:spTree>
    <p:extLst>
      <p:ext uri="{BB962C8B-B14F-4D97-AF65-F5344CB8AC3E}">
        <p14:creationId xmlns:p14="http://schemas.microsoft.com/office/powerpoint/2010/main" val="3933564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28</a:t>
            </a:fld>
            <a:endParaRPr lang="en-US"/>
          </a:p>
        </p:txBody>
      </p:sp>
    </p:spTree>
    <p:extLst>
      <p:ext uri="{BB962C8B-B14F-4D97-AF65-F5344CB8AC3E}">
        <p14:creationId xmlns:p14="http://schemas.microsoft.com/office/powerpoint/2010/main" val="2212946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29</a:t>
            </a:fld>
            <a:endParaRPr lang="en-US"/>
          </a:p>
        </p:txBody>
      </p:sp>
    </p:spTree>
    <p:extLst>
      <p:ext uri="{BB962C8B-B14F-4D97-AF65-F5344CB8AC3E}">
        <p14:creationId xmlns:p14="http://schemas.microsoft.com/office/powerpoint/2010/main" val="2233635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30</a:t>
            </a:fld>
            <a:endParaRPr lang="en-US"/>
          </a:p>
        </p:txBody>
      </p:sp>
    </p:spTree>
    <p:extLst>
      <p:ext uri="{BB962C8B-B14F-4D97-AF65-F5344CB8AC3E}">
        <p14:creationId xmlns:p14="http://schemas.microsoft.com/office/powerpoint/2010/main" val="3916681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ANCAs (</a:t>
            </a:r>
            <a:r>
              <a:rPr lang="en-US" sz="1200" b="0" i="0" kern="1200" dirty="0" err="1">
                <a:solidFill>
                  <a:schemeClr val="tx1"/>
                </a:solidFill>
                <a:effectLst/>
                <a:latin typeface="+mn-lt"/>
                <a:ea typeface="+mn-ea"/>
                <a:cs typeface="+mn-cs"/>
              </a:rPr>
              <a:t>anitneutriphil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cyctoplasmic</a:t>
            </a:r>
            <a:r>
              <a:rPr lang="en-US" sz="1200" b="0" i="0" kern="1200" baseline="0" dirty="0">
                <a:solidFill>
                  <a:schemeClr val="tx1"/>
                </a:solidFill>
                <a:effectLst/>
                <a:latin typeface="+mn-lt"/>
                <a:ea typeface="+mn-ea"/>
                <a:cs typeface="+mn-cs"/>
              </a:rPr>
              <a:t> antibody)</a:t>
            </a:r>
            <a:r>
              <a:rPr lang="en-US" sz="1200" b="0" i="0" kern="1200" dirty="0">
                <a:solidFill>
                  <a:schemeClr val="tx1"/>
                </a:solidFill>
                <a:effectLst/>
                <a:latin typeface="+mn-lt"/>
                <a:ea typeface="+mn-ea"/>
                <a:cs typeface="+mn-cs"/>
              </a:rPr>
              <a:t> are antibodies directed against cytoplasmic </a:t>
            </a:r>
            <a:r>
              <a:rPr lang="en-US" sz="1200" b="0" i="0" kern="1200" dirty="0" err="1">
                <a:solidFill>
                  <a:schemeClr val="tx1"/>
                </a:solidFill>
                <a:effectLst/>
                <a:latin typeface="+mn-lt"/>
                <a:ea typeface="+mn-ea"/>
                <a:cs typeface="+mn-cs"/>
              </a:rPr>
              <a:t>azurophilic</a:t>
            </a:r>
            <a:r>
              <a:rPr lang="en-US" sz="1200" b="0" i="0" kern="1200" dirty="0">
                <a:solidFill>
                  <a:schemeClr val="tx1"/>
                </a:solidFill>
                <a:effectLst/>
                <a:latin typeface="+mn-lt"/>
                <a:ea typeface="+mn-ea"/>
                <a:cs typeface="+mn-cs"/>
              </a:rPr>
              <a:t> granules of neutrophils and monocytes, which are specific markers for a group of related systemic </a:t>
            </a:r>
            <a:r>
              <a:rPr lang="en-US" sz="1200" b="0" i="0" kern="1200" dirty="0" err="1">
                <a:solidFill>
                  <a:schemeClr val="tx1"/>
                </a:solidFill>
                <a:effectLst/>
                <a:latin typeface="+mn-lt"/>
                <a:ea typeface="+mn-ea"/>
                <a:cs typeface="+mn-cs"/>
              </a:rPr>
              <a:t>vasculitides</a:t>
            </a:r>
            <a:r>
              <a:rPr lang="en-US" sz="1200" b="0" i="0" kern="1200" dirty="0">
                <a:solidFill>
                  <a:schemeClr val="tx1"/>
                </a:solidFill>
                <a:effectLst/>
                <a:latin typeface="+mn-lt"/>
                <a:ea typeface="+mn-ea"/>
                <a:cs typeface="+mn-cs"/>
              </a:rPr>
              <a:t> that include Wegener granulomatosis, PAN, microscopic </a:t>
            </a:r>
            <a:r>
              <a:rPr lang="en-US" sz="1200" b="0" i="0" kern="1200" dirty="0" err="1">
                <a:solidFill>
                  <a:schemeClr val="tx1"/>
                </a:solidFill>
                <a:effectLst/>
                <a:latin typeface="+mn-lt"/>
                <a:ea typeface="+mn-ea"/>
                <a:cs typeface="+mn-cs"/>
              </a:rPr>
              <a:t>polyarteritis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nodosa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Churg</a:t>
            </a:r>
            <a:r>
              <a:rPr lang="en-US" sz="1200" b="0" i="0" kern="1200" dirty="0">
                <a:solidFill>
                  <a:schemeClr val="tx1"/>
                </a:solidFill>
                <a:effectLst/>
                <a:latin typeface="+mn-lt"/>
                <a:ea typeface="+mn-ea"/>
                <a:cs typeface="+mn-cs"/>
              </a:rPr>
              <a:t>-Strauss syndrome, and </a:t>
            </a:r>
            <a:r>
              <a:rPr lang="en-US" sz="1200" b="0" i="0" kern="1200" dirty="0" err="1">
                <a:solidFill>
                  <a:schemeClr val="tx1"/>
                </a:solidFill>
                <a:effectLst/>
                <a:latin typeface="+mn-lt"/>
                <a:ea typeface="+mn-ea"/>
                <a:cs typeface="+mn-cs"/>
              </a:rPr>
              <a:t>pauci-immunoglomerulonephritis</a:t>
            </a:r>
            <a:r>
              <a:rPr lang="en-US" sz="1200" b="0" i="0" kern="1200" dirty="0">
                <a:solidFill>
                  <a:schemeClr val="tx1"/>
                </a:solidFill>
                <a:effectLst/>
                <a:latin typeface="+mn-lt"/>
                <a:ea typeface="+mn-ea"/>
                <a:cs typeface="+mn-cs"/>
              </a:rPr>
              <a:t>. Two main classes of ANCA have been described based on the immunofluorescence staining pattern on ethanol-fixed neutrophils and the main target antigen. The cytoplasmic pattern, or c-ANCA, is both sensitive and specific </a:t>
            </a:r>
            <a:r>
              <a:rPr lang="en-US" sz="1200" b="1" i="0" kern="1200" dirty="0">
                <a:solidFill>
                  <a:schemeClr val="tx1"/>
                </a:solidFill>
                <a:effectLst/>
                <a:latin typeface="+mn-lt"/>
                <a:ea typeface="+mn-ea"/>
                <a:cs typeface="+mn-cs"/>
              </a:rPr>
              <a:t>for Wegener granulomatosis and is present in up to 95% of </a:t>
            </a:r>
            <a:r>
              <a:rPr lang="en-US" sz="1200" b="0" i="0" kern="1200" dirty="0">
                <a:solidFill>
                  <a:schemeClr val="tx1"/>
                </a:solidFill>
                <a:effectLst/>
                <a:latin typeface="+mn-lt"/>
                <a:ea typeface="+mn-ea"/>
                <a:cs typeface="+mn-cs"/>
              </a:rPr>
              <a:t>patients; proteinase 3 is the most common target antigen. The perinuclear pattern, or p-ANCA, is associated with PAN, microscopic </a:t>
            </a:r>
            <a:r>
              <a:rPr lang="en-US" sz="1200" b="0" i="0" kern="1200" dirty="0" err="1">
                <a:solidFill>
                  <a:schemeClr val="tx1"/>
                </a:solidFill>
                <a:effectLst/>
                <a:latin typeface="+mn-lt"/>
                <a:ea typeface="+mn-ea"/>
                <a:cs typeface="+mn-cs"/>
              </a:rPr>
              <a:t>polyarteritis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nodosa</a:t>
            </a:r>
            <a:r>
              <a:rPr lang="en-US" sz="1200" b="0" i="0" kern="1200" dirty="0">
                <a:solidFill>
                  <a:schemeClr val="tx1"/>
                </a:solidFill>
                <a:effectLst/>
                <a:latin typeface="+mn-lt"/>
                <a:ea typeface="+mn-ea"/>
                <a:cs typeface="+mn-cs"/>
              </a:rPr>
              <a:t>, relapsing </a:t>
            </a:r>
            <a:r>
              <a:rPr lang="en-US" sz="1200" b="0" i="0" kern="1200" dirty="0" err="1">
                <a:solidFill>
                  <a:schemeClr val="tx1"/>
                </a:solidFill>
                <a:effectLst/>
                <a:latin typeface="+mn-lt"/>
                <a:ea typeface="+mn-ea"/>
                <a:cs typeface="+mn-cs"/>
              </a:rPr>
              <a:t>polychondritis</a:t>
            </a:r>
            <a:r>
              <a:rPr lang="en-US" sz="1200" b="0" i="0" kern="1200" dirty="0">
                <a:solidFill>
                  <a:schemeClr val="tx1"/>
                </a:solidFill>
                <a:effectLst/>
                <a:latin typeface="+mn-lt"/>
                <a:ea typeface="+mn-ea"/>
                <a:cs typeface="+mn-cs"/>
              </a:rPr>
              <a:t>, and renal vasculitis. Myeloperoxidase is the most common antigenic target. In contrast to the results found in Wegener granulomatosis, the diagnostic sensitivities of c-ANCA and p-ANCA for PAN are only 5% and 15%, respectively; in patients with microscopic </a:t>
            </a:r>
            <a:r>
              <a:rPr lang="en-US" sz="1200" b="0" i="0" kern="1200" dirty="0" err="1">
                <a:solidFill>
                  <a:schemeClr val="tx1"/>
                </a:solidFill>
                <a:effectLst/>
                <a:latin typeface="+mn-lt"/>
                <a:ea typeface="+mn-ea"/>
                <a:cs typeface="+mn-cs"/>
              </a:rPr>
              <a:t>polyarteritis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nodosa</a:t>
            </a:r>
            <a:r>
              <a:rPr lang="en-US" sz="1200" b="0" i="0" kern="1200" dirty="0">
                <a:solidFill>
                  <a:schemeClr val="tx1"/>
                </a:solidFill>
                <a:effectLst/>
                <a:latin typeface="+mn-lt"/>
                <a:ea typeface="+mn-ea"/>
                <a:cs typeface="+mn-cs"/>
              </a:rPr>
              <a:t>, p-ANCA (myeloperoxidase) positivity is more common (50%–80%), with a smaller percentage (40%) having the c-ANCA (proteinase 3) marker.</a:t>
            </a:r>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31</a:t>
            </a:fld>
            <a:endParaRPr lang="en-US"/>
          </a:p>
        </p:txBody>
      </p:sp>
    </p:spTree>
    <p:extLst>
      <p:ext uri="{BB962C8B-B14F-4D97-AF65-F5344CB8AC3E}">
        <p14:creationId xmlns:p14="http://schemas.microsoft.com/office/powerpoint/2010/main" val="313329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Coronal:Hyperdensity</a:t>
            </a:r>
            <a:r>
              <a:rPr lang="en-US" dirty="0"/>
              <a:t> of the inferior bilateral orbits that is more involved</a:t>
            </a:r>
            <a:r>
              <a:rPr lang="en-US" baseline="0" dirty="0"/>
              <a:t> OS than OD. OS you see this </a:t>
            </a:r>
            <a:r>
              <a:rPr lang="en-US" baseline="0" dirty="0" err="1"/>
              <a:t>hyperdensities</a:t>
            </a:r>
            <a:r>
              <a:rPr lang="en-US" baseline="0" dirty="0"/>
              <a:t> involving the medial </a:t>
            </a:r>
            <a:r>
              <a:rPr lang="en-US" baseline="0" dirty="0" err="1"/>
              <a:t>sinuse</a:t>
            </a:r>
            <a:r>
              <a:rPr lang="en-US" baseline="0" dirty="0"/>
              <a:t> that is </a:t>
            </a:r>
            <a:r>
              <a:rPr lang="en-US" baseline="0" dirty="0" err="1"/>
              <a:t>enchoraching</a:t>
            </a:r>
            <a:r>
              <a:rPr lang="en-US" baseline="0" dirty="0"/>
              <a:t> on the medial </a:t>
            </a:r>
            <a:r>
              <a:rPr lang="en-US" baseline="0" dirty="0" err="1"/>
              <a:t>recturs</a:t>
            </a:r>
            <a:r>
              <a:rPr lang="en-US" baseline="0" dirty="0"/>
              <a:t>, and in the right orbit this </a:t>
            </a:r>
            <a:r>
              <a:rPr lang="en-US" baseline="0" dirty="0" err="1"/>
              <a:t>hyperdensities</a:t>
            </a:r>
            <a:r>
              <a:rPr lang="en-US" baseline="0" dirty="0"/>
              <a:t> is involving the inferior </a:t>
            </a:r>
            <a:r>
              <a:rPr lang="en-US" baseline="0" dirty="0" err="1"/>
              <a:t>recturs</a:t>
            </a:r>
            <a:r>
              <a:rPr lang="en-US" baseline="0" dirty="0"/>
              <a:t> and is worse than what we say 2 month ago</a:t>
            </a:r>
          </a:p>
          <a:p>
            <a:r>
              <a:rPr lang="en-US" baseline="0" dirty="0"/>
              <a:t>Axial cut demonstrates more bony erosion along the left medial orbit</a:t>
            </a:r>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9</a:t>
            </a:fld>
            <a:endParaRPr lang="en-US"/>
          </a:p>
        </p:txBody>
      </p:sp>
    </p:spTree>
    <p:extLst>
      <p:ext uri="{BB962C8B-B14F-4D97-AF65-F5344CB8AC3E}">
        <p14:creationId xmlns:p14="http://schemas.microsoft.com/office/powerpoint/2010/main" val="407863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distinction of </a:t>
            </a:r>
            <a:r>
              <a:rPr lang="en-US" sz="1200" b="0" i="0" kern="1200" dirty="0" err="1">
                <a:solidFill>
                  <a:schemeClr val="tx1"/>
                </a:solidFill>
                <a:effectLst/>
                <a:latin typeface="+mn-lt"/>
                <a:ea typeface="+mn-ea"/>
                <a:cs typeface="+mn-cs"/>
              </a:rPr>
              <a:t>antineutrophil</a:t>
            </a:r>
            <a:r>
              <a:rPr lang="en-US" sz="1200" b="0" i="0" kern="1200" dirty="0">
                <a:solidFill>
                  <a:schemeClr val="tx1"/>
                </a:solidFill>
                <a:effectLst/>
                <a:latin typeface="+mn-lt"/>
                <a:ea typeface="+mn-ea"/>
                <a:cs typeface="+mn-cs"/>
              </a:rPr>
              <a:t> cytoplasmic autoantibody (ANCA)-associated vasculitis (AAV) from other systemic rheumatic diseases is a frequent clinical problem. This includes diseases with similar general clinical features, similar lung and/or renal signs, and/or positive ANCA </a:t>
            </a:r>
            <a:r>
              <a:rPr lang="en-US" sz="1200" b="0" i="0" kern="1200" dirty="0" err="1">
                <a:solidFill>
                  <a:schemeClr val="tx1"/>
                </a:solidFill>
                <a:effectLst/>
                <a:latin typeface="+mn-lt"/>
                <a:ea typeface="+mn-ea"/>
                <a:cs typeface="+mn-cs"/>
              </a:rPr>
              <a:t>serologies</a:t>
            </a:r>
            <a:r>
              <a:rPr lang="en-US" sz="1200" b="0" i="0" kern="1200" dirty="0">
                <a:solidFill>
                  <a:schemeClr val="tx1"/>
                </a:solidFill>
                <a:effectLst/>
                <a:latin typeface="+mn-lt"/>
                <a:ea typeface="+mn-ea"/>
                <a:cs typeface="+mn-cs"/>
              </a:rPr>
              <a:t>. This is discussed in detail separately. (See </a:t>
            </a:r>
            <a:r>
              <a:rPr lang="en-US" sz="1200" b="0" i="0" u="sng" kern="1200" dirty="0">
                <a:solidFill>
                  <a:schemeClr val="tx1"/>
                </a:solidFill>
                <a:effectLst/>
                <a:latin typeface="+mn-lt"/>
                <a:ea typeface="+mn-ea"/>
                <a:cs typeface="+mn-cs"/>
                <a:hlinkClick r:id="rId3"/>
              </a:rPr>
              <a:t>"Overview of and approach to the </a:t>
            </a:r>
            <a:r>
              <a:rPr lang="en-US" sz="1200" b="0" i="0" u="sng" kern="1200" dirty="0" err="1">
                <a:solidFill>
                  <a:schemeClr val="tx1"/>
                </a:solidFill>
                <a:effectLst/>
                <a:latin typeface="+mn-lt"/>
                <a:ea typeface="+mn-ea"/>
                <a:cs typeface="+mn-cs"/>
                <a:hlinkClick r:id="rId3"/>
              </a:rPr>
              <a:t>vasculitides</a:t>
            </a:r>
            <a:r>
              <a:rPr lang="en-US" sz="1200" b="0" i="0" u="sng" kern="1200" dirty="0">
                <a:solidFill>
                  <a:schemeClr val="tx1"/>
                </a:solidFill>
                <a:effectLst/>
                <a:latin typeface="+mn-lt"/>
                <a:ea typeface="+mn-ea"/>
                <a:cs typeface="+mn-cs"/>
                <a:hlinkClick r:id="rId3"/>
              </a:rPr>
              <a:t> in adults"</a:t>
            </a:r>
            <a:r>
              <a:rPr lang="en-US" sz="1200" b="0" i="0" kern="1200" dirty="0">
                <a:solidFill>
                  <a:schemeClr val="tx1"/>
                </a:solidFill>
                <a:effectLst/>
                <a:latin typeface="+mn-lt"/>
                <a:ea typeface="+mn-ea"/>
                <a:cs typeface="+mn-cs"/>
              </a:rPr>
              <a:t> and </a:t>
            </a:r>
            <a:r>
              <a:rPr lang="en-US" sz="1200" b="0" i="0" u="sng" kern="1200" dirty="0">
                <a:solidFill>
                  <a:schemeClr val="tx1"/>
                </a:solidFill>
                <a:effectLst/>
                <a:latin typeface="+mn-lt"/>
                <a:ea typeface="+mn-ea"/>
                <a:cs typeface="+mn-cs"/>
                <a:hlinkClick r:id="rId4"/>
              </a:rPr>
              <a:t>"Respiratory tract involvement in granulomatosis with </a:t>
            </a:r>
            <a:r>
              <a:rPr lang="en-US" sz="1200" b="0" i="0" u="sng" kern="1200" dirty="0" err="1">
                <a:solidFill>
                  <a:schemeClr val="tx1"/>
                </a:solidFill>
                <a:effectLst/>
                <a:latin typeface="+mn-lt"/>
                <a:ea typeface="+mn-ea"/>
                <a:cs typeface="+mn-cs"/>
                <a:hlinkClick r:id="rId4"/>
              </a:rPr>
              <a:t>polyangiitis</a:t>
            </a:r>
            <a:r>
              <a:rPr lang="en-US" sz="1200" b="0" i="0" u="sng" kern="1200" dirty="0">
                <a:solidFill>
                  <a:schemeClr val="tx1"/>
                </a:solidFill>
                <a:effectLst/>
                <a:latin typeface="+mn-lt"/>
                <a:ea typeface="+mn-ea"/>
                <a:cs typeface="+mn-cs"/>
                <a:hlinkClick r:id="rId4"/>
              </a:rPr>
              <a:t> and microscopic </a:t>
            </a:r>
            <a:r>
              <a:rPr lang="en-US" sz="1200" b="0" i="0" u="sng" kern="1200" dirty="0" err="1">
                <a:solidFill>
                  <a:schemeClr val="tx1"/>
                </a:solidFill>
                <a:effectLst/>
                <a:latin typeface="+mn-lt"/>
                <a:ea typeface="+mn-ea"/>
                <a:cs typeface="+mn-cs"/>
                <a:hlinkClick r:id="rId4"/>
              </a:rPr>
              <a:t>polyangiitis</a:t>
            </a:r>
            <a:r>
              <a:rPr lang="en-US" sz="1200" b="0" i="0" u="sng" kern="1200" dirty="0">
                <a:solidFill>
                  <a:schemeClr val="tx1"/>
                </a:solidFill>
                <a:effectLst/>
                <a:latin typeface="+mn-lt"/>
                <a:ea typeface="+mn-ea"/>
                <a:cs typeface="+mn-cs"/>
                <a:hlinkClick r:id="rId4"/>
              </a:rPr>
              <a:t>"</a:t>
            </a:r>
            <a:r>
              <a:rPr lang="en-US" sz="1200" b="0" i="0" kern="1200" dirty="0">
                <a:solidFill>
                  <a:schemeClr val="tx1"/>
                </a:solidFill>
                <a:effectLst/>
                <a:latin typeface="+mn-lt"/>
                <a:ea typeface="+mn-ea"/>
                <a:cs typeface="+mn-cs"/>
              </a:rPr>
              <a:t> and </a:t>
            </a:r>
            <a:r>
              <a:rPr lang="en-US" sz="1200" b="0" i="0" u="sng" kern="1200" dirty="0">
                <a:solidFill>
                  <a:schemeClr val="tx1"/>
                </a:solidFill>
                <a:effectLst/>
                <a:latin typeface="+mn-lt"/>
                <a:ea typeface="+mn-ea"/>
                <a:cs typeface="+mn-cs"/>
                <a:hlinkClick r:id="rId5"/>
              </a:rPr>
              <a:t>"Clinical spectrum of </a:t>
            </a:r>
            <a:r>
              <a:rPr lang="en-US" sz="1200" b="0" i="0" u="sng" kern="1200" dirty="0" err="1">
                <a:solidFill>
                  <a:schemeClr val="tx1"/>
                </a:solidFill>
                <a:effectLst/>
                <a:latin typeface="+mn-lt"/>
                <a:ea typeface="+mn-ea"/>
                <a:cs typeface="+mn-cs"/>
                <a:hlinkClick r:id="rId5"/>
              </a:rPr>
              <a:t>antineutrophil</a:t>
            </a:r>
            <a:r>
              <a:rPr lang="en-US" sz="1200" b="0" i="0" u="sng" kern="1200" dirty="0">
                <a:solidFill>
                  <a:schemeClr val="tx1"/>
                </a:solidFill>
                <a:effectLst/>
                <a:latin typeface="+mn-lt"/>
                <a:ea typeface="+mn-ea"/>
                <a:cs typeface="+mn-cs"/>
                <a:hlinkClick r:id="rId5"/>
              </a:rPr>
              <a:t> cytoplasmic autoantibodies"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vasculitis in patients with microscopic </a:t>
            </a:r>
            <a:r>
              <a:rPr lang="en-US" sz="1200" b="0" i="0" kern="1200" dirty="0" err="1">
                <a:solidFill>
                  <a:schemeClr val="tx1"/>
                </a:solidFill>
                <a:effectLst/>
                <a:latin typeface="+mn-lt"/>
                <a:ea typeface="+mn-ea"/>
                <a:cs typeface="+mn-cs"/>
              </a:rPr>
              <a:t>polyangiitis</a:t>
            </a:r>
            <a:r>
              <a:rPr lang="en-US" sz="1200" b="0" i="0" kern="1200" dirty="0">
                <a:solidFill>
                  <a:schemeClr val="tx1"/>
                </a:solidFill>
                <a:effectLst/>
                <a:latin typeface="+mn-lt"/>
                <a:ea typeface="+mn-ea"/>
                <a:cs typeface="+mn-cs"/>
              </a:rPr>
              <a:t> (MPA), granulomatosis with </a:t>
            </a:r>
            <a:r>
              <a:rPr lang="en-US" sz="1200" b="0" i="0" kern="1200" dirty="0" err="1">
                <a:solidFill>
                  <a:schemeClr val="tx1"/>
                </a:solidFill>
                <a:effectLst/>
                <a:latin typeface="+mn-lt"/>
                <a:ea typeface="+mn-ea"/>
                <a:cs typeface="+mn-cs"/>
              </a:rPr>
              <a:t>polyangiitis</a:t>
            </a:r>
            <a:r>
              <a:rPr lang="en-US" sz="1200" b="0" i="0" kern="1200" dirty="0">
                <a:solidFill>
                  <a:schemeClr val="tx1"/>
                </a:solidFill>
                <a:effectLst/>
                <a:latin typeface="+mn-lt"/>
                <a:ea typeface="+mn-ea"/>
                <a:cs typeface="+mn-cs"/>
              </a:rPr>
              <a:t> (GPA), and eosinophilic granulomatosis with </a:t>
            </a:r>
            <a:r>
              <a:rPr lang="en-US" sz="1200" b="0" i="0" kern="1200" dirty="0" err="1">
                <a:solidFill>
                  <a:schemeClr val="tx1"/>
                </a:solidFill>
                <a:effectLst/>
                <a:latin typeface="+mn-lt"/>
                <a:ea typeface="+mn-ea"/>
                <a:cs typeface="+mn-cs"/>
              </a:rPr>
              <a:t>polyangiitis</a:t>
            </a:r>
            <a:r>
              <a:rPr lang="en-US" sz="1200" b="0" i="0" kern="1200" dirty="0">
                <a:solidFill>
                  <a:schemeClr val="tx1"/>
                </a:solidFill>
                <a:effectLst/>
                <a:latin typeface="+mn-lt"/>
                <a:ea typeface="+mn-ea"/>
                <a:cs typeface="+mn-cs"/>
              </a:rPr>
              <a:t> (EGPA, </a:t>
            </a:r>
            <a:r>
              <a:rPr lang="en-US" sz="1200" b="0" i="0" kern="1200" dirty="0" err="1">
                <a:solidFill>
                  <a:schemeClr val="tx1"/>
                </a:solidFill>
                <a:effectLst/>
                <a:latin typeface="+mn-lt"/>
                <a:ea typeface="+mn-ea"/>
                <a:cs typeface="+mn-cs"/>
              </a:rPr>
              <a:t>Churg</a:t>
            </a:r>
            <a:r>
              <a:rPr lang="en-US" sz="1200" b="0" i="0" kern="1200" dirty="0">
                <a:solidFill>
                  <a:schemeClr val="tx1"/>
                </a:solidFill>
                <a:effectLst/>
                <a:latin typeface="+mn-lt"/>
                <a:ea typeface="+mn-ea"/>
                <a:cs typeface="+mn-cs"/>
              </a:rPr>
              <a:t>-Strauss) is pathologically indistinguishable. Asthma and eosinophilia may distinguish EGPA from GPA and MPA. (See </a:t>
            </a:r>
            <a:r>
              <a:rPr lang="en-US" sz="1200" b="0" i="0" u="sng" kern="1200" dirty="0">
                <a:solidFill>
                  <a:schemeClr val="tx1"/>
                </a:solidFill>
                <a:effectLst/>
                <a:latin typeface="+mn-lt"/>
                <a:ea typeface="+mn-ea"/>
                <a:cs typeface="+mn-cs"/>
                <a:hlinkClick r:id="rId6"/>
              </a:rPr>
              <a:t>"Epidemiology, pathogenesis, and pathology of eosinophilic granulomatosis with </a:t>
            </a:r>
            <a:r>
              <a:rPr lang="en-US" sz="1200" b="0" i="0" u="sng" kern="1200" dirty="0" err="1">
                <a:solidFill>
                  <a:schemeClr val="tx1"/>
                </a:solidFill>
                <a:effectLst/>
                <a:latin typeface="+mn-lt"/>
                <a:ea typeface="+mn-ea"/>
                <a:cs typeface="+mn-cs"/>
                <a:hlinkClick r:id="rId6"/>
              </a:rPr>
              <a:t>polyangiitis</a:t>
            </a:r>
            <a:r>
              <a:rPr lang="en-US" sz="1200" b="0" i="0" u="sng" kern="1200" dirty="0">
                <a:solidFill>
                  <a:schemeClr val="tx1"/>
                </a:solidFill>
                <a:effectLst/>
                <a:latin typeface="+mn-lt"/>
                <a:ea typeface="+mn-ea"/>
                <a:cs typeface="+mn-cs"/>
                <a:hlinkClick r:id="rId6"/>
              </a:rPr>
              <a:t> (</a:t>
            </a:r>
            <a:r>
              <a:rPr lang="en-US" sz="1200" b="0" i="0" u="sng" kern="1200" dirty="0" err="1">
                <a:solidFill>
                  <a:schemeClr val="tx1"/>
                </a:solidFill>
                <a:effectLst/>
                <a:latin typeface="+mn-lt"/>
                <a:ea typeface="+mn-ea"/>
                <a:cs typeface="+mn-cs"/>
                <a:hlinkClick r:id="rId6"/>
              </a:rPr>
              <a:t>Churg</a:t>
            </a:r>
            <a:r>
              <a:rPr lang="en-US" sz="1200" b="0" i="0" u="sng" kern="1200" dirty="0">
                <a:solidFill>
                  <a:schemeClr val="tx1"/>
                </a:solidFill>
                <a:effectLst/>
                <a:latin typeface="+mn-lt"/>
                <a:ea typeface="+mn-ea"/>
                <a:cs typeface="+mn-cs"/>
                <a:hlinkClick r:id="rId6"/>
              </a:rPr>
              <a:t>-Strauss)"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MPA may be distinguished from classic </a:t>
            </a:r>
            <a:r>
              <a:rPr lang="en-US" sz="1200" b="0" i="0" kern="1200" dirty="0" err="1">
                <a:solidFill>
                  <a:schemeClr val="tx1"/>
                </a:solidFill>
                <a:effectLst/>
                <a:latin typeface="+mn-lt"/>
                <a:ea typeface="+mn-ea"/>
                <a:cs typeface="+mn-cs"/>
              </a:rPr>
              <a:t>polyarteritis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nodosa</a:t>
            </a:r>
            <a:r>
              <a:rPr lang="en-US" sz="1200" b="0" i="0" kern="1200" dirty="0">
                <a:solidFill>
                  <a:schemeClr val="tx1"/>
                </a:solidFill>
                <a:effectLst/>
                <a:latin typeface="+mn-lt"/>
                <a:ea typeface="+mn-ea"/>
                <a:cs typeface="+mn-cs"/>
              </a:rPr>
              <a:t>, a vasculitis of medium-sized muscular arteries, by the clinical presentation and ANCA. The cardinal features of classic </a:t>
            </a:r>
            <a:r>
              <a:rPr lang="en-US" sz="1200" b="0" i="0" kern="1200" dirty="0" err="1">
                <a:solidFill>
                  <a:schemeClr val="tx1"/>
                </a:solidFill>
                <a:effectLst/>
                <a:latin typeface="+mn-lt"/>
                <a:ea typeface="+mn-ea"/>
                <a:cs typeface="+mn-cs"/>
              </a:rPr>
              <a:t>polyarteritis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nodosa</a:t>
            </a:r>
            <a:r>
              <a:rPr lang="en-US" sz="1200" b="0" i="0" kern="1200" dirty="0">
                <a:solidFill>
                  <a:schemeClr val="tx1"/>
                </a:solidFill>
                <a:effectLst/>
                <a:latin typeface="+mn-lt"/>
                <a:ea typeface="+mn-ea"/>
                <a:cs typeface="+mn-cs"/>
              </a:rPr>
              <a:t> include renal infarcts, renal artery stenosis, and visceral </a:t>
            </a:r>
            <a:r>
              <a:rPr lang="en-US" sz="1200" b="0" i="0" kern="1200" dirty="0" err="1">
                <a:solidFill>
                  <a:schemeClr val="tx1"/>
                </a:solidFill>
                <a:effectLst/>
                <a:latin typeface="+mn-lt"/>
                <a:ea typeface="+mn-ea"/>
                <a:cs typeface="+mn-cs"/>
              </a:rPr>
              <a:t>microaneurysms</a:t>
            </a:r>
            <a:r>
              <a:rPr lang="en-US" sz="1200" b="0" i="0" kern="1200" dirty="0">
                <a:solidFill>
                  <a:schemeClr val="tx1"/>
                </a:solidFill>
                <a:effectLst/>
                <a:latin typeface="+mn-lt"/>
                <a:ea typeface="+mn-ea"/>
                <a:cs typeface="+mn-cs"/>
              </a:rPr>
              <a:t>, all of which are infrequently observed in MPA. Glomerulonephritis, other manifestations of small-vessel vasculitis, and a positive ANCA are observed in MPA but </a:t>
            </a:r>
            <a:r>
              <a:rPr lang="en-US" sz="1200" b="1" i="0"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classic </a:t>
            </a:r>
            <a:r>
              <a:rPr lang="en-US" sz="1200" b="0" i="0" kern="1200" dirty="0" err="1">
                <a:solidFill>
                  <a:schemeClr val="tx1"/>
                </a:solidFill>
                <a:effectLst/>
                <a:latin typeface="+mn-lt"/>
                <a:ea typeface="+mn-ea"/>
                <a:cs typeface="+mn-cs"/>
              </a:rPr>
              <a:t>polyarteritis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nodosa</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7"/>
              </a:rPr>
              <a:t>5</a:t>
            </a:r>
            <a:r>
              <a:rPr lang="en-US" sz="1200" b="0" i="0" kern="1200" dirty="0">
                <a:solidFill>
                  <a:schemeClr val="tx1"/>
                </a:solidFill>
                <a:effectLst/>
                <a:latin typeface="+mn-lt"/>
                <a:ea typeface="+mn-ea"/>
                <a:cs typeface="+mn-cs"/>
              </a:rPr>
              <a:t>]. (See </a:t>
            </a:r>
            <a:r>
              <a:rPr lang="en-US" sz="1200" b="0" i="0" u="sng" kern="1200" dirty="0">
                <a:solidFill>
                  <a:schemeClr val="tx1"/>
                </a:solidFill>
                <a:effectLst/>
                <a:latin typeface="+mn-lt"/>
                <a:ea typeface="+mn-ea"/>
                <a:cs typeface="+mn-cs"/>
                <a:hlinkClick r:id="rId8"/>
              </a:rPr>
              <a:t>"Clinical manifestations and diagnosis of </a:t>
            </a:r>
            <a:r>
              <a:rPr lang="en-US" sz="1200" b="0" i="0" u="sng" kern="1200" dirty="0" err="1">
                <a:solidFill>
                  <a:schemeClr val="tx1"/>
                </a:solidFill>
                <a:effectLst/>
                <a:latin typeface="+mn-lt"/>
                <a:ea typeface="+mn-ea"/>
                <a:cs typeface="+mn-cs"/>
                <a:hlinkClick r:id="rId8"/>
              </a:rPr>
              <a:t>polyarteritis</a:t>
            </a:r>
            <a:r>
              <a:rPr lang="en-US" sz="1200" b="0" i="0" u="sng" kern="1200" dirty="0">
                <a:solidFill>
                  <a:schemeClr val="tx1"/>
                </a:solidFill>
                <a:effectLst/>
                <a:latin typeface="+mn-lt"/>
                <a:ea typeface="+mn-ea"/>
                <a:cs typeface="+mn-cs"/>
                <a:hlinkClick r:id="rId8"/>
              </a:rPr>
              <a:t> </a:t>
            </a:r>
            <a:r>
              <a:rPr lang="en-US" sz="1200" b="0" i="0" u="sng" kern="1200" dirty="0" err="1">
                <a:solidFill>
                  <a:schemeClr val="tx1"/>
                </a:solidFill>
                <a:effectLst/>
                <a:latin typeface="+mn-lt"/>
                <a:ea typeface="+mn-ea"/>
                <a:cs typeface="+mn-cs"/>
                <a:hlinkClick r:id="rId8"/>
              </a:rPr>
              <a:t>nodosa</a:t>
            </a:r>
            <a:r>
              <a:rPr lang="en-US" sz="1200" b="0" i="0" u="sng" kern="1200" dirty="0">
                <a:solidFill>
                  <a:schemeClr val="tx1"/>
                </a:solidFill>
                <a:effectLst/>
                <a:latin typeface="+mn-lt"/>
                <a:ea typeface="+mn-ea"/>
                <a:cs typeface="+mn-cs"/>
                <a:hlinkClick r:id="rId8"/>
              </a:rPr>
              <a:t> in adults"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Whereas nearly three-fourths of patients with MPA have ANCA, classic </a:t>
            </a:r>
            <a:r>
              <a:rPr lang="en-US" sz="1200" b="0" i="0" kern="1200" dirty="0" err="1">
                <a:solidFill>
                  <a:schemeClr val="tx1"/>
                </a:solidFill>
                <a:effectLst/>
                <a:latin typeface="+mn-lt"/>
                <a:ea typeface="+mn-ea"/>
                <a:cs typeface="+mn-cs"/>
              </a:rPr>
              <a:t>polyarteritis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nodosa</a:t>
            </a:r>
            <a:r>
              <a:rPr lang="en-US" sz="1200" b="0" i="0" kern="1200" dirty="0">
                <a:solidFill>
                  <a:schemeClr val="tx1"/>
                </a:solidFill>
                <a:effectLst/>
                <a:latin typeface="+mn-lt"/>
                <a:ea typeface="+mn-ea"/>
                <a:cs typeface="+mn-cs"/>
              </a:rPr>
              <a:t> is not associated with antibodies to either proteinase 3 (PR3) or myeloperoxidase (MPO). (See </a:t>
            </a:r>
            <a:r>
              <a:rPr lang="en-US" sz="1200" b="0" i="0" u="sng" kern="1200" dirty="0">
                <a:solidFill>
                  <a:schemeClr val="tx1"/>
                </a:solidFill>
                <a:effectLst/>
                <a:latin typeface="+mn-lt"/>
                <a:ea typeface="+mn-ea"/>
                <a:cs typeface="+mn-cs"/>
                <a:hlinkClick r:id="rId8"/>
              </a:rPr>
              <a:t>"Clinical manifestations and diagnosis of </a:t>
            </a:r>
            <a:r>
              <a:rPr lang="en-US" sz="1200" b="0" i="0" u="sng" kern="1200" dirty="0" err="1">
                <a:solidFill>
                  <a:schemeClr val="tx1"/>
                </a:solidFill>
                <a:effectLst/>
                <a:latin typeface="+mn-lt"/>
                <a:ea typeface="+mn-ea"/>
                <a:cs typeface="+mn-cs"/>
                <a:hlinkClick r:id="rId8"/>
              </a:rPr>
              <a:t>polyarteritis</a:t>
            </a:r>
            <a:r>
              <a:rPr lang="en-US" sz="1200" b="0" i="0" u="sng" kern="1200" dirty="0">
                <a:solidFill>
                  <a:schemeClr val="tx1"/>
                </a:solidFill>
                <a:effectLst/>
                <a:latin typeface="+mn-lt"/>
                <a:ea typeface="+mn-ea"/>
                <a:cs typeface="+mn-cs"/>
                <a:hlinkClick r:id="rId8"/>
              </a:rPr>
              <a:t> </a:t>
            </a:r>
            <a:r>
              <a:rPr lang="en-US" sz="1200" b="0" i="0" u="sng" kern="1200" dirty="0" err="1">
                <a:solidFill>
                  <a:schemeClr val="tx1"/>
                </a:solidFill>
                <a:effectLst/>
                <a:latin typeface="+mn-lt"/>
                <a:ea typeface="+mn-ea"/>
                <a:cs typeface="+mn-cs"/>
                <a:hlinkClick r:id="rId8"/>
              </a:rPr>
              <a:t>nodosa</a:t>
            </a:r>
            <a:r>
              <a:rPr lang="en-US" sz="1200" b="0" i="0" u="sng" kern="1200" dirty="0">
                <a:solidFill>
                  <a:schemeClr val="tx1"/>
                </a:solidFill>
                <a:effectLst/>
                <a:latin typeface="+mn-lt"/>
                <a:ea typeface="+mn-ea"/>
                <a:cs typeface="+mn-cs"/>
                <a:hlinkClick r:id="rId8"/>
              </a:rPr>
              <a:t> in adults"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Anti-glomerular basement membrane (anti-GBM) antibody disease, substantially more rare than AAV, is another disorder that can present with features of a pulmonary-renal syndrome. Furthermore, these diseases can occur together; 10 to 40 percent of patients with anti-GBM antibody disease also form ANCA (mostly MPO rather than PR3), a minority of whom have manifestations compatible with </a:t>
            </a:r>
            <a:r>
              <a:rPr lang="en-US" sz="1200" b="0" i="0" kern="1200" dirty="0" err="1">
                <a:solidFill>
                  <a:schemeClr val="tx1"/>
                </a:solidFill>
                <a:effectLst/>
                <a:latin typeface="+mn-lt"/>
                <a:ea typeface="+mn-ea"/>
                <a:cs typeface="+mn-cs"/>
              </a:rPr>
              <a:t>extrarenal</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extrapulmonary</a:t>
            </a:r>
            <a:r>
              <a:rPr lang="en-US" sz="1200" b="0" i="0" kern="1200" dirty="0">
                <a:solidFill>
                  <a:schemeClr val="tx1"/>
                </a:solidFill>
                <a:effectLst/>
                <a:latin typeface="+mn-lt"/>
                <a:ea typeface="+mn-ea"/>
                <a:cs typeface="+mn-cs"/>
              </a:rPr>
              <a:t> vasculitis [</a:t>
            </a:r>
            <a:r>
              <a:rPr lang="en-US" sz="1200" b="0" i="0" u="sng" kern="1200" dirty="0">
                <a:solidFill>
                  <a:schemeClr val="tx1"/>
                </a:solidFill>
                <a:effectLst/>
                <a:latin typeface="+mn-lt"/>
                <a:ea typeface="+mn-ea"/>
                <a:cs typeface="+mn-cs"/>
                <a:hlinkClick r:id="rId9"/>
              </a:rPr>
              <a:t>69-71</a:t>
            </a:r>
            <a:r>
              <a:rPr lang="en-US" sz="1200" b="0" i="0" kern="1200" dirty="0">
                <a:solidFill>
                  <a:schemeClr val="tx1"/>
                </a:solidFill>
                <a:effectLst/>
                <a:latin typeface="+mn-lt"/>
                <a:ea typeface="+mn-ea"/>
                <a:cs typeface="+mn-cs"/>
              </a:rPr>
              <a:t>]. (See </a:t>
            </a:r>
            <a:r>
              <a:rPr lang="en-US" sz="1200" b="0" i="0" u="sng" kern="1200" dirty="0">
                <a:solidFill>
                  <a:schemeClr val="tx1"/>
                </a:solidFill>
                <a:effectLst/>
                <a:latin typeface="+mn-lt"/>
                <a:ea typeface="+mn-ea"/>
                <a:cs typeface="+mn-cs"/>
                <a:hlinkClick r:id="rId10"/>
              </a:rPr>
              <a:t>"Pathogenesis and diagnosis of anti-GBM antibody (</a:t>
            </a:r>
            <a:r>
              <a:rPr lang="en-US" sz="1200" b="0" i="0" u="sng" kern="1200" dirty="0" err="1">
                <a:solidFill>
                  <a:schemeClr val="tx1"/>
                </a:solidFill>
                <a:effectLst/>
                <a:latin typeface="+mn-lt"/>
                <a:ea typeface="+mn-ea"/>
                <a:cs typeface="+mn-cs"/>
                <a:hlinkClick r:id="rId10"/>
              </a:rPr>
              <a:t>Goodpasture's</a:t>
            </a:r>
            <a:r>
              <a:rPr lang="en-US" sz="1200" b="0" i="0" u="sng" kern="1200" dirty="0">
                <a:solidFill>
                  <a:schemeClr val="tx1"/>
                </a:solidFill>
                <a:effectLst/>
                <a:latin typeface="+mn-lt"/>
                <a:ea typeface="+mn-ea"/>
                <a:cs typeface="+mn-cs"/>
                <a:hlinkClick r:id="rId10"/>
              </a:rPr>
              <a:t>) disease"</a:t>
            </a:r>
            <a:r>
              <a:rPr lang="en-US" sz="1200" b="0" i="0" kern="1200" dirty="0">
                <a:solidFill>
                  <a:schemeClr val="tx1"/>
                </a:solidFill>
                <a:effectLst/>
                <a:latin typeface="+mn-lt"/>
                <a:ea typeface="+mn-ea"/>
                <a:cs typeface="+mn-cs"/>
              </a:rPr>
              <a:t> and </a:t>
            </a:r>
            <a:r>
              <a:rPr lang="en-US" sz="1200" b="0" i="0" u="sng" kern="1200" dirty="0">
                <a:solidFill>
                  <a:schemeClr val="tx1"/>
                </a:solidFill>
                <a:effectLst/>
                <a:latin typeface="+mn-lt"/>
                <a:ea typeface="+mn-ea"/>
                <a:cs typeface="+mn-cs"/>
                <a:hlinkClick r:id="rId11"/>
              </a:rPr>
              <a:t>"Clinical spectrum of </a:t>
            </a:r>
            <a:r>
              <a:rPr lang="en-US" sz="1200" b="0" i="0" u="sng" kern="1200" dirty="0" err="1">
                <a:solidFill>
                  <a:schemeClr val="tx1"/>
                </a:solidFill>
                <a:effectLst/>
                <a:latin typeface="+mn-lt"/>
                <a:ea typeface="+mn-ea"/>
                <a:cs typeface="+mn-cs"/>
                <a:hlinkClick r:id="rId11"/>
              </a:rPr>
              <a:t>antineutrophil</a:t>
            </a:r>
            <a:r>
              <a:rPr lang="en-US" sz="1200" b="0" i="0" u="sng" kern="1200" dirty="0">
                <a:solidFill>
                  <a:schemeClr val="tx1"/>
                </a:solidFill>
                <a:effectLst/>
                <a:latin typeface="+mn-lt"/>
                <a:ea typeface="+mn-ea"/>
                <a:cs typeface="+mn-cs"/>
                <a:hlinkClick r:id="rId11"/>
              </a:rPr>
              <a:t> cytoplasmic autoantibodies", section on 'Anti-GBM autoantibody disease'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 number of diseases other than GPA and MPA are also associated with positive ANCA </a:t>
            </a:r>
            <a:r>
              <a:rPr lang="en-US" sz="1200" b="0" i="0" kern="1200" dirty="0" err="1">
                <a:solidFill>
                  <a:schemeClr val="tx1"/>
                </a:solidFill>
                <a:effectLst/>
                <a:latin typeface="+mn-lt"/>
                <a:ea typeface="+mn-ea"/>
                <a:cs typeface="+mn-cs"/>
              </a:rPr>
              <a:t>serologies</a:t>
            </a:r>
            <a:r>
              <a:rPr lang="en-US" sz="1200" b="0" i="0" kern="1200" dirty="0">
                <a:solidFill>
                  <a:schemeClr val="tx1"/>
                </a:solidFill>
                <a:effectLst/>
                <a:latin typeface="+mn-lt"/>
                <a:ea typeface="+mn-ea"/>
                <a:cs typeface="+mn-cs"/>
              </a:rPr>
              <a:t>, especially bacteremia (positive anti-PR3 antibodies). Occasionally, </a:t>
            </a:r>
            <a:r>
              <a:rPr lang="en-US" sz="1200" b="0" i="0" kern="1200" dirty="0" err="1">
                <a:solidFill>
                  <a:schemeClr val="tx1"/>
                </a:solidFill>
                <a:effectLst/>
                <a:latin typeface="+mn-lt"/>
                <a:ea typeface="+mn-ea"/>
                <a:cs typeface="+mn-cs"/>
              </a:rPr>
              <a:t>serologies</a:t>
            </a:r>
            <a:r>
              <a:rPr lang="en-US" sz="1200" b="0" i="0" kern="1200" dirty="0">
                <a:solidFill>
                  <a:schemeClr val="tx1"/>
                </a:solidFill>
                <a:effectLst/>
                <a:latin typeface="+mn-lt"/>
                <a:ea typeface="+mn-ea"/>
                <a:cs typeface="+mn-cs"/>
              </a:rPr>
              <a:t> are positive for both anti-MPO and anti-PR3; levamisole (often a contaminant in cocaine) should be suspected in this setting. A detailed discussion concerning these disease associations and the clinical and laboratory features that help to distinguish among the different disorders can be found elsewhere. (See </a:t>
            </a:r>
            <a:r>
              <a:rPr lang="en-US" sz="1200" b="0" i="0" u="sng" kern="1200" dirty="0">
                <a:solidFill>
                  <a:schemeClr val="tx1"/>
                </a:solidFill>
                <a:effectLst/>
                <a:latin typeface="+mn-lt"/>
                <a:ea typeface="+mn-ea"/>
                <a:cs typeface="+mn-cs"/>
                <a:hlinkClick r:id="rId5"/>
              </a:rPr>
              <a:t>"Clinical spectrum of </a:t>
            </a:r>
            <a:r>
              <a:rPr lang="en-US" sz="1200" b="0" i="0" u="sng" kern="1200" dirty="0" err="1">
                <a:solidFill>
                  <a:schemeClr val="tx1"/>
                </a:solidFill>
                <a:effectLst/>
                <a:latin typeface="+mn-lt"/>
                <a:ea typeface="+mn-ea"/>
                <a:cs typeface="+mn-cs"/>
                <a:hlinkClick r:id="rId5"/>
              </a:rPr>
              <a:t>antineutrophil</a:t>
            </a:r>
            <a:r>
              <a:rPr lang="en-US" sz="1200" b="0" i="0" u="sng" kern="1200" dirty="0">
                <a:solidFill>
                  <a:schemeClr val="tx1"/>
                </a:solidFill>
                <a:effectLst/>
                <a:latin typeface="+mn-lt"/>
                <a:ea typeface="+mn-ea"/>
                <a:cs typeface="+mn-cs"/>
                <a:hlinkClick r:id="rId5"/>
              </a:rPr>
              <a:t> cytoplasmic autoantibodies"</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64EE6F5A-6E72-4FA7-8D83-8BCBACF9E582}" type="slidenum">
              <a:rPr lang="en-US" smtClean="0"/>
              <a:t>32</a:t>
            </a:fld>
            <a:endParaRPr lang="en-US"/>
          </a:p>
        </p:txBody>
      </p:sp>
    </p:spTree>
    <p:extLst>
      <p:ext uri="{BB962C8B-B14F-4D97-AF65-F5344CB8AC3E}">
        <p14:creationId xmlns:p14="http://schemas.microsoft.com/office/powerpoint/2010/main" val="388092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distinction of </a:t>
            </a:r>
            <a:r>
              <a:rPr lang="en-US" sz="1200" b="0" i="0" kern="1200" dirty="0" err="1">
                <a:solidFill>
                  <a:schemeClr val="tx1"/>
                </a:solidFill>
                <a:effectLst/>
                <a:latin typeface="+mn-lt"/>
                <a:ea typeface="+mn-ea"/>
                <a:cs typeface="+mn-cs"/>
              </a:rPr>
              <a:t>antineutrophil</a:t>
            </a:r>
            <a:r>
              <a:rPr lang="en-US" sz="1200" b="0" i="0" kern="1200" dirty="0">
                <a:solidFill>
                  <a:schemeClr val="tx1"/>
                </a:solidFill>
                <a:effectLst/>
                <a:latin typeface="+mn-lt"/>
                <a:ea typeface="+mn-ea"/>
                <a:cs typeface="+mn-cs"/>
              </a:rPr>
              <a:t> cytoplasmic autoantibody (ANCA)-associated vasculitis (AAV) from other systemic rheumatic diseases is a frequent clinical problem. This includes diseases with similar general clinical features, similar lung and/or renal signs, and/or positive ANCA </a:t>
            </a:r>
            <a:r>
              <a:rPr lang="en-US" sz="1200" b="0" i="0" kern="1200" dirty="0" err="1">
                <a:solidFill>
                  <a:schemeClr val="tx1"/>
                </a:solidFill>
                <a:effectLst/>
                <a:latin typeface="+mn-lt"/>
                <a:ea typeface="+mn-ea"/>
                <a:cs typeface="+mn-cs"/>
              </a:rPr>
              <a:t>serologies</a:t>
            </a:r>
            <a:r>
              <a:rPr lang="en-US" sz="1200" b="0" i="0" kern="1200" dirty="0">
                <a:solidFill>
                  <a:schemeClr val="tx1"/>
                </a:solidFill>
                <a:effectLst/>
                <a:latin typeface="+mn-lt"/>
                <a:ea typeface="+mn-ea"/>
                <a:cs typeface="+mn-cs"/>
              </a:rPr>
              <a:t>. This is discussed in detail separately. (See </a:t>
            </a:r>
            <a:r>
              <a:rPr lang="en-US" sz="1200" b="0" i="0" u="sng" kern="1200" dirty="0">
                <a:solidFill>
                  <a:schemeClr val="tx1"/>
                </a:solidFill>
                <a:effectLst/>
                <a:latin typeface="+mn-lt"/>
                <a:ea typeface="+mn-ea"/>
                <a:cs typeface="+mn-cs"/>
                <a:hlinkClick r:id="rId3"/>
              </a:rPr>
              <a:t>"Overview of and approach to the </a:t>
            </a:r>
            <a:r>
              <a:rPr lang="en-US" sz="1200" b="0" i="0" u="sng" kern="1200" dirty="0" err="1">
                <a:solidFill>
                  <a:schemeClr val="tx1"/>
                </a:solidFill>
                <a:effectLst/>
                <a:latin typeface="+mn-lt"/>
                <a:ea typeface="+mn-ea"/>
                <a:cs typeface="+mn-cs"/>
                <a:hlinkClick r:id="rId3"/>
              </a:rPr>
              <a:t>vasculitides</a:t>
            </a:r>
            <a:r>
              <a:rPr lang="en-US" sz="1200" b="0" i="0" u="sng" kern="1200" dirty="0">
                <a:solidFill>
                  <a:schemeClr val="tx1"/>
                </a:solidFill>
                <a:effectLst/>
                <a:latin typeface="+mn-lt"/>
                <a:ea typeface="+mn-ea"/>
                <a:cs typeface="+mn-cs"/>
                <a:hlinkClick r:id="rId3"/>
              </a:rPr>
              <a:t> in adults"</a:t>
            </a:r>
            <a:r>
              <a:rPr lang="en-US" sz="1200" b="0" i="0" kern="1200" dirty="0">
                <a:solidFill>
                  <a:schemeClr val="tx1"/>
                </a:solidFill>
                <a:effectLst/>
                <a:latin typeface="+mn-lt"/>
                <a:ea typeface="+mn-ea"/>
                <a:cs typeface="+mn-cs"/>
              </a:rPr>
              <a:t> and </a:t>
            </a:r>
            <a:r>
              <a:rPr lang="en-US" sz="1200" b="0" i="0" u="sng" kern="1200" dirty="0">
                <a:solidFill>
                  <a:schemeClr val="tx1"/>
                </a:solidFill>
                <a:effectLst/>
                <a:latin typeface="+mn-lt"/>
                <a:ea typeface="+mn-ea"/>
                <a:cs typeface="+mn-cs"/>
                <a:hlinkClick r:id="rId4"/>
              </a:rPr>
              <a:t>"Respiratory tract involvement in granulomatosis with </a:t>
            </a:r>
            <a:r>
              <a:rPr lang="en-US" sz="1200" b="0" i="0" u="sng" kern="1200" dirty="0" err="1">
                <a:solidFill>
                  <a:schemeClr val="tx1"/>
                </a:solidFill>
                <a:effectLst/>
                <a:latin typeface="+mn-lt"/>
                <a:ea typeface="+mn-ea"/>
                <a:cs typeface="+mn-cs"/>
                <a:hlinkClick r:id="rId4"/>
              </a:rPr>
              <a:t>polyangiitis</a:t>
            </a:r>
            <a:r>
              <a:rPr lang="en-US" sz="1200" b="0" i="0" u="sng" kern="1200" dirty="0">
                <a:solidFill>
                  <a:schemeClr val="tx1"/>
                </a:solidFill>
                <a:effectLst/>
                <a:latin typeface="+mn-lt"/>
                <a:ea typeface="+mn-ea"/>
                <a:cs typeface="+mn-cs"/>
                <a:hlinkClick r:id="rId4"/>
              </a:rPr>
              <a:t> and microscopic </a:t>
            </a:r>
            <a:r>
              <a:rPr lang="en-US" sz="1200" b="0" i="0" u="sng" kern="1200" dirty="0" err="1">
                <a:solidFill>
                  <a:schemeClr val="tx1"/>
                </a:solidFill>
                <a:effectLst/>
                <a:latin typeface="+mn-lt"/>
                <a:ea typeface="+mn-ea"/>
                <a:cs typeface="+mn-cs"/>
                <a:hlinkClick r:id="rId4"/>
              </a:rPr>
              <a:t>polyangiitis</a:t>
            </a:r>
            <a:r>
              <a:rPr lang="en-US" sz="1200" b="0" i="0" u="sng" kern="1200" dirty="0">
                <a:solidFill>
                  <a:schemeClr val="tx1"/>
                </a:solidFill>
                <a:effectLst/>
                <a:latin typeface="+mn-lt"/>
                <a:ea typeface="+mn-ea"/>
                <a:cs typeface="+mn-cs"/>
                <a:hlinkClick r:id="rId4"/>
              </a:rPr>
              <a:t>"</a:t>
            </a:r>
            <a:r>
              <a:rPr lang="en-US" sz="1200" b="0" i="0" kern="1200" dirty="0">
                <a:solidFill>
                  <a:schemeClr val="tx1"/>
                </a:solidFill>
                <a:effectLst/>
                <a:latin typeface="+mn-lt"/>
                <a:ea typeface="+mn-ea"/>
                <a:cs typeface="+mn-cs"/>
              </a:rPr>
              <a:t> and </a:t>
            </a:r>
            <a:r>
              <a:rPr lang="en-US" sz="1200" b="0" i="0" u="sng" kern="1200" dirty="0">
                <a:solidFill>
                  <a:schemeClr val="tx1"/>
                </a:solidFill>
                <a:effectLst/>
                <a:latin typeface="+mn-lt"/>
                <a:ea typeface="+mn-ea"/>
                <a:cs typeface="+mn-cs"/>
                <a:hlinkClick r:id="rId5"/>
              </a:rPr>
              <a:t>"Clinical spectrum of </a:t>
            </a:r>
            <a:r>
              <a:rPr lang="en-US" sz="1200" b="0" i="0" u="sng" kern="1200" dirty="0" err="1">
                <a:solidFill>
                  <a:schemeClr val="tx1"/>
                </a:solidFill>
                <a:effectLst/>
                <a:latin typeface="+mn-lt"/>
                <a:ea typeface="+mn-ea"/>
                <a:cs typeface="+mn-cs"/>
                <a:hlinkClick r:id="rId5"/>
              </a:rPr>
              <a:t>antineutrophil</a:t>
            </a:r>
            <a:r>
              <a:rPr lang="en-US" sz="1200" b="0" i="0" u="sng" kern="1200" dirty="0">
                <a:solidFill>
                  <a:schemeClr val="tx1"/>
                </a:solidFill>
                <a:effectLst/>
                <a:latin typeface="+mn-lt"/>
                <a:ea typeface="+mn-ea"/>
                <a:cs typeface="+mn-cs"/>
                <a:hlinkClick r:id="rId5"/>
              </a:rPr>
              <a:t> cytoplasmic autoantibodies"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vasculitis in patients with microscopic </a:t>
            </a:r>
            <a:r>
              <a:rPr lang="en-US" sz="1200" b="0" i="0" kern="1200" dirty="0" err="1">
                <a:solidFill>
                  <a:schemeClr val="tx1"/>
                </a:solidFill>
                <a:effectLst/>
                <a:latin typeface="+mn-lt"/>
                <a:ea typeface="+mn-ea"/>
                <a:cs typeface="+mn-cs"/>
              </a:rPr>
              <a:t>polyangiitis</a:t>
            </a:r>
            <a:r>
              <a:rPr lang="en-US" sz="1200" b="0" i="0" kern="1200" dirty="0">
                <a:solidFill>
                  <a:schemeClr val="tx1"/>
                </a:solidFill>
                <a:effectLst/>
                <a:latin typeface="+mn-lt"/>
                <a:ea typeface="+mn-ea"/>
                <a:cs typeface="+mn-cs"/>
              </a:rPr>
              <a:t> (MPA), granulomatosis with </a:t>
            </a:r>
            <a:r>
              <a:rPr lang="en-US" sz="1200" b="0" i="0" kern="1200" dirty="0" err="1">
                <a:solidFill>
                  <a:schemeClr val="tx1"/>
                </a:solidFill>
                <a:effectLst/>
                <a:latin typeface="+mn-lt"/>
                <a:ea typeface="+mn-ea"/>
                <a:cs typeface="+mn-cs"/>
              </a:rPr>
              <a:t>polyangiitis</a:t>
            </a:r>
            <a:r>
              <a:rPr lang="en-US" sz="1200" b="0" i="0" kern="1200" dirty="0">
                <a:solidFill>
                  <a:schemeClr val="tx1"/>
                </a:solidFill>
                <a:effectLst/>
                <a:latin typeface="+mn-lt"/>
                <a:ea typeface="+mn-ea"/>
                <a:cs typeface="+mn-cs"/>
              </a:rPr>
              <a:t> (GPA), and eosinophilic granulomatosis with </a:t>
            </a:r>
            <a:r>
              <a:rPr lang="en-US" sz="1200" b="0" i="0" kern="1200" dirty="0" err="1">
                <a:solidFill>
                  <a:schemeClr val="tx1"/>
                </a:solidFill>
                <a:effectLst/>
                <a:latin typeface="+mn-lt"/>
                <a:ea typeface="+mn-ea"/>
                <a:cs typeface="+mn-cs"/>
              </a:rPr>
              <a:t>polyangiitis</a:t>
            </a:r>
            <a:r>
              <a:rPr lang="en-US" sz="1200" b="0" i="0" kern="1200" dirty="0">
                <a:solidFill>
                  <a:schemeClr val="tx1"/>
                </a:solidFill>
                <a:effectLst/>
                <a:latin typeface="+mn-lt"/>
                <a:ea typeface="+mn-ea"/>
                <a:cs typeface="+mn-cs"/>
              </a:rPr>
              <a:t> (EGPA, </a:t>
            </a:r>
            <a:r>
              <a:rPr lang="en-US" sz="1200" b="0" i="0" kern="1200" dirty="0" err="1">
                <a:solidFill>
                  <a:schemeClr val="tx1"/>
                </a:solidFill>
                <a:effectLst/>
                <a:latin typeface="+mn-lt"/>
                <a:ea typeface="+mn-ea"/>
                <a:cs typeface="+mn-cs"/>
              </a:rPr>
              <a:t>Churg</a:t>
            </a:r>
            <a:r>
              <a:rPr lang="en-US" sz="1200" b="0" i="0" kern="1200" dirty="0">
                <a:solidFill>
                  <a:schemeClr val="tx1"/>
                </a:solidFill>
                <a:effectLst/>
                <a:latin typeface="+mn-lt"/>
                <a:ea typeface="+mn-ea"/>
                <a:cs typeface="+mn-cs"/>
              </a:rPr>
              <a:t>-Strauss) is pathologically indistinguishable. Asthma and eosinophilia may distinguish EGPA from GPA and MPA. (See </a:t>
            </a:r>
            <a:r>
              <a:rPr lang="en-US" sz="1200" b="0" i="0" u="sng" kern="1200" dirty="0">
                <a:solidFill>
                  <a:schemeClr val="tx1"/>
                </a:solidFill>
                <a:effectLst/>
                <a:latin typeface="+mn-lt"/>
                <a:ea typeface="+mn-ea"/>
                <a:cs typeface="+mn-cs"/>
                <a:hlinkClick r:id="rId6"/>
              </a:rPr>
              <a:t>"Epidemiology, pathogenesis, and pathology of eosinophilic granulomatosis with </a:t>
            </a:r>
            <a:r>
              <a:rPr lang="en-US" sz="1200" b="0" i="0" u="sng" kern="1200" dirty="0" err="1">
                <a:solidFill>
                  <a:schemeClr val="tx1"/>
                </a:solidFill>
                <a:effectLst/>
                <a:latin typeface="+mn-lt"/>
                <a:ea typeface="+mn-ea"/>
                <a:cs typeface="+mn-cs"/>
                <a:hlinkClick r:id="rId6"/>
              </a:rPr>
              <a:t>polyangiitis</a:t>
            </a:r>
            <a:r>
              <a:rPr lang="en-US" sz="1200" b="0" i="0" u="sng" kern="1200" dirty="0">
                <a:solidFill>
                  <a:schemeClr val="tx1"/>
                </a:solidFill>
                <a:effectLst/>
                <a:latin typeface="+mn-lt"/>
                <a:ea typeface="+mn-ea"/>
                <a:cs typeface="+mn-cs"/>
                <a:hlinkClick r:id="rId6"/>
              </a:rPr>
              <a:t> (</a:t>
            </a:r>
            <a:r>
              <a:rPr lang="en-US" sz="1200" b="0" i="0" u="sng" kern="1200" dirty="0" err="1">
                <a:solidFill>
                  <a:schemeClr val="tx1"/>
                </a:solidFill>
                <a:effectLst/>
                <a:latin typeface="+mn-lt"/>
                <a:ea typeface="+mn-ea"/>
                <a:cs typeface="+mn-cs"/>
                <a:hlinkClick r:id="rId6"/>
              </a:rPr>
              <a:t>Churg</a:t>
            </a:r>
            <a:r>
              <a:rPr lang="en-US" sz="1200" b="0" i="0" u="sng" kern="1200" dirty="0">
                <a:solidFill>
                  <a:schemeClr val="tx1"/>
                </a:solidFill>
                <a:effectLst/>
                <a:latin typeface="+mn-lt"/>
                <a:ea typeface="+mn-ea"/>
                <a:cs typeface="+mn-cs"/>
                <a:hlinkClick r:id="rId6"/>
              </a:rPr>
              <a:t>-Strauss)"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MPA may be distinguished from classic </a:t>
            </a:r>
            <a:r>
              <a:rPr lang="en-US" sz="1200" b="0" i="0" kern="1200" dirty="0" err="1">
                <a:solidFill>
                  <a:schemeClr val="tx1"/>
                </a:solidFill>
                <a:effectLst/>
                <a:latin typeface="+mn-lt"/>
                <a:ea typeface="+mn-ea"/>
                <a:cs typeface="+mn-cs"/>
              </a:rPr>
              <a:t>polyarteritis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nodosa</a:t>
            </a:r>
            <a:r>
              <a:rPr lang="en-US" sz="1200" b="0" i="0" kern="1200" dirty="0">
                <a:solidFill>
                  <a:schemeClr val="tx1"/>
                </a:solidFill>
                <a:effectLst/>
                <a:latin typeface="+mn-lt"/>
                <a:ea typeface="+mn-ea"/>
                <a:cs typeface="+mn-cs"/>
              </a:rPr>
              <a:t>, a vasculitis of medium-sized muscular arteries, by the clinical presentation and ANCA. The cardinal features of classic </a:t>
            </a:r>
            <a:r>
              <a:rPr lang="en-US" sz="1200" b="0" i="0" kern="1200" dirty="0" err="1">
                <a:solidFill>
                  <a:schemeClr val="tx1"/>
                </a:solidFill>
                <a:effectLst/>
                <a:latin typeface="+mn-lt"/>
                <a:ea typeface="+mn-ea"/>
                <a:cs typeface="+mn-cs"/>
              </a:rPr>
              <a:t>polyarteritis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nodosa</a:t>
            </a:r>
            <a:r>
              <a:rPr lang="en-US" sz="1200" b="0" i="0" kern="1200" dirty="0">
                <a:solidFill>
                  <a:schemeClr val="tx1"/>
                </a:solidFill>
                <a:effectLst/>
                <a:latin typeface="+mn-lt"/>
                <a:ea typeface="+mn-ea"/>
                <a:cs typeface="+mn-cs"/>
              </a:rPr>
              <a:t> include renal infarcts, renal artery stenosis, and visceral </a:t>
            </a:r>
            <a:r>
              <a:rPr lang="en-US" sz="1200" b="0" i="0" kern="1200" dirty="0" err="1">
                <a:solidFill>
                  <a:schemeClr val="tx1"/>
                </a:solidFill>
                <a:effectLst/>
                <a:latin typeface="+mn-lt"/>
                <a:ea typeface="+mn-ea"/>
                <a:cs typeface="+mn-cs"/>
              </a:rPr>
              <a:t>microaneurysms</a:t>
            </a:r>
            <a:r>
              <a:rPr lang="en-US" sz="1200" b="0" i="0" kern="1200" dirty="0">
                <a:solidFill>
                  <a:schemeClr val="tx1"/>
                </a:solidFill>
                <a:effectLst/>
                <a:latin typeface="+mn-lt"/>
                <a:ea typeface="+mn-ea"/>
                <a:cs typeface="+mn-cs"/>
              </a:rPr>
              <a:t>, all of which are infrequently observed in MPA. Glomerulonephritis, other manifestations of small-vessel vasculitis, and a positive ANCA are observed in MPA but </a:t>
            </a:r>
            <a:r>
              <a:rPr lang="en-US" sz="1200" b="1" i="0"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classic </a:t>
            </a:r>
            <a:r>
              <a:rPr lang="en-US" sz="1200" b="0" i="0" kern="1200" dirty="0" err="1">
                <a:solidFill>
                  <a:schemeClr val="tx1"/>
                </a:solidFill>
                <a:effectLst/>
                <a:latin typeface="+mn-lt"/>
                <a:ea typeface="+mn-ea"/>
                <a:cs typeface="+mn-cs"/>
              </a:rPr>
              <a:t>polyarteritis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nodosa</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7"/>
              </a:rPr>
              <a:t>5</a:t>
            </a:r>
            <a:r>
              <a:rPr lang="en-US" sz="1200" b="0" i="0" kern="1200" dirty="0">
                <a:solidFill>
                  <a:schemeClr val="tx1"/>
                </a:solidFill>
                <a:effectLst/>
                <a:latin typeface="+mn-lt"/>
                <a:ea typeface="+mn-ea"/>
                <a:cs typeface="+mn-cs"/>
              </a:rPr>
              <a:t>]. (See </a:t>
            </a:r>
            <a:r>
              <a:rPr lang="en-US" sz="1200" b="0" i="0" u="sng" kern="1200" dirty="0">
                <a:solidFill>
                  <a:schemeClr val="tx1"/>
                </a:solidFill>
                <a:effectLst/>
                <a:latin typeface="+mn-lt"/>
                <a:ea typeface="+mn-ea"/>
                <a:cs typeface="+mn-cs"/>
                <a:hlinkClick r:id="rId8"/>
              </a:rPr>
              <a:t>"Clinical manifestations and diagnosis of </a:t>
            </a:r>
            <a:r>
              <a:rPr lang="en-US" sz="1200" b="0" i="0" u="sng" kern="1200" dirty="0" err="1">
                <a:solidFill>
                  <a:schemeClr val="tx1"/>
                </a:solidFill>
                <a:effectLst/>
                <a:latin typeface="+mn-lt"/>
                <a:ea typeface="+mn-ea"/>
                <a:cs typeface="+mn-cs"/>
                <a:hlinkClick r:id="rId8"/>
              </a:rPr>
              <a:t>polyarteritis</a:t>
            </a:r>
            <a:r>
              <a:rPr lang="en-US" sz="1200" b="0" i="0" u="sng" kern="1200" dirty="0">
                <a:solidFill>
                  <a:schemeClr val="tx1"/>
                </a:solidFill>
                <a:effectLst/>
                <a:latin typeface="+mn-lt"/>
                <a:ea typeface="+mn-ea"/>
                <a:cs typeface="+mn-cs"/>
                <a:hlinkClick r:id="rId8"/>
              </a:rPr>
              <a:t> </a:t>
            </a:r>
            <a:r>
              <a:rPr lang="en-US" sz="1200" b="0" i="0" u="sng" kern="1200" dirty="0" err="1">
                <a:solidFill>
                  <a:schemeClr val="tx1"/>
                </a:solidFill>
                <a:effectLst/>
                <a:latin typeface="+mn-lt"/>
                <a:ea typeface="+mn-ea"/>
                <a:cs typeface="+mn-cs"/>
                <a:hlinkClick r:id="rId8"/>
              </a:rPr>
              <a:t>nodosa</a:t>
            </a:r>
            <a:r>
              <a:rPr lang="en-US" sz="1200" b="0" i="0" u="sng" kern="1200" dirty="0">
                <a:solidFill>
                  <a:schemeClr val="tx1"/>
                </a:solidFill>
                <a:effectLst/>
                <a:latin typeface="+mn-lt"/>
                <a:ea typeface="+mn-ea"/>
                <a:cs typeface="+mn-cs"/>
                <a:hlinkClick r:id="rId8"/>
              </a:rPr>
              <a:t> in adults"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Whereas nearly three-fourths of patients with MPA have ANCA, classic </a:t>
            </a:r>
            <a:r>
              <a:rPr lang="en-US" sz="1200" b="0" i="0" kern="1200" dirty="0" err="1">
                <a:solidFill>
                  <a:schemeClr val="tx1"/>
                </a:solidFill>
                <a:effectLst/>
                <a:latin typeface="+mn-lt"/>
                <a:ea typeface="+mn-ea"/>
                <a:cs typeface="+mn-cs"/>
              </a:rPr>
              <a:t>polyarteritis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nodosa</a:t>
            </a:r>
            <a:r>
              <a:rPr lang="en-US" sz="1200" b="0" i="0" kern="1200" dirty="0">
                <a:solidFill>
                  <a:schemeClr val="tx1"/>
                </a:solidFill>
                <a:effectLst/>
                <a:latin typeface="+mn-lt"/>
                <a:ea typeface="+mn-ea"/>
                <a:cs typeface="+mn-cs"/>
              </a:rPr>
              <a:t> is not associated with antibodies to either proteinase 3 (PR3) or myeloperoxidase (MPO). (See </a:t>
            </a:r>
            <a:r>
              <a:rPr lang="en-US" sz="1200" b="0" i="0" u="sng" kern="1200" dirty="0">
                <a:solidFill>
                  <a:schemeClr val="tx1"/>
                </a:solidFill>
                <a:effectLst/>
                <a:latin typeface="+mn-lt"/>
                <a:ea typeface="+mn-ea"/>
                <a:cs typeface="+mn-cs"/>
                <a:hlinkClick r:id="rId8"/>
              </a:rPr>
              <a:t>"Clinical manifestations and diagnosis of </a:t>
            </a:r>
            <a:r>
              <a:rPr lang="en-US" sz="1200" b="0" i="0" u="sng" kern="1200" dirty="0" err="1">
                <a:solidFill>
                  <a:schemeClr val="tx1"/>
                </a:solidFill>
                <a:effectLst/>
                <a:latin typeface="+mn-lt"/>
                <a:ea typeface="+mn-ea"/>
                <a:cs typeface="+mn-cs"/>
                <a:hlinkClick r:id="rId8"/>
              </a:rPr>
              <a:t>polyarteritis</a:t>
            </a:r>
            <a:r>
              <a:rPr lang="en-US" sz="1200" b="0" i="0" u="sng" kern="1200" dirty="0">
                <a:solidFill>
                  <a:schemeClr val="tx1"/>
                </a:solidFill>
                <a:effectLst/>
                <a:latin typeface="+mn-lt"/>
                <a:ea typeface="+mn-ea"/>
                <a:cs typeface="+mn-cs"/>
                <a:hlinkClick r:id="rId8"/>
              </a:rPr>
              <a:t> </a:t>
            </a:r>
            <a:r>
              <a:rPr lang="en-US" sz="1200" b="0" i="0" u="sng" kern="1200" dirty="0" err="1">
                <a:solidFill>
                  <a:schemeClr val="tx1"/>
                </a:solidFill>
                <a:effectLst/>
                <a:latin typeface="+mn-lt"/>
                <a:ea typeface="+mn-ea"/>
                <a:cs typeface="+mn-cs"/>
                <a:hlinkClick r:id="rId8"/>
              </a:rPr>
              <a:t>nodosa</a:t>
            </a:r>
            <a:r>
              <a:rPr lang="en-US" sz="1200" b="0" i="0" u="sng" kern="1200" dirty="0">
                <a:solidFill>
                  <a:schemeClr val="tx1"/>
                </a:solidFill>
                <a:effectLst/>
                <a:latin typeface="+mn-lt"/>
                <a:ea typeface="+mn-ea"/>
                <a:cs typeface="+mn-cs"/>
                <a:hlinkClick r:id="rId8"/>
              </a:rPr>
              <a:t> in adults"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Anti-glomerular basement membrane (anti-GBM) antibody disease, substantially more rare than AAV, is another disorder that can present with features of a pulmonary-renal syndrome. Furthermore, these diseases can occur together; 10 to 40 percent of patients with anti-GBM antibody disease also form ANCA (mostly MPO rather than PR3), a minority of whom have manifestations compatible with </a:t>
            </a:r>
            <a:r>
              <a:rPr lang="en-US" sz="1200" b="0" i="0" kern="1200" dirty="0" err="1">
                <a:solidFill>
                  <a:schemeClr val="tx1"/>
                </a:solidFill>
                <a:effectLst/>
                <a:latin typeface="+mn-lt"/>
                <a:ea typeface="+mn-ea"/>
                <a:cs typeface="+mn-cs"/>
              </a:rPr>
              <a:t>extrarenal</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extrapulmonary</a:t>
            </a:r>
            <a:r>
              <a:rPr lang="en-US" sz="1200" b="0" i="0" kern="1200" dirty="0">
                <a:solidFill>
                  <a:schemeClr val="tx1"/>
                </a:solidFill>
                <a:effectLst/>
                <a:latin typeface="+mn-lt"/>
                <a:ea typeface="+mn-ea"/>
                <a:cs typeface="+mn-cs"/>
              </a:rPr>
              <a:t> vasculitis [</a:t>
            </a:r>
            <a:r>
              <a:rPr lang="en-US" sz="1200" b="0" i="0" u="sng" kern="1200" dirty="0">
                <a:solidFill>
                  <a:schemeClr val="tx1"/>
                </a:solidFill>
                <a:effectLst/>
                <a:latin typeface="+mn-lt"/>
                <a:ea typeface="+mn-ea"/>
                <a:cs typeface="+mn-cs"/>
                <a:hlinkClick r:id="rId9"/>
              </a:rPr>
              <a:t>69-71</a:t>
            </a:r>
            <a:r>
              <a:rPr lang="en-US" sz="1200" b="0" i="0" kern="1200" dirty="0">
                <a:solidFill>
                  <a:schemeClr val="tx1"/>
                </a:solidFill>
                <a:effectLst/>
                <a:latin typeface="+mn-lt"/>
                <a:ea typeface="+mn-ea"/>
                <a:cs typeface="+mn-cs"/>
              </a:rPr>
              <a:t>]. (See </a:t>
            </a:r>
            <a:r>
              <a:rPr lang="en-US" sz="1200" b="0" i="0" u="sng" kern="1200" dirty="0">
                <a:solidFill>
                  <a:schemeClr val="tx1"/>
                </a:solidFill>
                <a:effectLst/>
                <a:latin typeface="+mn-lt"/>
                <a:ea typeface="+mn-ea"/>
                <a:cs typeface="+mn-cs"/>
                <a:hlinkClick r:id="rId10"/>
              </a:rPr>
              <a:t>"Pathogenesis and diagnosis of anti-GBM antibody (</a:t>
            </a:r>
            <a:r>
              <a:rPr lang="en-US" sz="1200" b="0" i="0" u="sng" kern="1200" dirty="0" err="1">
                <a:solidFill>
                  <a:schemeClr val="tx1"/>
                </a:solidFill>
                <a:effectLst/>
                <a:latin typeface="+mn-lt"/>
                <a:ea typeface="+mn-ea"/>
                <a:cs typeface="+mn-cs"/>
                <a:hlinkClick r:id="rId10"/>
              </a:rPr>
              <a:t>Goodpasture's</a:t>
            </a:r>
            <a:r>
              <a:rPr lang="en-US" sz="1200" b="0" i="0" u="sng" kern="1200" dirty="0">
                <a:solidFill>
                  <a:schemeClr val="tx1"/>
                </a:solidFill>
                <a:effectLst/>
                <a:latin typeface="+mn-lt"/>
                <a:ea typeface="+mn-ea"/>
                <a:cs typeface="+mn-cs"/>
                <a:hlinkClick r:id="rId10"/>
              </a:rPr>
              <a:t>) disease"</a:t>
            </a:r>
            <a:r>
              <a:rPr lang="en-US" sz="1200" b="0" i="0" kern="1200" dirty="0">
                <a:solidFill>
                  <a:schemeClr val="tx1"/>
                </a:solidFill>
                <a:effectLst/>
                <a:latin typeface="+mn-lt"/>
                <a:ea typeface="+mn-ea"/>
                <a:cs typeface="+mn-cs"/>
              </a:rPr>
              <a:t> and </a:t>
            </a:r>
            <a:r>
              <a:rPr lang="en-US" sz="1200" b="0" i="0" u="sng" kern="1200" dirty="0">
                <a:solidFill>
                  <a:schemeClr val="tx1"/>
                </a:solidFill>
                <a:effectLst/>
                <a:latin typeface="+mn-lt"/>
                <a:ea typeface="+mn-ea"/>
                <a:cs typeface="+mn-cs"/>
                <a:hlinkClick r:id="rId11"/>
              </a:rPr>
              <a:t>"Clinical spectrum of </a:t>
            </a:r>
            <a:r>
              <a:rPr lang="en-US" sz="1200" b="0" i="0" u="sng" kern="1200" dirty="0" err="1">
                <a:solidFill>
                  <a:schemeClr val="tx1"/>
                </a:solidFill>
                <a:effectLst/>
                <a:latin typeface="+mn-lt"/>
                <a:ea typeface="+mn-ea"/>
                <a:cs typeface="+mn-cs"/>
                <a:hlinkClick r:id="rId11"/>
              </a:rPr>
              <a:t>antineutrophil</a:t>
            </a:r>
            <a:r>
              <a:rPr lang="en-US" sz="1200" b="0" i="0" u="sng" kern="1200" dirty="0">
                <a:solidFill>
                  <a:schemeClr val="tx1"/>
                </a:solidFill>
                <a:effectLst/>
                <a:latin typeface="+mn-lt"/>
                <a:ea typeface="+mn-ea"/>
                <a:cs typeface="+mn-cs"/>
                <a:hlinkClick r:id="rId11"/>
              </a:rPr>
              <a:t> cytoplasmic autoantibodies", section on 'Anti-GBM autoantibody disease'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 number of diseases other than GPA and MPA are also associated with positive ANCA </a:t>
            </a:r>
            <a:r>
              <a:rPr lang="en-US" sz="1200" b="0" i="0" kern="1200" dirty="0" err="1">
                <a:solidFill>
                  <a:schemeClr val="tx1"/>
                </a:solidFill>
                <a:effectLst/>
                <a:latin typeface="+mn-lt"/>
                <a:ea typeface="+mn-ea"/>
                <a:cs typeface="+mn-cs"/>
              </a:rPr>
              <a:t>serologies</a:t>
            </a:r>
            <a:r>
              <a:rPr lang="en-US" sz="1200" b="0" i="0" kern="1200" dirty="0">
                <a:solidFill>
                  <a:schemeClr val="tx1"/>
                </a:solidFill>
                <a:effectLst/>
                <a:latin typeface="+mn-lt"/>
                <a:ea typeface="+mn-ea"/>
                <a:cs typeface="+mn-cs"/>
              </a:rPr>
              <a:t>, especially bacteremia (positive anti-PR3 antibodies). Occasionally, </a:t>
            </a:r>
            <a:r>
              <a:rPr lang="en-US" sz="1200" b="0" i="0" kern="1200" dirty="0" err="1">
                <a:solidFill>
                  <a:schemeClr val="tx1"/>
                </a:solidFill>
                <a:effectLst/>
                <a:latin typeface="+mn-lt"/>
                <a:ea typeface="+mn-ea"/>
                <a:cs typeface="+mn-cs"/>
              </a:rPr>
              <a:t>serologies</a:t>
            </a:r>
            <a:r>
              <a:rPr lang="en-US" sz="1200" b="0" i="0" kern="1200" dirty="0">
                <a:solidFill>
                  <a:schemeClr val="tx1"/>
                </a:solidFill>
                <a:effectLst/>
                <a:latin typeface="+mn-lt"/>
                <a:ea typeface="+mn-ea"/>
                <a:cs typeface="+mn-cs"/>
              </a:rPr>
              <a:t> are positive for both anti-MPO and anti-PR3; levamisole (often a contaminant in cocaine) should be suspected in this setting. A detailed discussion concerning these disease associations and the clinical and laboratory features that help to distinguish among the different disorders can be found elsewhere. (See </a:t>
            </a:r>
            <a:r>
              <a:rPr lang="en-US" sz="1200" b="0" i="0" u="sng" kern="1200" dirty="0">
                <a:solidFill>
                  <a:schemeClr val="tx1"/>
                </a:solidFill>
                <a:effectLst/>
                <a:latin typeface="+mn-lt"/>
                <a:ea typeface="+mn-ea"/>
                <a:cs typeface="+mn-cs"/>
                <a:hlinkClick r:id="rId5"/>
              </a:rPr>
              <a:t>"Clinical spectrum of </a:t>
            </a:r>
            <a:r>
              <a:rPr lang="en-US" sz="1200" b="0" i="0" u="sng" kern="1200" dirty="0" err="1">
                <a:solidFill>
                  <a:schemeClr val="tx1"/>
                </a:solidFill>
                <a:effectLst/>
                <a:latin typeface="+mn-lt"/>
                <a:ea typeface="+mn-ea"/>
                <a:cs typeface="+mn-cs"/>
                <a:hlinkClick r:id="rId5"/>
              </a:rPr>
              <a:t>antineutrophil</a:t>
            </a:r>
            <a:r>
              <a:rPr lang="en-US" sz="1200" b="0" i="0" u="sng" kern="1200" dirty="0">
                <a:solidFill>
                  <a:schemeClr val="tx1"/>
                </a:solidFill>
                <a:effectLst/>
                <a:latin typeface="+mn-lt"/>
                <a:ea typeface="+mn-ea"/>
                <a:cs typeface="+mn-cs"/>
                <a:hlinkClick r:id="rId5"/>
              </a:rPr>
              <a:t> cytoplasmic autoantibodies"</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64EE6F5A-6E72-4FA7-8D83-8BCBACF9E582}" type="slidenum">
              <a:rPr lang="en-US" smtClean="0"/>
              <a:t>33</a:t>
            </a:fld>
            <a:endParaRPr lang="en-US"/>
          </a:p>
        </p:txBody>
      </p:sp>
    </p:spTree>
    <p:extLst>
      <p:ext uri="{BB962C8B-B14F-4D97-AF65-F5344CB8AC3E}">
        <p14:creationId xmlns:p14="http://schemas.microsoft.com/office/powerpoint/2010/main" val="668438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of the cell-mediated type</a:t>
            </a:r>
          </a:p>
        </p:txBody>
      </p:sp>
      <p:sp>
        <p:nvSpPr>
          <p:cNvPr id="4" name="Slide Number Placeholder 3"/>
          <p:cNvSpPr>
            <a:spLocks noGrp="1"/>
          </p:cNvSpPr>
          <p:nvPr>
            <p:ph type="sldNum" sz="quarter" idx="10"/>
          </p:nvPr>
        </p:nvSpPr>
        <p:spPr/>
        <p:txBody>
          <a:bodyPr/>
          <a:lstStyle/>
          <a:p>
            <a:fld id="{64EE6F5A-6E72-4FA7-8D83-8BCBACF9E582}" type="slidenum">
              <a:rPr lang="en-US" smtClean="0"/>
              <a:t>34</a:t>
            </a:fld>
            <a:endParaRPr lang="en-US"/>
          </a:p>
        </p:txBody>
      </p:sp>
    </p:spTree>
    <p:extLst>
      <p:ext uri="{BB962C8B-B14F-4D97-AF65-F5344CB8AC3E}">
        <p14:creationId xmlns:p14="http://schemas.microsoft.com/office/powerpoint/2010/main" val="1588163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35</a:t>
            </a:fld>
            <a:endParaRPr lang="en-US"/>
          </a:p>
        </p:txBody>
      </p:sp>
    </p:spTree>
    <p:extLst>
      <p:ext uri="{BB962C8B-B14F-4D97-AF65-F5344CB8AC3E}">
        <p14:creationId xmlns:p14="http://schemas.microsoft.com/office/powerpoint/2010/main" val="890280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However, not all patients have a remission with this combination of drugs, and those who do often have disease flares that require repeated treatment. Moreover, side effects of cyclophosphamide, including infertility, </a:t>
            </a:r>
            <a:r>
              <a:rPr lang="en-US" sz="1200" b="0" i="0" kern="1200" dirty="0" err="1">
                <a:solidFill>
                  <a:schemeClr val="tx1"/>
                </a:solidFill>
                <a:effectLst/>
                <a:latin typeface="+mn-lt"/>
                <a:ea typeface="+mn-ea"/>
                <a:cs typeface="+mn-cs"/>
              </a:rPr>
              <a:t>cytopenias</a:t>
            </a:r>
            <a:r>
              <a:rPr lang="en-US" sz="1200" b="0" i="0" kern="1200" dirty="0">
                <a:solidFill>
                  <a:schemeClr val="tx1"/>
                </a:solidFill>
                <a:effectLst/>
                <a:latin typeface="+mn-lt"/>
                <a:ea typeface="+mn-ea"/>
                <a:cs typeface="+mn-cs"/>
              </a:rPr>
              <a:t>, infections, bladder injury, and cancer, as well as the multiple adverse effects of lengthy courses of glucocorticoid treatment, are major causes of long-term disease and death</a:t>
            </a:r>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36</a:t>
            </a:fld>
            <a:endParaRPr lang="en-US"/>
          </a:p>
        </p:txBody>
      </p:sp>
    </p:spTree>
    <p:extLst>
      <p:ext uri="{BB962C8B-B14F-4D97-AF65-F5344CB8AC3E}">
        <p14:creationId xmlns:p14="http://schemas.microsoft.com/office/powerpoint/2010/main" val="2056980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However, not all patients have a remission with this combination of drugs, and those who do often have disease flares that require repeated treatment. Moreover, side effects of cyclophosphamide, including infertility, </a:t>
            </a:r>
            <a:r>
              <a:rPr lang="en-US" sz="1200" b="0" i="0" kern="1200" dirty="0" err="1">
                <a:solidFill>
                  <a:schemeClr val="tx1"/>
                </a:solidFill>
                <a:effectLst/>
                <a:latin typeface="+mn-lt"/>
                <a:ea typeface="+mn-ea"/>
                <a:cs typeface="+mn-cs"/>
              </a:rPr>
              <a:t>cytopenias</a:t>
            </a:r>
            <a:r>
              <a:rPr lang="en-US" sz="1200" b="0" i="0" kern="1200" dirty="0">
                <a:solidFill>
                  <a:schemeClr val="tx1"/>
                </a:solidFill>
                <a:effectLst/>
                <a:latin typeface="+mn-lt"/>
                <a:ea typeface="+mn-ea"/>
                <a:cs typeface="+mn-cs"/>
              </a:rPr>
              <a:t>, infections, bladder injury, and cancer, as well as the multiple adverse effects of lengthy courses of glucocorticoid treatment, are major causes of long-term disease and death</a:t>
            </a:r>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37</a:t>
            </a:fld>
            <a:endParaRPr lang="en-US"/>
          </a:p>
        </p:txBody>
      </p:sp>
    </p:spTree>
    <p:extLst>
      <p:ext uri="{BB962C8B-B14F-4D97-AF65-F5344CB8AC3E}">
        <p14:creationId xmlns:p14="http://schemas.microsoft.com/office/powerpoint/2010/main" val="125472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T1: See an</a:t>
            </a:r>
            <a:r>
              <a:rPr lang="en-US" baseline="0" dirty="0"/>
              <a:t> infiltrate in the </a:t>
            </a:r>
            <a:r>
              <a:rPr lang="en-US" baseline="0" dirty="0" err="1"/>
              <a:t>inf</a:t>
            </a:r>
            <a:r>
              <a:rPr lang="en-US" baseline="0" dirty="0"/>
              <a:t> medial </a:t>
            </a:r>
            <a:r>
              <a:rPr lang="en-US" baseline="0" dirty="0" err="1"/>
              <a:t>orbita</a:t>
            </a:r>
            <a:r>
              <a:rPr lang="en-US" baseline="0" dirty="0"/>
              <a:t> on the left which is isointense to mm, along </a:t>
            </a:r>
            <a:r>
              <a:rPr lang="en-US" baseline="0" dirty="0" err="1"/>
              <a:t>whith</a:t>
            </a:r>
            <a:r>
              <a:rPr lang="en-US" baseline="0" dirty="0"/>
              <a:t> what appears to be some enlargement of the MR and SO. In the right orbit you see some IR with appears to be slightly enlarge with an isointense to mm infiltrate that is expanding from the </a:t>
            </a:r>
            <a:r>
              <a:rPr lang="en-US" baseline="0" dirty="0" err="1"/>
              <a:t>maxiallary</a:t>
            </a:r>
            <a:r>
              <a:rPr lang="en-US" baseline="0" dirty="0"/>
              <a:t> sinus into the inferior orbit</a:t>
            </a:r>
          </a:p>
          <a:p>
            <a:endParaRPr lang="en-US" baseline="0" dirty="0"/>
          </a:p>
          <a:p>
            <a:r>
              <a:rPr lang="en-US" baseline="0" dirty="0"/>
              <a:t>T1 fat suppression, post </a:t>
            </a:r>
            <a:r>
              <a:rPr lang="en-US" baseline="0" dirty="0" err="1"/>
              <a:t>constrat</a:t>
            </a:r>
            <a:r>
              <a:rPr lang="en-US" baseline="0" dirty="0"/>
              <a:t> show </a:t>
            </a:r>
            <a:r>
              <a:rPr lang="en-US" baseline="0" dirty="0" err="1"/>
              <a:t>hyperintensities</a:t>
            </a:r>
            <a:r>
              <a:rPr lang="en-US" baseline="0" dirty="0"/>
              <a:t> of the left ethmoid sinus extending into the medial </a:t>
            </a:r>
            <a:r>
              <a:rPr lang="en-US" baseline="0" dirty="0" err="1"/>
              <a:t>orbti</a:t>
            </a:r>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10</a:t>
            </a:fld>
            <a:endParaRPr lang="en-US"/>
          </a:p>
        </p:txBody>
      </p:sp>
    </p:spTree>
    <p:extLst>
      <p:ext uri="{BB962C8B-B14F-4D97-AF65-F5344CB8AC3E}">
        <p14:creationId xmlns:p14="http://schemas.microsoft.com/office/powerpoint/2010/main" val="402743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Appear</a:t>
            </a:r>
            <a:r>
              <a:rPr lang="en-US" baseline="0" dirty="0"/>
              <a:t> to have non specific changes along this axial cut and again seeing this infiltrate along the </a:t>
            </a:r>
            <a:r>
              <a:rPr lang="en-US" baseline="0" dirty="0" err="1"/>
              <a:t>sinuse</a:t>
            </a:r>
            <a:r>
              <a:rPr lang="en-US" baseline="0" dirty="0"/>
              <a:t> and medial left orbit that isointense to EOM</a:t>
            </a:r>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11</a:t>
            </a:fld>
            <a:endParaRPr lang="en-US"/>
          </a:p>
        </p:txBody>
      </p:sp>
    </p:spTree>
    <p:extLst>
      <p:ext uri="{BB962C8B-B14F-4D97-AF65-F5344CB8AC3E}">
        <p14:creationId xmlns:p14="http://schemas.microsoft.com/office/powerpoint/2010/main" val="351405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Hyperintensity</a:t>
            </a:r>
            <a:r>
              <a:rPr lang="en-US" baseline="0" dirty="0"/>
              <a:t> that shows </a:t>
            </a:r>
            <a:r>
              <a:rPr lang="en-US" dirty="0"/>
              <a:t>Free water restriction of DWI which is concern for malignancy VS abscess VS some inflammatory process with a large cellular </a:t>
            </a:r>
            <a:r>
              <a:rPr lang="en-US" dirty="0" err="1"/>
              <a:t>infiltracte</a:t>
            </a:r>
            <a:r>
              <a:rPr lang="en-US" dirty="0"/>
              <a:t>. ADC is not that helpful but there does appear to be some </a:t>
            </a:r>
            <a:r>
              <a:rPr lang="en-US" dirty="0" err="1"/>
              <a:t>hypointensity</a:t>
            </a:r>
            <a:r>
              <a:rPr lang="en-US" dirty="0"/>
              <a:t> that </a:t>
            </a:r>
            <a:r>
              <a:rPr lang="en-US" dirty="0" err="1"/>
              <a:t>corresponse</a:t>
            </a:r>
            <a:r>
              <a:rPr lang="en-US" dirty="0"/>
              <a:t> </a:t>
            </a:r>
          </a:p>
          <a:p>
            <a:endParaRPr lang="en-US" dirty="0"/>
          </a:p>
          <a:p>
            <a:r>
              <a:rPr lang="en-US" dirty="0"/>
              <a:t>DWI: diffusion weighted imaging</a:t>
            </a:r>
          </a:p>
          <a:p>
            <a:endParaRPr lang="en-US" dirty="0"/>
          </a:p>
          <a:p>
            <a:r>
              <a:rPr lang="en-US" dirty="0"/>
              <a:t>ADC: Apparent diffusion coefficient</a:t>
            </a:r>
          </a:p>
        </p:txBody>
      </p:sp>
      <p:sp>
        <p:nvSpPr>
          <p:cNvPr id="4" name="Slide Number Placeholder 3"/>
          <p:cNvSpPr>
            <a:spLocks noGrp="1"/>
          </p:cNvSpPr>
          <p:nvPr>
            <p:ph type="sldNum" sz="quarter" idx="10"/>
          </p:nvPr>
        </p:nvSpPr>
        <p:spPr/>
        <p:txBody>
          <a:bodyPr/>
          <a:lstStyle/>
          <a:p>
            <a:fld id="{64EE6F5A-6E72-4FA7-8D83-8BCBACF9E582}" type="slidenum">
              <a:rPr lang="en-US" smtClean="0"/>
              <a:t>12</a:t>
            </a:fld>
            <a:endParaRPr lang="en-US"/>
          </a:p>
        </p:txBody>
      </p:sp>
    </p:spTree>
    <p:extLst>
      <p:ext uri="{BB962C8B-B14F-4D97-AF65-F5344CB8AC3E}">
        <p14:creationId xmlns:p14="http://schemas.microsoft.com/office/powerpoint/2010/main" val="299238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lesion (</a:t>
            </a:r>
            <a:r>
              <a:rPr lang="en-US" sz="1200" dirty="0" err="1">
                <a:solidFill>
                  <a:srgbClr val="FF0000"/>
                </a:solidFill>
              </a:rPr>
              <a:t>hypointense</a:t>
            </a:r>
            <a:r>
              <a:rPr lang="en-US" sz="1200" dirty="0">
                <a:solidFill>
                  <a:srgbClr val="FF0000"/>
                </a:solidFill>
              </a:rPr>
              <a:t> to ??, always describe </a:t>
            </a:r>
            <a:r>
              <a:rPr lang="en-US" sz="1200" dirty="0" err="1">
                <a:solidFill>
                  <a:srgbClr val="FF0000"/>
                </a:solidFill>
              </a:rPr>
              <a:t>hypointense</a:t>
            </a:r>
            <a:r>
              <a:rPr lang="en-US" sz="1200" dirty="0">
                <a:solidFill>
                  <a:srgbClr val="FF0000"/>
                </a:solidFill>
              </a:rPr>
              <a:t> on what scan to what tissue)</a:t>
            </a:r>
            <a:r>
              <a:rPr lang="en-US" sz="1200" dirty="0"/>
              <a:t> that is extending from the sinuses into the left orbit w/ lymphadenopathy and recent 20 pound weight loss.  </a:t>
            </a:r>
          </a:p>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13</a:t>
            </a:fld>
            <a:endParaRPr lang="en-US"/>
          </a:p>
        </p:txBody>
      </p:sp>
    </p:spTree>
    <p:extLst>
      <p:ext uri="{BB962C8B-B14F-4D97-AF65-F5344CB8AC3E}">
        <p14:creationId xmlns:p14="http://schemas.microsoft.com/office/powerpoint/2010/main" val="141170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a:t>
            </a:r>
            <a:r>
              <a:rPr lang="en-US" dirty="0" err="1"/>
              <a:t>nonspecfic</a:t>
            </a:r>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15</a:t>
            </a:fld>
            <a:endParaRPr lang="en-US"/>
          </a:p>
        </p:txBody>
      </p:sp>
    </p:spTree>
    <p:extLst>
      <p:ext uri="{BB962C8B-B14F-4D97-AF65-F5344CB8AC3E}">
        <p14:creationId xmlns:p14="http://schemas.microsoft.com/office/powerpoint/2010/main" val="242684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20</a:t>
            </a:fld>
            <a:endParaRPr lang="en-US"/>
          </a:p>
        </p:txBody>
      </p:sp>
    </p:spTree>
    <p:extLst>
      <p:ext uri="{BB962C8B-B14F-4D97-AF65-F5344CB8AC3E}">
        <p14:creationId xmlns:p14="http://schemas.microsoft.com/office/powerpoint/2010/main" val="2746244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E6F5A-6E72-4FA7-8D83-8BCBACF9E582}" type="slidenum">
              <a:rPr lang="en-US" smtClean="0"/>
              <a:t>21</a:t>
            </a:fld>
            <a:endParaRPr lang="en-US"/>
          </a:p>
        </p:txBody>
      </p:sp>
    </p:spTree>
    <p:extLst>
      <p:ext uri="{BB962C8B-B14F-4D97-AF65-F5344CB8AC3E}">
        <p14:creationId xmlns:p14="http://schemas.microsoft.com/office/powerpoint/2010/main" val="236702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2085" y="-89356"/>
            <a:ext cx="9144000" cy="6858000"/>
          </a:xfrm>
          <a:prstGeom prst="rect">
            <a:avLst/>
          </a:prstGeom>
          <a:gradFill flip="none" rotWithShape="1">
            <a:gsLst>
              <a:gs pos="0">
                <a:schemeClr val="bg1">
                  <a:lumMod val="9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685800" y="304800"/>
            <a:ext cx="7772400" cy="1524000"/>
          </a:xfr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800" baseline="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Title (i.e. Grand Rounds)</a:t>
            </a:r>
            <a:br>
              <a:rPr lang="en-US" dirty="0"/>
            </a:br>
            <a:r>
              <a:rPr lang="en-US" sz="4000" dirty="0"/>
              <a:t>Subtitle (i.e.</a:t>
            </a:r>
            <a:r>
              <a:rPr lang="en-US" sz="4000" baseline="0" dirty="0"/>
              <a:t> </a:t>
            </a:r>
            <a:r>
              <a:rPr lang="en-US" sz="4000" baseline="0" dirty="0" err="1"/>
              <a:t>Chalazion</a:t>
            </a:r>
            <a:r>
              <a:rPr lang="en-US" sz="4000" dirty="0"/>
              <a:t>)</a:t>
            </a:r>
            <a:endParaRPr lang="en-US" dirty="0"/>
          </a:p>
        </p:txBody>
      </p:sp>
      <p:sp>
        <p:nvSpPr>
          <p:cNvPr id="3" name="Subtitle 2"/>
          <p:cNvSpPr>
            <a:spLocks noGrp="1"/>
          </p:cNvSpPr>
          <p:nvPr>
            <p:ph type="subTitle" idx="1" hasCustomPrompt="1"/>
          </p:nvPr>
        </p:nvSpPr>
        <p:spPr>
          <a:xfrm>
            <a:off x="1371600" y="4495800"/>
            <a:ext cx="6400800" cy="1219200"/>
          </a:xfrm>
        </p:spPr>
        <p:txBody>
          <a:bodyPr/>
          <a:lstStyle>
            <a:lvl1pPr marL="0" indent="0" algn="ctr">
              <a:buNone/>
              <a:defRPr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and Date</a:t>
            </a:r>
          </a:p>
        </p:txBody>
      </p:sp>
      <p:sp>
        <p:nvSpPr>
          <p:cNvPr id="10" name="Rectangle 9"/>
          <p:cNvSpPr/>
          <p:nvPr userDrawn="1"/>
        </p:nvSpPr>
        <p:spPr>
          <a:xfrm>
            <a:off x="-32085" y="6180221"/>
            <a:ext cx="9176085" cy="685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1302" y="2286000"/>
            <a:ext cx="3148717" cy="1828800"/>
          </a:xfrm>
          <a:prstGeom prst="rect">
            <a:avLst/>
          </a:prstGeom>
        </p:spPr>
      </p:pic>
      <p:sp>
        <p:nvSpPr>
          <p:cNvPr id="12" name="TextBox 11"/>
          <p:cNvSpPr txBox="1"/>
          <p:nvPr userDrawn="1"/>
        </p:nvSpPr>
        <p:spPr>
          <a:xfrm>
            <a:off x="2507803" y="6348481"/>
            <a:ext cx="6523902" cy="400110"/>
          </a:xfrm>
          <a:prstGeom prst="rect">
            <a:avLst/>
          </a:prstGeom>
          <a:noFill/>
        </p:spPr>
        <p:txBody>
          <a:bodyPr wrap="none" rtlCol="0">
            <a:spAutoFit/>
          </a:bodyPr>
          <a:lstStyle/>
          <a:p>
            <a:r>
              <a:rPr lang="en-US" sz="2000" dirty="0">
                <a:ln w="3175">
                  <a:noFill/>
                </a:ln>
                <a:solidFill>
                  <a:schemeClr val="bg1"/>
                </a:solidFill>
                <a:effectLst/>
                <a:latin typeface="Arial Rounded MT Bold" panose="020F0704030504030204" pitchFamily="34" charset="0"/>
              </a:rPr>
              <a:t>Department of Ophthalmology and Visual Sciences</a:t>
            </a:r>
          </a:p>
        </p:txBody>
      </p:sp>
      <p:pic>
        <p:nvPicPr>
          <p:cNvPr id="1028" name="Picture 4" descr="https://cdn0.orgsync.com/images/os-school-logos/374-pyvbk56-university-of-louisville-onred-app-sm.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199" y="6112042"/>
            <a:ext cx="2286001"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31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3DA4EB-0B06-4F24-98BB-CEE041FC849F}"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11791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3DA4EB-0B06-4F24-98BB-CEE041FC849F}"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23332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bg1">
                  <a:lumMod val="9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059363"/>
          </a:xfrm>
        </p:spPr>
        <p:txBody>
          <a:bodyPr/>
          <a:lstStyle>
            <a:lvl1pPr>
              <a:defRPr>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102349"/>
            <a:ext cx="8229600" cy="1143000"/>
          </a:xfrm>
        </p:spPr>
        <p:txBody>
          <a:bodyPr/>
          <a:lstStyle>
            <a:lvl1pPr>
              <a:defRPr>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2" descr="C:\Users\Juan P FdC\Desktop\DOVS white.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106257" y="6253205"/>
            <a:ext cx="1013680" cy="58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72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DA4EB-0B06-4F24-98BB-CEE041FC849F}"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61403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3DA4EB-0B06-4F24-98BB-CEE041FC849F}"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232725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DA4EB-0B06-4F24-98BB-CEE041FC849F}" type="datetimeFigureOut">
              <a:rPr lang="en-US" smtClean="0"/>
              <a:t>8/1/2017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179751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3DA4EB-0B06-4F24-98BB-CEE041FC849F}" type="datetimeFigureOut">
              <a:rPr lang="en-US" smtClean="0"/>
              <a:t>8/1/2017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71131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DA4EB-0B06-4F24-98BB-CEE041FC849F}" type="datetimeFigureOut">
              <a:rPr lang="en-US" smtClean="0"/>
              <a:t>8/1/2017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297209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3DA4EB-0B06-4F24-98BB-CEE041FC849F}"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33220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3DA4EB-0B06-4F24-98BB-CEE041FC849F}"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407737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DA4EB-0B06-4F24-98BB-CEE041FC849F}" type="datetimeFigureOut">
              <a:rPr lang="en-US" smtClean="0"/>
              <a:t>8/1/2017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83579-E7DE-4469-A140-89CEE8B0329A}" type="slidenum">
              <a:rPr lang="en-US" smtClean="0"/>
              <a:t>‹#›</a:t>
            </a:fld>
            <a:endParaRPr lang="en-US"/>
          </a:p>
        </p:txBody>
      </p:sp>
    </p:spTree>
    <p:extLst>
      <p:ext uri="{BB962C8B-B14F-4D97-AF65-F5344CB8AC3E}">
        <p14:creationId xmlns:p14="http://schemas.microsoft.com/office/powerpoint/2010/main" val="3956195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Brett Mueller, D.O., Ph.D.</a:t>
            </a:r>
          </a:p>
          <a:p>
            <a:r>
              <a:rPr lang="en-US" dirty="0"/>
              <a:t>June 16, 2017</a:t>
            </a:r>
          </a:p>
        </p:txBody>
      </p:sp>
      <p:sp>
        <p:nvSpPr>
          <p:cNvPr id="4" name="Title 3"/>
          <p:cNvSpPr>
            <a:spLocks noGrp="1"/>
          </p:cNvSpPr>
          <p:nvPr>
            <p:ph type="ctrTitle"/>
          </p:nvPr>
        </p:nvSpPr>
        <p:spPr/>
        <p:txBody>
          <a:bodyPr>
            <a:normAutofit/>
          </a:bodyPr>
          <a:lstStyle/>
          <a:p>
            <a:r>
              <a:rPr lang="en-US" dirty="0"/>
              <a:t>Grand Rounds</a:t>
            </a:r>
          </a:p>
        </p:txBody>
      </p:sp>
    </p:spTree>
    <p:extLst>
      <p:ext uri="{BB962C8B-B14F-4D97-AF65-F5344CB8AC3E}">
        <p14:creationId xmlns:p14="http://schemas.microsoft.com/office/powerpoint/2010/main" val="1221582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T1 Images</a:t>
            </a:r>
          </a:p>
        </p:txBody>
      </p:sp>
      <p:sp>
        <p:nvSpPr>
          <p:cNvPr id="4" name="AutoShape 2" descr="https://mail.google.com/mail/u/0/?ui=2&amp;ik=d183b558ce&amp;view=fimg&amp;th=15ca9a4657fecf49&amp;attid=0.1.1&amp;disp=emb&amp;attbid=ANGjdJ8QTqla3nDkjeafiWOLDKx85WrZBTMASiyiB078EMdbB4efDSQ-1GMOb23j3uJ7LIqVC0r9OE3vFomi4-EoJxdfltOMrQzaK23k1dKvYqytnTUa1hbtChgypxA&amp;sz=s0-l75-ft&amp;ats=1497494767791&amp;rm=15ca9a4657fecf49&amp;zw&amp;atsh=1"/>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889" t="2000" r="10001" b="40667"/>
          <a:stretch/>
        </p:blipFill>
        <p:spPr>
          <a:xfrm>
            <a:off x="4643387" y="1820836"/>
            <a:ext cx="4480560" cy="393192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561" r="27771" b="2220"/>
          <a:stretch/>
        </p:blipFill>
        <p:spPr>
          <a:xfrm rot="5400000">
            <a:off x="325254" y="1546516"/>
            <a:ext cx="3931920" cy="4480560"/>
          </a:xfrm>
          <a:prstGeom prst="rect">
            <a:avLst/>
          </a:prstGeom>
        </p:spPr>
      </p:pic>
      <p:sp>
        <p:nvSpPr>
          <p:cNvPr id="8" name="TextBox 7"/>
          <p:cNvSpPr txBox="1"/>
          <p:nvPr/>
        </p:nvSpPr>
        <p:spPr>
          <a:xfrm>
            <a:off x="914400" y="1164043"/>
            <a:ext cx="2438400" cy="584775"/>
          </a:xfrm>
          <a:prstGeom prst="rect">
            <a:avLst/>
          </a:prstGeom>
          <a:noFill/>
        </p:spPr>
        <p:txBody>
          <a:bodyPr wrap="square" rtlCol="0">
            <a:spAutoFit/>
          </a:bodyPr>
          <a:lstStyle/>
          <a:p>
            <a:pPr algn="ctr"/>
            <a:r>
              <a:rPr lang="en-US" sz="3200" dirty="0"/>
              <a:t>T1</a:t>
            </a:r>
          </a:p>
        </p:txBody>
      </p:sp>
      <p:sp>
        <p:nvSpPr>
          <p:cNvPr id="9" name="TextBox 8"/>
          <p:cNvSpPr txBox="1"/>
          <p:nvPr/>
        </p:nvSpPr>
        <p:spPr>
          <a:xfrm>
            <a:off x="5181600" y="743618"/>
            <a:ext cx="3733800" cy="1077218"/>
          </a:xfrm>
          <a:prstGeom prst="rect">
            <a:avLst/>
          </a:prstGeom>
          <a:noFill/>
        </p:spPr>
        <p:txBody>
          <a:bodyPr wrap="square" rtlCol="0">
            <a:spAutoFit/>
          </a:bodyPr>
          <a:lstStyle/>
          <a:p>
            <a:pPr algn="ctr"/>
            <a:r>
              <a:rPr lang="en-US" sz="3200" dirty="0"/>
              <a:t>T1 Fat Suppression, post- contrast</a:t>
            </a:r>
          </a:p>
        </p:txBody>
      </p:sp>
    </p:spTree>
    <p:extLst>
      <p:ext uri="{BB962C8B-B14F-4D97-AF65-F5344CB8AC3E}">
        <p14:creationId xmlns:p14="http://schemas.microsoft.com/office/powerpoint/2010/main" val="3668127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T2 Image</a:t>
            </a:r>
          </a:p>
        </p:txBody>
      </p:sp>
      <p:sp>
        <p:nvSpPr>
          <p:cNvPr id="4" name="AutoShape 2" descr="https://mail.google.com/mail/u/0/?ui=2&amp;ik=d183b558ce&amp;view=fimg&amp;th=15ca9a4657fecf49&amp;attid=0.1.1&amp;disp=emb&amp;attbid=ANGjdJ8QTqla3nDkjeafiWOLDKx85WrZBTMASiyiB078EMdbB4efDSQ-1GMOb23j3uJ7LIqVC0r9OE3vFomi4-EoJxdfltOMrQzaK23k1dKvYqytnTUa1hbtChgypxA&amp;sz=s0-l75-ft&amp;ats=1497494767791&amp;rm=15ca9a4657fecf49&amp;zw&amp;atsh=1"/>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8666" r="2222" b="19333"/>
          <a:stretch/>
        </p:blipFill>
        <p:spPr>
          <a:xfrm>
            <a:off x="1219199" y="1371600"/>
            <a:ext cx="6705602" cy="4754880"/>
          </a:xfrm>
          <a:prstGeom prst="rect">
            <a:avLst/>
          </a:prstGeom>
        </p:spPr>
      </p:pic>
    </p:spTree>
    <p:extLst>
      <p:ext uri="{BB962C8B-B14F-4D97-AF65-F5344CB8AC3E}">
        <p14:creationId xmlns:p14="http://schemas.microsoft.com/office/powerpoint/2010/main" val="103127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DWI/ADC</a:t>
            </a:r>
          </a:p>
        </p:txBody>
      </p:sp>
      <p:sp>
        <p:nvSpPr>
          <p:cNvPr id="4" name="AutoShape 2" descr="https://mail.google.com/mail/u/0/?ui=2&amp;ik=d183b558ce&amp;view=fimg&amp;th=15ca9a4657fecf49&amp;attid=0.1.1&amp;disp=emb&amp;attbid=ANGjdJ8QTqla3nDkjeafiWOLDKx85WrZBTMASiyiB078EMdbB4efDSQ-1GMOb23j3uJ7LIqVC0r9OE3vFomi4-EoJxdfltOMrQzaK23k1dKvYqytnTUa1hbtChgypxA&amp;sz=s0-l75-ft&amp;ats=1497494767791&amp;rm=15ca9a4657fecf49&amp;zw&amp;atsh=1"/>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444" t="19443" r="19779" b="24555"/>
          <a:stretch/>
        </p:blipFill>
        <p:spPr>
          <a:xfrm>
            <a:off x="4800600" y="1779306"/>
            <a:ext cx="4023360" cy="406534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036" t="11999" r="13393" b="29332"/>
          <a:stretch/>
        </p:blipFill>
        <p:spPr>
          <a:xfrm>
            <a:off x="320040" y="1800297"/>
            <a:ext cx="4023360" cy="4023360"/>
          </a:xfrm>
          <a:prstGeom prst="rect">
            <a:avLst/>
          </a:prstGeom>
        </p:spPr>
      </p:pic>
    </p:spTree>
    <p:extLst>
      <p:ext uri="{BB962C8B-B14F-4D97-AF65-F5344CB8AC3E}">
        <p14:creationId xmlns:p14="http://schemas.microsoft.com/office/powerpoint/2010/main" val="1400614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dirty="0"/>
              <a:t>54 </a:t>
            </a:r>
            <a:r>
              <a:rPr lang="en-US" sz="2800" dirty="0" err="1"/>
              <a:t>yo</a:t>
            </a:r>
            <a:r>
              <a:rPr lang="en-US" sz="2800" dirty="0"/>
              <a:t> WM with a ill-defined </a:t>
            </a:r>
            <a:r>
              <a:rPr lang="en-US" sz="2800" dirty="0" err="1"/>
              <a:t>iso</a:t>
            </a:r>
            <a:r>
              <a:rPr lang="en-US" sz="2800" dirty="0"/>
              <a:t>-intense lesion to EOM on T1 that enhances post contrast and demonstrates a hyper-intensity on DWI that is encroaching from the maxillary and ethmoidal sinuses into the left and right orbits.  </a:t>
            </a:r>
          </a:p>
          <a:p>
            <a:pPr marL="0" indent="0">
              <a:buNone/>
            </a:pPr>
            <a:endParaRPr lang="en-US" dirty="0"/>
          </a:p>
          <a:p>
            <a:r>
              <a:rPr lang="en-US" dirty="0"/>
              <a:t>Differential Diagnosis</a:t>
            </a:r>
          </a:p>
          <a:p>
            <a:pPr lvl="1"/>
            <a:r>
              <a:rPr lang="en-US" dirty="0"/>
              <a:t>Recurrence of lymphoma</a:t>
            </a:r>
          </a:p>
          <a:p>
            <a:pPr lvl="1"/>
            <a:r>
              <a:rPr lang="en-US" dirty="0"/>
              <a:t>Infectious (Bacterial VS Fungal) </a:t>
            </a:r>
          </a:p>
          <a:p>
            <a:pPr lvl="1"/>
            <a:r>
              <a:rPr lang="en-US" dirty="0"/>
              <a:t>Granulomatosis with </a:t>
            </a:r>
            <a:r>
              <a:rPr lang="en-US" dirty="0" err="1"/>
              <a:t>polyangiitis</a:t>
            </a:r>
            <a:endParaRPr lang="en-US" dirty="0"/>
          </a:p>
        </p:txBody>
      </p:sp>
      <p:sp>
        <p:nvSpPr>
          <p:cNvPr id="3" name="Title 2"/>
          <p:cNvSpPr>
            <a:spLocks noGrp="1"/>
          </p:cNvSpPr>
          <p:nvPr>
            <p:ph type="title"/>
          </p:nvPr>
        </p:nvSpPr>
        <p:spPr/>
        <p:txBody>
          <a:bodyPr/>
          <a:lstStyle/>
          <a:p>
            <a:r>
              <a:rPr lang="en-US" dirty="0"/>
              <a:t>Assessment</a:t>
            </a:r>
          </a:p>
        </p:txBody>
      </p:sp>
    </p:spTree>
    <p:extLst>
      <p:ext uri="{BB962C8B-B14F-4D97-AF65-F5344CB8AC3E}">
        <p14:creationId xmlns:p14="http://schemas.microsoft.com/office/powerpoint/2010/main" val="40313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ENT to take the patient into surgery for a tissue biopsy. Also will start workup to rule out lymphoma and different inflammatory lesions. </a:t>
            </a:r>
          </a:p>
        </p:txBody>
      </p:sp>
      <p:sp>
        <p:nvSpPr>
          <p:cNvPr id="3" name="Title 2"/>
          <p:cNvSpPr>
            <a:spLocks noGrp="1"/>
          </p:cNvSpPr>
          <p:nvPr>
            <p:ph type="title"/>
          </p:nvPr>
        </p:nvSpPr>
        <p:spPr/>
        <p:txBody>
          <a:bodyPr/>
          <a:lstStyle/>
          <a:p>
            <a:r>
              <a:rPr lang="en-US" dirty="0"/>
              <a:t>Plan</a:t>
            </a:r>
          </a:p>
        </p:txBody>
      </p:sp>
    </p:spTree>
    <p:extLst>
      <p:ext uri="{BB962C8B-B14F-4D97-AF65-F5344CB8AC3E}">
        <p14:creationId xmlns:p14="http://schemas.microsoft.com/office/powerpoint/2010/main" val="3704628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Pathology Results:</a:t>
            </a:r>
          </a:p>
          <a:p>
            <a:pPr lvl="1"/>
            <a:r>
              <a:rPr lang="en-US" dirty="0"/>
              <a:t>Negative for malignant cells</a:t>
            </a:r>
          </a:p>
          <a:p>
            <a:pPr lvl="1"/>
            <a:r>
              <a:rPr lang="en-US" dirty="0"/>
              <a:t>Bacterial and fungal cultures were negative</a:t>
            </a:r>
          </a:p>
          <a:p>
            <a:pPr lvl="1"/>
            <a:r>
              <a:rPr lang="en-US" dirty="0"/>
              <a:t>Demonstrates scattered lymphocytes and stromal elements</a:t>
            </a:r>
          </a:p>
          <a:p>
            <a:pPr marL="0" indent="0">
              <a:buNone/>
            </a:pPr>
            <a:endParaRPr lang="en-US" dirty="0"/>
          </a:p>
          <a:p>
            <a:r>
              <a:rPr lang="en-US" dirty="0"/>
              <a:t>After surgery patient complains of decreased visual acuity down to count fingers OS with a new APD and limitation of adduction</a:t>
            </a:r>
          </a:p>
        </p:txBody>
      </p:sp>
      <p:sp>
        <p:nvSpPr>
          <p:cNvPr id="3" name="Title 2"/>
          <p:cNvSpPr>
            <a:spLocks noGrp="1"/>
          </p:cNvSpPr>
          <p:nvPr>
            <p:ph type="title"/>
          </p:nvPr>
        </p:nvSpPr>
        <p:spPr/>
        <p:txBody>
          <a:bodyPr/>
          <a:lstStyle/>
          <a:p>
            <a:r>
              <a:rPr lang="en-US" dirty="0"/>
              <a:t>Follow-up 2 Days After Surgery</a:t>
            </a:r>
          </a:p>
        </p:txBody>
      </p:sp>
    </p:spTree>
    <p:extLst>
      <p:ext uri="{BB962C8B-B14F-4D97-AF65-F5344CB8AC3E}">
        <p14:creationId xmlns:p14="http://schemas.microsoft.com/office/powerpoint/2010/main" val="306080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Oculoplastics</a:t>
            </a:r>
            <a:r>
              <a:rPr lang="en-US" dirty="0"/>
              <a:t> service to take the patient for an </a:t>
            </a:r>
            <a:r>
              <a:rPr lang="en-US" dirty="0" err="1"/>
              <a:t>orbitotomy</a:t>
            </a:r>
            <a:r>
              <a:rPr lang="en-US" dirty="0"/>
              <a:t> for a definitive tissue diagnosis</a:t>
            </a:r>
          </a:p>
        </p:txBody>
      </p:sp>
      <p:sp>
        <p:nvSpPr>
          <p:cNvPr id="3" name="Title 2"/>
          <p:cNvSpPr>
            <a:spLocks noGrp="1"/>
          </p:cNvSpPr>
          <p:nvPr>
            <p:ph type="title"/>
          </p:nvPr>
        </p:nvSpPr>
        <p:spPr/>
        <p:txBody>
          <a:bodyPr/>
          <a:lstStyle/>
          <a:p>
            <a:r>
              <a:rPr lang="en-US" dirty="0"/>
              <a:t>Plan</a:t>
            </a:r>
          </a:p>
        </p:txBody>
      </p:sp>
    </p:spTree>
    <p:extLst>
      <p:ext uri="{BB962C8B-B14F-4D97-AF65-F5344CB8AC3E}">
        <p14:creationId xmlns:p14="http://schemas.microsoft.com/office/powerpoint/2010/main" val="16249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Pathology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47578"/>
            <a:ext cx="7223760" cy="5417820"/>
          </a:xfrm>
          <a:prstGeom prst="rect">
            <a:avLst/>
          </a:prstGeom>
        </p:spPr>
      </p:pic>
    </p:spTree>
    <p:extLst>
      <p:ext uri="{BB962C8B-B14F-4D97-AF65-F5344CB8AC3E}">
        <p14:creationId xmlns:p14="http://schemas.microsoft.com/office/powerpoint/2010/main" val="299742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Pathology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914400"/>
            <a:ext cx="7680960" cy="5759248"/>
          </a:xfrm>
          <a:prstGeom prst="rect">
            <a:avLst/>
          </a:prstGeom>
        </p:spPr>
      </p:pic>
    </p:spTree>
    <p:extLst>
      <p:ext uri="{BB962C8B-B14F-4D97-AF65-F5344CB8AC3E}">
        <p14:creationId xmlns:p14="http://schemas.microsoft.com/office/powerpoint/2010/main" val="2472900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Pathology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91" y="762000"/>
            <a:ext cx="7498080" cy="5622124"/>
          </a:xfrm>
          <a:prstGeom prst="rect">
            <a:avLst/>
          </a:prstGeom>
        </p:spPr>
      </p:pic>
    </p:spTree>
    <p:extLst>
      <p:ext uri="{BB962C8B-B14F-4D97-AF65-F5344CB8AC3E}">
        <p14:creationId xmlns:p14="http://schemas.microsoft.com/office/powerpoint/2010/main" val="54807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b="1" dirty="0"/>
              <a:t>CC</a:t>
            </a:r>
          </a:p>
          <a:p>
            <a:pPr marL="457200" lvl="1" indent="0">
              <a:buNone/>
            </a:pPr>
            <a:r>
              <a:rPr lang="en-US" dirty="0"/>
              <a:t>Left sided facial pain</a:t>
            </a:r>
          </a:p>
          <a:p>
            <a:endParaRPr lang="en-US" dirty="0"/>
          </a:p>
          <a:p>
            <a:pPr marL="0" indent="0">
              <a:buNone/>
            </a:pPr>
            <a:r>
              <a:rPr lang="en-US" b="1" dirty="0"/>
              <a:t>HPI</a:t>
            </a:r>
          </a:p>
          <a:p>
            <a:pPr marL="457200" lvl="1" indent="0">
              <a:buNone/>
            </a:pPr>
            <a:r>
              <a:rPr lang="en-US" dirty="0"/>
              <a:t>54 </a:t>
            </a:r>
            <a:r>
              <a:rPr lang="en-US" dirty="0" err="1"/>
              <a:t>yo</a:t>
            </a:r>
            <a:r>
              <a:rPr lang="en-US" dirty="0"/>
              <a:t> WM with significant PMH of lymphoma s/p chemotherapy and radiation in 2009, multiple MIs, CHF, COPD who presents with persistent left facial pain for several months that has progressed over the past week. CT demonstrated an infiltrating lesion from the ethmoid sinuses into the orbit. Primary team concerned for “orbital cellulitis.” He denies any changes in his visual acuity.</a:t>
            </a:r>
          </a:p>
        </p:txBody>
      </p:sp>
      <p:sp>
        <p:nvSpPr>
          <p:cNvPr id="3" name="Title 2"/>
          <p:cNvSpPr>
            <a:spLocks noGrp="1"/>
          </p:cNvSpPr>
          <p:nvPr>
            <p:ph type="title"/>
          </p:nvPr>
        </p:nvSpPr>
        <p:spPr/>
        <p:txBody>
          <a:bodyPr/>
          <a:lstStyle/>
          <a:p>
            <a:r>
              <a:rPr lang="en-US" dirty="0"/>
              <a:t>Patient Presentation</a:t>
            </a:r>
          </a:p>
        </p:txBody>
      </p:sp>
    </p:spTree>
    <p:extLst>
      <p:ext uri="{BB962C8B-B14F-4D97-AF65-F5344CB8AC3E}">
        <p14:creationId xmlns:p14="http://schemas.microsoft.com/office/powerpoint/2010/main" val="390297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4712449"/>
          </a:xfrm>
        </p:spPr>
        <p:txBody>
          <a:bodyPr>
            <a:normAutofit/>
          </a:bodyPr>
          <a:lstStyle/>
          <a:p>
            <a:pPr marL="0" indent="0">
              <a:buNone/>
            </a:pPr>
            <a:endParaRPr lang="en-US" dirty="0"/>
          </a:p>
          <a:p>
            <a:r>
              <a:rPr lang="en-US" dirty="0"/>
              <a:t>c-ANCA +</a:t>
            </a:r>
          </a:p>
          <a:p>
            <a:pPr marL="0" indent="0">
              <a:buNone/>
            </a:pPr>
            <a:endParaRPr lang="en-US" dirty="0"/>
          </a:p>
          <a:p>
            <a:r>
              <a:rPr lang="en-US" dirty="0"/>
              <a:t>CT of the chest demonstrated multiple </a:t>
            </a:r>
            <a:r>
              <a:rPr lang="en-US" dirty="0" err="1"/>
              <a:t>cavitary</a:t>
            </a:r>
            <a:r>
              <a:rPr lang="en-US" dirty="0"/>
              <a:t> lesions of the lung</a:t>
            </a:r>
          </a:p>
          <a:p>
            <a:endParaRPr lang="en-US" dirty="0"/>
          </a:p>
          <a:p>
            <a:pPr marL="0" indent="0">
              <a:buNone/>
            </a:pPr>
            <a:endParaRPr lang="en-US" dirty="0"/>
          </a:p>
          <a:p>
            <a:pPr lvl="1"/>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Follow-up Results</a:t>
            </a:r>
          </a:p>
        </p:txBody>
      </p:sp>
    </p:spTree>
    <p:extLst>
      <p:ext uri="{BB962C8B-B14F-4D97-AF65-F5344CB8AC3E}">
        <p14:creationId xmlns:p14="http://schemas.microsoft.com/office/powerpoint/2010/main" val="410531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4712449"/>
          </a:xfrm>
        </p:spPr>
        <p:txBody>
          <a:bodyPr>
            <a:normAutofit/>
          </a:bodyPr>
          <a:lstStyle/>
          <a:p>
            <a:pPr marL="0" indent="0">
              <a:buNone/>
            </a:pPr>
            <a:endParaRPr lang="en-US" dirty="0"/>
          </a:p>
          <a:p>
            <a:r>
              <a:rPr lang="en-US" dirty="0"/>
              <a:t>Granulomatosis with </a:t>
            </a:r>
            <a:r>
              <a:rPr lang="en-US" dirty="0" err="1"/>
              <a:t>polyangiitis</a:t>
            </a:r>
            <a:r>
              <a:rPr lang="en-US" dirty="0"/>
              <a:t> (GPA)</a:t>
            </a:r>
          </a:p>
          <a:p>
            <a:endParaRPr lang="en-US" dirty="0"/>
          </a:p>
          <a:p>
            <a:endParaRPr lang="en-US" dirty="0"/>
          </a:p>
          <a:p>
            <a:pPr marL="0" indent="0">
              <a:buNone/>
            </a:pPr>
            <a:endParaRPr lang="en-US" dirty="0"/>
          </a:p>
          <a:p>
            <a:pPr lvl="1"/>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Diagnosis</a:t>
            </a:r>
          </a:p>
        </p:txBody>
      </p:sp>
    </p:spTree>
    <p:extLst>
      <p:ext uri="{BB962C8B-B14F-4D97-AF65-F5344CB8AC3E}">
        <p14:creationId xmlns:p14="http://schemas.microsoft.com/office/powerpoint/2010/main" val="338078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4712449"/>
          </a:xfrm>
        </p:spPr>
        <p:txBody>
          <a:bodyPr>
            <a:normAutofit/>
          </a:bodyPr>
          <a:lstStyle/>
          <a:p>
            <a:pPr marL="0" indent="0">
              <a:buNone/>
            </a:pPr>
            <a:endParaRPr lang="en-US" dirty="0"/>
          </a:p>
          <a:p>
            <a:r>
              <a:rPr lang="en-US" dirty="0"/>
              <a:t>Start the patient on 1mg/kg of oral steroids and send the patient to rheumatology for further management</a:t>
            </a:r>
          </a:p>
          <a:p>
            <a:endParaRPr lang="en-US" dirty="0"/>
          </a:p>
          <a:p>
            <a:pPr marL="0" indent="0">
              <a:buNone/>
            </a:pPr>
            <a:endParaRPr lang="en-US" dirty="0"/>
          </a:p>
          <a:p>
            <a:pPr marL="0" indent="0">
              <a:buNone/>
            </a:pPr>
            <a:endParaRPr lang="en-US" dirty="0"/>
          </a:p>
          <a:p>
            <a:pPr lvl="1"/>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Plan</a:t>
            </a:r>
          </a:p>
        </p:txBody>
      </p:sp>
    </p:spTree>
    <p:extLst>
      <p:ext uri="{BB962C8B-B14F-4D97-AF65-F5344CB8AC3E}">
        <p14:creationId xmlns:p14="http://schemas.microsoft.com/office/powerpoint/2010/main" val="2379446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4712449"/>
          </a:xfrm>
        </p:spPr>
        <p:txBody>
          <a:bodyPr>
            <a:normAutofit/>
          </a:bodyPr>
          <a:lstStyle/>
          <a:p>
            <a:pPr marL="0" indent="0">
              <a:buNone/>
            </a:pPr>
            <a:endParaRPr lang="en-US" dirty="0"/>
          </a:p>
          <a:p>
            <a:r>
              <a:rPr lang="en-US" dirty="0"/>
              <a:t>Pt has been started on Rituximab</a:t>
            </a:r>
          </a:p>
          <a:p>
            <a:pPr marL="0" indent="0">
              <a:buNone/>
            </a:pPr>
            <a:endParaRPr lang="en-US" dirty="0"/>
          </a:p>
          <a:p>
            <a:r>
              <a:rPr lang="en-US" dirty="0"/>
              <a:t>Still has APD and CF vision at 3 feet, but resolution of his limitation in adduction </a:t>
            </a:r>
          </a:p>
          <a:p>
            <a:endParaRPr lang="en-US" dirty="0"/>
          </a:p>
          <a:p>
            <a:pPr marL="0" indent="0">
              <a:buNone/>
            </a:pPr>
            <a:endParaRPr lang="en-US" dirty="0"/>
          </a:p>
          <a:p>
            <a:pPr lvl="1"/>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Follow-up 1 month later</a:t>
            </a:r>
          </a:p>
        </p:txBody>
      </p:sp>
    </p:spTree>
    <p:extLst>
      <p:ext uri="{BB962C8B-B14F-4D97-AF65-F5344CB8AC3E}">
        <p14:creationId xmlns:p14="http://schemas.microsoft.com/office/powerpoint/2010/main" val="7574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4712449"/>
          </a:xfrm>
        </p:spPr>
        <p:txBody>
          <a:bodyPr>
            <a:normAutofit/>
          </a:bodyPr>
          <a:lstStyle/>
          <a:p>
            <a:pPr marL="0" indent="0">
              <a:buNone/>
            </a:pPr>
            <a:endParaRPr lang="en-US" dirty="0"/>
          </a:p>
          <a:p>
            <a:r>
              <a:rPr lang="en-US" dirty="0"/>
              <a:t>Multisystem autoimmune disorder characterized by the classic triad:</a:t>
            </a:r>
          </a:p>
          <a:p>
            <a:pPr lvl="1"/>
            <a:r>
              <a:rPr lang="en-US" dirty="0"/>
              <a:t>Necrotizing granulomatous vasculitis of the upper and lower respiratory tract</a:t>
            </a:r>
          </a:p>
          <a:p>
            <a:pPr lvl="1"/>
            <a:r>
              <a:rPr lang="en-US" dirty="0"/>
              <a:t>Focal segmental glomerulonephritis</a:t>
            </a:r>
          </a:p>
          <a:p>
            <a:pPr lvl="1"/>
            <a:r>
              <a:rPr lang="en-US" dirty="0"/>
              <a:t>Necrotizing vasculitis of small arteries and veins</a:t>
            </a:r>
          </a:p>
          <a:p>
            <a:endParaRPr lang="en-US" dirty="0"/>
          </a:p>
          <a:p>
            <a:pPr marL="0" indent="0">
              <a:buNone/>
            </a:pPr>
            <a:endParaRPr lang="en-US" dirty="0"/>
          </a:p>
          <a:p>
            <a:pPr lvl="1"/>
            <a:endParaRPr lang="en-US" dirty="0"/>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a:t>Granulomatosis with </a:t>
            </a:r>
            <a:r>
              <a:rPr lang="en-US" dirty="0" err="1"/>
              <a:t>Polyangiitis</a:t>
            </a:r>
            <a:endParaRPr lang="en-US" dirty="0"/>
          </a:p>
        </p:txBody>
      </p:sp>
    </p:spTree>
    <p:extLst>
      <p:ext uri="{BB962C8B-B14F-4D97-AF65-F5344CB8AC3E}">
        <p14:creationId xmlns:p14="http://schemas.microsoft.com/office/powerpoint/2010/main" val="225357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4754563"/>
          </a:xfrm>
        </p:spPr>
        <p:txBody>
          <a:bodyPr>
            <a:normAutofit fontScale="85000" lnSpcReduction="10000"/>
          </a:bodyPr>
          <a:lstStyle/>
          <a:p>
            <a:pPr marL="0" indent="0">
              <a:buNone/>
            </a:pPr>
            <a:endParaRPr lang="en-US" dirty="0"/>
          </a:p>
          <a:p>
            <a:r>
              <a:rPr lang="en-US" dirty="0"/>
              <a:t>Males affected more often than females, at an average age of 40 years, with peak incidence in the fifth decade.</a:t>
            </a:r>
          </a:p>
          <a:p>
            <a:pPr marL="0" indent="0">
              <a:buNone/>
            </a:pPr>
            <a:endParaRPr lang="en-US" dirty="0"/>
          </a:p>
          <a:p>
            <a:r>
              <a:rPr lang="en-US" dirty="0"/>
              <a:t>Caucasians are affected more than African Americans</a:t>
            </a:r>
          </a:p>
          <a:p>
            <a:pPr marL="0" indent="0">
              <a:buNone/>
            </a:pPr>
            <a:endParaRPr lang="en-US" dirty="0"/>
          </a:p>
          <a:p>
            <a:r>
              <a:rPr lang="en-US" dirty="0"/>
              <a:t>Incidence in the United States: 4 per 1,000,000.</a:t>
            </a:r>
            <a:r>
              <a:rPr lang="en-US" baseline="30000" dirty="0"/>
              <a:t>6</a:t>
            </a:r>
          </a:p>
          <a:p>
            <a:pPr marL="0" indent="0">
              <a:buNone/>
            </a:pPr>
            <a:endParaRPr lang="en-US" baseline="30000" dirty="0"/>
          </a:p>
          <a:p>
            <a:r>
              <a:rPr lang="en-US" dirty="0"/>
              <a:t>Prevalence in the United States: 1-5 per 100,000.</a:t>
            </a:r>
            <a:r>
              <a:rPr lang="en-US" baseline="30000" dirty="0"/>
              <a:t>6</a:t>
            </a:r>
            <a:endParaRPr lang="en-US" dirty="0"/>
          </a:p>
          <a:p>
            <a:endParaRPr lang="en-US" dirty="0"/>
          </a:p>
          <a:p>
            <a:pPr marL="0" indent="0">
              <a:buNone/>
            </a:pPr>
            <a:endParaRPr lang="en-US" dirty="0"/>
          </a:p>
          <a:p>
            <a:pPr lvl="1"/>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Epidemiology</a:t>
            </a:r>
          </a:p>
        </p:txBody>
      </p:sp>
    </p:spTree>
    <p:extLst>
      <p:ext uri="{BB962C8B-B14F-4D97-AF65-F5344CB8AC3E}">
        <p14:creationId xmlns:p14="http://schemas.microsoft.com/office/powerpoint/2010/main" val="377217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Persistent pneumonitis with bilateral nodular and </a:t>
            </a:r>
            <a:r>
              <a:rPr lang="en-US" dirty="0" err="1"/>
              <a:t>cavitary</a:t>
            </a:r>
            <a:r>
              <a:rPr lang="en-US" dirty="0"/>
              <a:t> infiltrates (95%)</a:t>
            </a:r>
          </a:p>
          <a:p>
            <a:pPr marL="0" indent="0">
              <a:buNone/>
            </a:pPr>
            <a:endParaRPr lang="en-US" dirty="0"/>
          </a:p>
          <a:p>
            <a:r>
              <a:rPr lang="en-US" dirty="0"/>
              <a:t>Chronic sinusitis (90%)</a:t>
            </a:r>
          </a:p>
          <a:p>
            <a:pPr marL="0" indent="0">
              <a:buNone/>
            </a:pPr>
            <a:endParaRPr lang="en-US" dirty="0"/>
          </a:p>
          <a:p>
            <a:r>
              <a:rPr lang="en-US" dirty="0"/>
              <a:t>Renal disease (80%)</a:t>
            </a:r>
          </a:p>
          <a:p>
            <a:pPr marL="0" indent="0">
              <a:buNone/>
            </a:pPr>
            <a:endParaRPr lang="en-US" dirty="0"/>
          </a:p>
          <a:p>
            <a:r>
              <a:rPr lang="en-US" dirty="0"/>
              <a:t>Mucosal ulcerations of the nasopharynx (75%)</a:t>
            </a:r>
          </a:p>
          <a:p>
            <a:endParaRPr lang="en-US" dirty="0"/>
          </a:p>
          <a:p>
            <a:endParaRPr lang="en-US" dirty="0"/>
          </a:p>
          <a:p>
            <a:endParaRPr lang="en-US" dirty="0"/>
          </a:p>
          <a:p>
            <a:pPr marL="457200" lvl="1" indent="0">
              <a:buNone/>
            </a:pPr>
            <a:endParaRPr lang="en-US" dirty="0"/>
          </a:p>
          <a:p>
            <a:pPr marL="457200" lvl="1" indent="0">
              <a:buNone/>
            </a:pP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Clinical Presentation</a:t>
            </a:r>
          </a:p>
        </p:txBody>
      </p:sp>
    </p:spTree>
    <p:extLst>
      <p:ext uri="{BB962C8B-B14F-4D97-AF65-F5344CB8AC3E}">
        <p14:creationId xmlns:p14="http://schemas.microsoft.com/office/powerpoint/2010/main" val="43721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059363"/>
          </a:xfrm>
        </p:spPr>
        <p:txBody>
          <a:bodyPr>
            <a:normAutofit lnSpcReduction="10000"/>
          </a:bodyPr>
          <a:lstStyle/>
          <a:p>
            <a:r>
              <a:rPr lang="en-US" dirty="0"/>
              <a:t>Skin rashes</a:t>
            </a:r>
          </a:p>
          <a:p>
            <a:pPr marL="0" indent="0">
              <a:buNone/>
            </a:pPr>
            <a:endParaRPr lang="en-US" dirty="0"/>
          </a:p>
          <a:p>
            <a:r>
              <a:rPr lang="en-US" dirty="0"/>
              <a:t>Muscle pains</a:t>
            </a:r>
          </a:p>
          <a:p>
            <a:pPr marL="0" indent="0">
              <a:buNone/>
            </a:pPr>
            <a:endParaRPr lang="en-US" dirty="0"/>
          </a:p>
          <a:p>
            <a:r>
              <a:rPr lang="en-US" dirty="0"/>
              <a:t>Articular involvement</a:t>
            </a:r>
          </a:p>
          <a:p>
            <a:pPr marL="0" indent="0">
              <a:buNone/>
            </a:pPr>
            <a:endParaRPr lang="en-US" dirty="0"/>
          </a:p>
          <a:p>
            <a:r>
              <a:rPr lang="en-US" dirty="0" err="1"/>
              <a:t>Mononeuritis</a:t>
            </a:r>
            <a:r>
              <a:rPr lang="en-US" dirty="0"/>
              <a:t> or polyneuritis</a:t>
            </a:r>
          </a:p>
          <a:p>
            <a:pPr marL="0" indent="0">
              <a:buNone/>
            </a:pPr>
            <a:endParaRPr lang="en-US" dirty="0"/>
          </a:p>
          <a:p>
            <a:r>
              <a:rPr lang="en-US" dirty="0"/>
              <a:t>Fever</a:t>
            </a:r>
          </a:p>
          <a:p>
            <a:endParaRPr lang="en-US" dirty="0"/>
          </a:p>
          <a:p>
            <a:endParaRPr lang="en-US" dirty="0"/>
          </a:p>
          <a:p>
            <a:pPr marL="457200" lvl="1" indent="0">
              <a:buNone/>
            </a:pPr>
            <a:endParaRPr lang="en-US" dirty="0"/>
          </a:p>
          <a:p>
            <a:pPr marL="457200" lvl="1" indent="0">
              <a:buNone/>
            </a:pP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Clinical Presentation</a:t>
            </a:r>
          </a:p>
        </p:txBody>
      </p:sp>
    </p:spTree>
    <p:extLst>
      <p:ext uri="{BB962C8B-B14F-4D97-AF65-F5344CB8AC3E}">
        <p14:creationId xmlns:p14="http://schemas.microsoft.com/office/powerpoint/2010/main" val="259474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Ocular and orbital involvement is seen in 15% of patients at presentation and up to 50% of patients during the course of the disease.</a:t>
            </a:r>
          </a:p>
          <a:p>
            <a:pPr marL="0" indent="0">
              <a:buNone/>
            </a:pPr>
            <a:endParaRPr lang="en-US" dirty="0"/>
          </a:p>
          <a:p>
            <a:r>
              <a:rPr lang="en-US" dirty="0"/>
              <a:t>Orbital involvement usually secondary from contiguous extension of the granulomatous inflammatory process from the paranasal sinuses into the orbit.</a:t>
            </a:r>
          </a:p>
          <a:p>
            <a:pPr marL="457200" lvl="1" indent="0">
              <a:buNone/>
            </a:pP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Ophthalmic Manifestations</a:t>
            </a:r>
          </a:p>
        </p:txBody>
      </p:sp>
    </p:spTree>
    <p:extLst>
      <p:ext uri="{BB962C8B-B14F-4D97-AF65-F5344CB8AC3E}">
        <p14:creationId xmlns:p14="http://schemas.microsoft.com/office/powerpoint/2010/main" val="428120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Orbital </a:t>
            </a:r>
            <a:r>
              <a:rPr lang="en-US" dirty="0" err="1"/>
              <a:t>pseudotumor</a:t>
            </a:r>
            <a:r>
              <a:rPr lang="en-US" dirty="0"/>
              <a:t>, orbital cellulitis and </a:t>
            </a:r>
            <a:r>
              <a:rPr lang="en-US" dirty="0" err="1"/>
              <a:t>dacryocystitis</a:t>
            </a:r>
            <a:r>
              <a:rPr lang="en-US" dirty="0"/>
              <a:t> may arise from secondarily infected nasal mucosa.</a:t>
            </a:r>
          </a:p>
          <a:p>
            <a:pPr marL="0" indent="0">
              <a:buNone/>
            </a:pPr>
            <a:endParaRPr lang="en-US" dirty="0"/>
          </a:p>
          <a:p>
            <a:r>
              <a:rPr lang="en-US" dirty="0"/>
              <a:t>40% of patients develop </a:t>
            </a:r>
            <a:r>
              <a:rPr lang="en-US" dirty="0" err="1"/>
              <a:t>scleritis</a:t>
            </a:r>
            <a:r>
              <a:rPr lang="en-US" dirty="0"/>
              <a:t> of any type (diffuse anterior or necrotizing disease) w/ or w/o peripheral ulcerative keratitis.</a:t>
            </a:r>
          </a:p>
          <a:p>
            <a:pPr marL="0" indent="0">
              <a:buNone/>
            </a:pPr>
            <a:endParaRPr lang="en-US" dirty="0"/>
          </a:p>
          <a:p>
            <a:r>
              <a:rPr lang="en-US" dirty="0"/>
              <a:t>10% of patients can develop anterior, intermediate or posterior uveitis.</a:t>
            </a:r>
          </a:p>
          <a:p>
            <a:pPr marL="457200" lvl="1" indent="0">
              <a:buNone/>
            </a:pP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Ophthalmic Manifestations</a:t>
            </a:r>
          </a:p>
        </p:txBody>
      </p:sp>
    </p:spTree>
    <p:extLst>
      <p:ext uri="{BB962C8B-B14F-4D97-AF65-F5344CB8AC3E}">
        <p14:creationId xmlns:p14="http://schemas.microsoft.com/office/powerpoint/2010/main" val="958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b="1" dirty="0"/>
              <a:t>Past Medical </a:t>
            </a:r>
            <a:r>
              <a:rPr lang="en-US" b="1" dirty="0" err="1"/>
              <a:t>Hx</a:t>
            </a:r>
            <a:r>
              <a:rPr lang="en-US" dirty="0"/>
              <a:t>:</a:t>
            </a:r>
          </a:p>
          <a:p>
            <a:pPr marL="0" indent="0">
              <a:buNone/>
            </a:pPr>
            <a:r>
              <a:rPr lang="en-US" dirty="0"/>
              <a:t>- Multiple ER visits over the past year for shortness of breath</a:t>
            </a:r>
          </a:p>
          <a:p>
            <a:pPr marL="0" indent="0">
              <a:buNone/>
            </a:pPr>
            <a:r>
              <a:rPr lang="en-US" dirty="0"/>
              <a:t>- Chronic sinusitis being treated by ENT</a:t>
            </a:r>
          </a:p>
          <a:p>
            <a:pPr marL="0" indent="0">
              <a:buNone/>
            </a:pPr>
            <a:r>
              <a:rPr lang="en-US" dirty="0"/>
              <a:t>- CHF, COPD , HTN, B-cell lymphoma</a:t>
            </a:r>
          </a:p>
          <a:p>
            <a:pPr marL="0" indent="0">
              <a:buNone/>
            </a:pPr>
            <a:endParaRPr lang="en-US" dirty="0"/>
          </a:p>
          <a:p>
            <a:pPr marL="0" indent="0">
              <a:buNone/>
            </a:pPr>
            <a:r>
              <a:rPr lang="en-US" b="1" dirty="0"/>
              <a:t>Meds</a:t>
            </a:r>
            <a:r>
              <a:rPr lang="en-US" dirty="0"/>
              <a:t>: ASA, statin, </a:t>
            </a:r>
            <a:r>
              <a:rPr lang="en-US" dirty="0" err="1"/>
              <a:t>flonase</a:t>
            </a:r>
            <a:r>
              <a:rPr lang="en-US" dirty="0"/>
              <a:t>, gabapentin, </a:t>
            </a:r>
            <a:r>
              <a:rPr lang="en-US" dirty="0" err="1"/>
              <a:t>imdur</a:t>
            </a:r>
            <a:r>
              <a:rPr lang="en-US" dirty="0"/>
              <a:t>, </a:t>
            </a:r>
            <a:r>
              <a:rPr lang="en-US" dirty="0" err="1"/>
              <a:t>lisinopril</a:t>
            </a:r>
            <a:r>
              <a:rPr lang="en-US" dirty="0"/>
              <a:t>, </a:t>
            </a:r>
            <a:r>
              <a:rPr lang="en-US" dirty="0" err="1"/>
              <a:t>symbicort</a:t>
            </a:r>
            <a:r>
              <a:rPr lang="en-US" dirty="0"/>
              <a:t>, </a:t>
            </a:r>
            <a:r>
              <a:rPr lang="en-US" dirty="0" err="1"/>
              <a:t>ventolin</a:t>
            </a:r>
            <a:r>
              <a:rPr lang="en-US" dirty="0"/>
              <a:t> HFA, </a:t>
            </a:r>
            <a:r>
              <a:rPr lang="en-US" dirty="0" err="1"/>
              <a:t>torsemide</a:t>
            </a:r>
            <a:endParaRPr lang="en-US" dirty="0"/>
          </a:p>
          <a:p>
            <a:pPr marL="0" indent="0">
              <a:buNone/>
            </a:pPr>
            <a:endParaRPr lang="en-US" dirty="0"/>
          </a:p>
          <a:p>
            <a:pPr marL="0" indent="0">
              <a:buNone/>
            </a:pPr>
            <a:r>
              <a:rPr lang="en-US" b="1" dirty="0"/>
              <a:t>Allergies</a:t>
            </a:r>
            <a:r>
              <a:rPr lang="en-US" dirty="0"/>
              <a:t>: NKDA</a:t>
            </a:r>
          </a:p>
          <a:p>
            <a:pPr marL="0" indent="0">
              <a:buNone/>
            </a:pPr>
            <a:endParaRPr lang="en-US" dirty="0"/>
          </a:p>
          <a:p>
            <a:pPr marL="0" indent="0">
              <a:buNone/>
            </a:pPr>
            <a:r>
              <a:rPr lang="en-US" b="1" dirty="0"/>
              <a:t>Social </a:t>
            </a:r>
            <a:r>
              <a:rPr lang="en-US" b="1" dirty="0" err="1"/>
              <a:t>Hx</a:t>
            </a:r>
            <a:r>
              <a:rPr lang="en-US" dirty="0"/>
              <a:t>: 12 drinks per day, one PPD smoker, and uses marijuana/hash daily</a:t>
            </a:r>
          </a:p>
          <a:p>
            <a:pPr marL="0" indent="0">
              <a:buNone/>
            </a:pPr>
            <a:endParaRPr lang="en-US" dirty="0"/>
          </a:p>
        </p:txBody>
      </p:sp>
      <p:sp>
        <p:nvSpPr>
          <p:cNvPr id="3" name="Title 2"/>
          <p:cNvSpPr>
            <a:spLocks noGrp="1"/>
          </p:cNvSpPr>
          <p:nvPr>
            <p:ph type="title"/>
          </p:nvPr>
        </p:nvSpPr>
        <p:spPr/>
        <p:txBody>
          <a:bodyPr/>
          <a:lstStyle/>
          <a:p>
            <a:r>
              <a:rPr lang="en-US" dirty="0"/>
              <a:t>History (</a:t>
            </a:r>
            <a:r>
              <a:rPr lang="en-US" dirty="0" err="1"/>
              <a:t>Hx</a:t>
            </a:r>
            <a:r>
              <a:rPr lang="en-US" dirty="0"/>
              <a:t>)</a:t>
            </a:r>
          </a:p>
        </p:txBody>
      </p:sp>
    </p:spTree>
    <p:extLst>
      <p:ext uri="{BB962C8B-B14F-4D97-AF65-F5344CB8AC3E}">
        <p14:creationId xmlns:p14="http://schemas.microsoft.com/office/powerpoint/2010/main" val="253130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Patients can also develop </a:t>
            </a:r>
            <a:r>
              <a:rPr lang="en-US" dirty="0" err="1"/>
              <a:t>vaso</a:t>
            </a:r>
            <a:r>
              <a:rPr lang="en-US" dirty="0"/>
              <a:t>-occlusive disease, including branch or central retinal artery or vein occlusion.</a:t>
            </a:r>
          </a:p>
          <a:p>
            <a:pPr marL="0" indent="0">
              <a:buNone/>
            </a:pPr>
            <a:endParaRPr lang="en-US" dirty="0"/>
          </a:p>
          <a:p>
            <a:r>
              <a:rPr lang="en-US" dirty="0"/>
              <a:t>Also there are reports of patients getting ischemic optic neuropathy.</a:t>
            </a:r>
          </a:p>
          <a:p>
            <a:pPr marL="0" indent="0">
              <a:buNone/>
            </a:pPr>
            <a:endParaRPr lang="en-US" dirty="0"/>
          </a:p>
          <a:p>
            <a:r>
              <a:rPr lang="en-US" dirty="0"/>
              <a:t>40% of patients with GPA will suffer some form of vision loss.</a:t>
            </a:r>
          </a:p>
          <a:p>
            <a:pPr marL="457200" lvl="1" indent="0">
              <a:buNone/>
            </a:pP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Ophthalmic Manifestations</a:t>
            </a:r>
          </a:p>
        </p:txBody>
      </p:sp>
    </p:spTree>
    <p:extLst>
      <p:ext uri="{BB962C8B-B14F-4D97-AF65-F5344CB8AC3E}">
        <p14:creationId xmlns:p14="http://schemas.microsoft.com/office/powerpoint/2010/main" val="256571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904" y="685800"/>
            <a:ext cx="8229600" cy="5638800"/>
          </a:xfrm>
        </p:spPr>
        <p:txBody>
          <a:bodyPr>
            <a:normAutofit lnSpcReduction="10000"/>
          </a:bodyPr>
          <a:lstStyle/>
          <a:p>
            <a:pPr marL="0" indent="0">
              <a:buNone/>
            </a:pPr>
            <a:endParaRPr lang="en-US" dirty="0"/>
          </a:p>
          <a:p>
            <a:r>
              <a:rPr lang="en-US" dirty="0"/>
              <a:t>Tissue biopsy is the gold standard</a:t>
            </a:r>
          </a:p>
          <a:p>
            <a:pPr marL="0" indent="0">
              <a:buNone/>
            </a:pPr>
            <a:endParaRPr lang="en-US" dirty="0"/>
          </a:p>
          <a:p>
            <a:r>
              <a:rPr lang="en-US" dirty="0"/>
              <a:t>CXR: nodular diffuse or </a:t>
            </a:r>
            <a:r>
              <a:rPr lang="en-US" dirty="0" err="1"/>
              <a:t>cavitary</a:t>
            </a:r>
            <a:r>
              <a:rPr lang="en-US" dirty="0"/>
              <a:t> lesions</a:t>
            </a:r>
          </a:p>
          <a:p>
            <a:pPr marL="0" indent="0">
              <a:buNone/>
            </a:pPr>
            <a:endParaRPr lang="en-US" dirty="0"/>
          </a:p>
          <a:p>
            <a:r>
              <a:rPr lang="en-US" dirty="0"/>
              <a:t>Proteinuria or hematuria</a:t>
            </a:r>
          </a:p>
          <a:p>
            <a:pPr marL="0" indent="0">
              <a:buNone/>
            </a:pPr>
            <a:endParaRPr lang="en-US" dirty="0"/>
          </a:p>
          <a:p>
            <a:r>
              <a:rPr lang="en-US" dirty="0"/>
              <a:t>Elevated ESR and CRP</a:t>
            </a:r>
          </a:p>
          <a:p>
            <a:pPr marL="0" indent="0">
              <a:buNone/>
            </a:pPr>
            <a:endParaRPr lang="en-US" dirty="0"/>
          </a:p>
          <a:p>
            <a:r>
              <a:rPr lang="en-US" dirty="0"/>
              <a:t>+ ANCAs (c-ANCA)</a:t>
            </a:r>
          </a:p>
          <a:p>
            <a:endParaRPr lang="en-US" dirty="0"/>
          </a:p>
          <a:p>
            <a:endParaRPr lang="en-US" dirty="0"/>
          </a:p>
          <a:p>
            <a:pPr marL="0" indent="0">
              <a:buNone/>
            </a:pPr>
            <a:endParaRPr lang="en-US" dirty="0"/>
          </a:p>
          <a:p>
            <a:pPr lvl="1"/>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Diagnosis</a:t>
            </a:r>
          </a:p>
        </p:txBody>
      </p:sp>
    </p:spTree>
    <p:extLst>
      <p:ext uri="{BB962C8B-B14F-4D97-AF65-F5344CB8AC3E}">
        <p14:creationId xmlns:p14="http://schemas.microsoft.com/office/powerpoint/2010/main" val="246358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Infectious</a:t>
            </a:r>
          </a:p>
          <a:p>
            <a:pPr marL="0" indent="0">
              <a:buNone/>
            </a:pPr>
            <a:endParaRPr lang="en-US" dirty="0"/>
          </a:p>
          <a:p>
            <a:pPr marL="0" indent="0">
              <a:buNone/>
            </a:pPr>
            <a:endParaRPr lang="en-US" dirty="0"/>
          </a:p>
          <a:p>
            <a:r>
              <a:rPr lang="en-US" dirty="0"/>
              <a:t>Malignancy</a:t>
            </a:r>
          </a:p>
          <a:p>
            <a:pPr marL="0" indent="0">
              <a:buNone/>
            </a:pPr>
            <a:endParaRPr lang="en-US" dirty="0"/>
          </a:p>
          <a:p>
            <a:pPr marL="0" indent="0">
              <a:buNone/>
            </a:pPr>
            <a:endParaRPr lang="en-US" dirty="0"/>
          </a:p>
          <a:p>
            <a:r>
              <a:rPr lang="en-US" dirty="0"/>
              <a:t>Inflammatory (orbital </a:t>
            </a:r>
            <a:r>
              <a:rPr lang="en-US" dirty="0" err="1"/>
              <a:t>pseudotumor</a:t>
            </a:r>
            <a:r>
              <a:rPr lang="en-US" dirty="0"/>
              <a:t> or IgG4)</a:t>
            </a:r>
          </a:p>
          <a:p>
            <a:pPr marL="0" indent="0">
              <a:buNone/>
            </a:pPr>
            <a:endParaRPr lang="en-US" dirty="0"/>
          </a:p>
          <a:p>
            <a:pPr marL="0" indent="0">
              <a:buNone/>
            </a:pPr>
            <a:endParaRPr lang="en-US" dirty="0"/>
          </a:p>
          <a:p>
            <a:pPr marL="457200" lvl="1" indent="0">
              <a:buNone/>
            </a:pP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Differential Diagnosis</a:t>
            </a:r>
          </a:p>
        </p:txBody>
      </p:sp>
    </p:spTree>
    <p:extLst>
      <p:ext uri="{BB962C8B-B14F-4D97-AF65-F5344CB8AC3E}">
        <p14:creationId xmlns:p14="http://schemas.microsoft.com/office/powerpoint/2010/main" val="2656877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a:p>
          <a:p>
            <a:r>
              <a:rPr lang="en-US" dirty="0" err="1"/>
              <a:t>Goodpasture’s</a:t>
            </a:r>
            <a:r>
              <a:rPr lang="en-US" dirty="0"/>
              <a:t> Syndrome</a:t>
            </a:r>
          </a:p>
          <a:p>
            <a:pPr marL="0" indent="0">
              <a:buNone/>
            </a:pPr>
            <a:endParaRPr lang="en-US" dirty="0"/>
          </a:p>
          <a:p>
            <a:pPr marL="0" indent="0">
              <a:buNone/>
            </a:pPr>
            <a:endParaRPr lang="en-US" dirty="0"/>
          </a:p>
          <a:p>
            <a:r>
              <a:rPr lang="en-US" dirty="0"/>
              <a:t>Other vasculitis</a:t>
            </a:r>
          </a:p>
          <a:p>
            <a:pPr lvl="1"/>
            <a:r>
              <a:rPr lang="en-US" dirty="0"/>
              <a:t>Microscopic </a:t>
            </a:r>
            <a:r>
              <a:rPr lang="en-US" dirty="0" err="1"/>
              <a:t>polyangiitis</a:t>
            </a:r>
            <a:endParaRPr lang="en-US" dirty="0"/>
          </a:p>
          <a:p>
            <a:pPr lvl="1"/>
            <a:r>
              <a:rPr lang="en-US" dirty="0" err="1"/>
              <a:t>Churg</a:t>
            </a:r>
            <a:r>
              <a:rPr lang="en-US" dirty="0"/>
              <a:t>-Strauss</a:t>
            </a:r>
          </a:p>
          <a:p>
            <a:pPr lvl="1"/>
            <a:r>
              <a:rPr lang="en-US" dirty="0" err="1"/>
              <a:t>Polyarteritis</a:t>
            </a:r>
            <a:r>
              <a:rPr lang="en-US" dirty="0"/>
              <a:t> </a:t>
            </a:r>
            <a:r>
              <a:rPr lang="en-US" dirty="0" err="1"/>
              <a:t>Nodosa</a:t>
            </a:r>
            <a:endParaRPr lang="en-US" dirty="0"/>
          </a:p>
          <a:p>
            <a:pPr marL="0" indent="0">
              <a:buNone/>
            </a:pPr>
            <a:endParaRPr lang="en-US" dirty="0"/>
          </a:p>
          <a:p>
            <a:pPr marL="457200" lvl="1" indent="0">
              <a:buNone/>
            </a:pP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Differential Diagnosis</a:t>
            </a:r>
          </a:p>
        </p:txBody>
      </p:sp>
    </p:spTree>
    <p:extLst>
      <p:ext uri="{BB962C8B-B14F-4D97-AF65-F5344CB8AC3E}">
        <p14:creationId xmlns:p14="http://schemas.microsoft.com/office/powerpoint/2010/main" val="1375452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Unknown</a:t>
            </a:r>
          </a:p>
          <a:p>
            <a:pPr marL="0" indent="0">
              <a:buNone/>
            </a:pPr>
            <a:endParaRPr lang="en-US" dirty="0"/>
          </a:p>
          <a:p>
            <a:r>
              <a:rPr lang="en-US" dirty="0"/>
              <a:t>Similar to PAN and serum sickness suggest some form of a hypersensitivity, possibly to an inhaled infectious or environmental agent</a:t>
            </a:r>
          </a:p>
          <a:p>
            <a:endParaRPr lang="en-US" dirty="0"/>
          </a:p>
          <a:p>
            <a:r>
              <a:rPr lang="en-US" dirty="0"/>
              <a:t>Presence of granulomas and dramatic response to immunosuppressive therapy support an immunologic mechanism</a:t>
            </a:r>
          </a:p>
          <a:p>
            <a:pPr marL="457200" lvl="1" indent="0">
              <a:buNone/>
            </a:pP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Pathogenesis</a:t>
            </a:r>
          </a:p>
        </p:txBody>
      </p:sp>
    </p:spTree>
    <p:extLst>
      <p:ext uri="{BB962C8B-B14F-4D97-AF65-F5344CB8AC3E}">
        <p14:creationId xmlns:p14="http://schemas.microsoft.com/office/powerpoint/2010/main" val="223930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Combination of oral corticosteroids and immunomodulatory therapy (IMT), specifically cyclophosphamide, and rituximab</a:t>
            </a:r>
          </a:p>
          <a:p>
            <a:pPr marL="0" indent="0">
              <a:buNone/>
            </a:pPr>
            <a:endParaRPr lang="en-US" dirty="0"/>
          </a:p>
          <a:p>
            <a:r>
              <a:rPr lang="en-US" dirty="0"/>
              <a:t>Without therapy, the 1 year mortality is 80%</a:t>
            </a:r>
          </a:p>
          <a:p>
            <a:pPr marL="0" indent="0">
              <a:buNone/>
            </a:pPr>
            <a:endParaRPr lang="en-US" dirty="0"/>
          </a:p>
          <a:p>
            <a:r>
              <a:rPr lang="en-US" dirty="0"/>
              <a:t>With treatment, 93% of patients treated achieve remission with resolution of ocular manifestations</a:t>
            </a:r>
          </a:p>
          <a:p>
            <a:pPr marL="457200" lvl="1" indent="0">
              <a:buNone/>
            </a:pP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Treatment</a:t>
            </a:r>
          </a:p>
        </p:txBody>
      </p:sp>
    </p:spTree>
    <p:extLst>
      <p:ext uri="{BB962C8B-B14F-4D97-AF65-F5344CB8AC3E}">
        <p14:creationId xmlns:p14="http://schemas.microsoft.com/office/powerpoint/2010/main" val="102885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229600" cy="5059363"/>
          </a:xfrm>
        </p:spPr>
        <p:txBody>
          <a:bodyPr>
            <a:normAutofit lnSpcReduction="10000"/>
          </a:bodyPr>
          <a:lstStyle/>
          <a:p>
            <a:r>
              <a:rPr lang="en-US" dirty="0"/>
              <a:t>Purpose: To determine the efficacy of rituximab for the treatment of Granulomatosis with </a:t>
            </a:r>
            <a:r>
              <a:rPr lang="en-US" dirty="0" err="1"/>
              <a:t>polyangiitis</a:t>
            </a:r>
            <a:r>
              <a:rPr lang="en-US" dirty="0"/>
              <a:t> (GPA)</a:t>
            </a:r>
          </a:p>
          <a:p>
            <a:pPr marL="0" indent="0">
              <a:buNone/>
            </a:pPr>
            <a:endParaRPr lang="en-US" dirty="0"/>
          </a:p>
          <a:p>
            <a:r>
              <a:rPr lang="en-US" dirty="0"/>
              <a:t>Design: Randomized, double blind, </a:t>
            </a:r>
            <a:r>
              <a:rPr lang="en-US" dirty="0" err="1"/>
              <a:t>noninferiority</a:t>
            </a:r>
            <a:r>
              <a:rPr lang="en-US" dirty="0"/>
              <a:t> trial of rituximab compared to cyclophosphamide for the treatment of GPA. Primary end-point was remission of disease w/o the use of prednisone at 6 months.</a:t>
            </a:r>
          </a:p>
        </p:txBody>
      </p:sp>
      <p:sp>
        <p:nvSpPr>
          <p:cNvPr id="6" name="Title 2"/>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t>Literature Review</a:t>
            </a:r>
          </a:p>
        </p:txBody>
      </p:sp>
      <p:sp>
        <p:nvSpPr>
          <p:cNvPr id="5" name="Title 3"/>
          <p:cNvSpPr txBox="1">
            <a:spLocks noChangeArrowheads="1"/>
          </p:cNvSpPr>
          <p:nvPr/>
        </p:nvSpPr>
        <p:spPr bwMode="auto">
          <a:xfrm>
            <a:off x="76200" y="6130061"/>
            <a:ext cx="883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gn="l" eaLnBrk="0" fontAlgn="base" hangingPunct="0">
              <a:spcAft>
                <a:spcPct val="0"/>
              </a:spcAft>
            </a:pPr>
            <a:r>
              <a:rPr lang="en-US" altLang="en-US" sz="1000" dirty="0">
                <a:solidFill>
                  <a:srgbClr val="000000"/>
                </a:solidFill>
                <a:effectLst/>
                <a:latin typeface="Arial Unicode MS"/>
              </a:rPr>
              <a:t>Stone JH, Merkel PA, </a:t>
            </a:r>
            <a:r>
              <a:rPr lang="en-US" altLang="en-US" sz="1000" dirty="0" err="1">
                <a:solidFill>
                  <a:srgbClr val="000000"/>
                </a:solidFill>
                <a:effectLst/>
                <a:latin typeface="Arial Unicode MS"/>
              </a:rPr>
              <a:t>Spiera</a:t>
            </a:r>
            <a:r>
              <a:rPr lang="en-US" altLang="en-US" sz="1000" dirty="0">
                <a:solidFill>
                  <a:srgbClr val="000000"/>
                </a:solidFill>
                <a:effectLst/>
                <a:latin typeface="Arial Unicode MS"/>
              </a:rPr>
              <a:t> R, </a:t>
            </a:r>
            <a:r>
              <a:rPr lang="en-US" altLang="en-US" sz="1000" dirty="0" err="1">
                <a:solidFill>
                  <a:srgbClr val="000000"/>
                </a:solidFill>
                <a:effectLst/>
                <a:latin typeface="Arial Unicode MS"/>
              </a:rPr>
              <a:t>Seo</a:t>
            </a:r>
            <a:r>
              <a:rPr lang="en-US" altLang="en-US" sz="1000" dirty="0">
                <a:solidFill>
                  <a:srgbClr val="000000"/>
                </a:solidFill>
                <a:effectLst/>
                <a:latin typeface="Arial Unicode MS"/>
              </a:rPr>
              <a:t> P, Langford CA, Hoffman GS, </a:t>
            </a:r>
            <a:r>
              <a:rPr lang="en-US" altLang="en-US" sz="1000" dirty="0" err="1">
                <a:solidFill>
                  <a:srgbClr val="000000"/>
                </a:solidFill>
                <a:effectLst/>
                <a:latin typeface="Arial Unicode MS"/>
              </a:rPr>
              <a:t>Kallenberg</a:t>
            </a:r>
            <a:r>
              <a:rPr lang="en-US" altLang="en-US" sz="1000" dirty="0">
                <a:solidFill>
                  <a:srgbClr val="000000"/>
                </a:solidFill>
                <a:effectLst/>
                <a:latin typeface="Arial Unicode MS"/>
              </a:rPr>
              <a:t> CG, St Clair EW, </a:t>
            </a:r>
            <a:r>
              <a:rPr lang="en-US" altLang="en-US" sz="1000" dirty="0" err="1">
                <a:solidFill>
                  <a:srgbClr val="000000"/>
                </a:solidFill>
                <a:effectLst/>
                <a:latin typeface="Arial Unicode MS"/>
              </a:rPr>
              <a:t>Turkiewicz</a:t>
            </a:r>
            <a:r>
              <a:rPr lang="en-US" altLang="en-US" sz="1000" dirty="0">
                <a:solidFill>
                  <a:srgbClr val="000000"/>
                </a:solidFill>
                <a:effectLst/>
                <a:latin typeface="Arial Unicode MS"/>
              </a:rPr>
              <a:t> A, </a:t>
            </a:r>
            <a:r>
              <a:rPr lang="en-US" altLang="en-US" sz="1000" dirty="0" err="1">
                <a:solidFill>
                  <a:srgbClr val="000000"/>
                </a:solidFill>
                <a:effectLst/>
                <a:latin typeface="Arial Unicode MS"/>
              </a:rPr>
              <a:t>Tchao</a:t>
            </a:r>
            <a:r>
              <a:rPr lang="en-US" altLang="en-US" sz="1000" dirty="0">
                <a:solidFill>
                  <a:srgbClr val="000000"/>
                </a:solidFill>
                <a:effectLst/>
                <a:latin typeface="Arial Unicode MS"/>
              </a:rPr>
              <a:t> NK, Webber L, Ding L, </a:t>
            </a:r>
            <a:r>
              <a:rPr lang="en-US" altLang="en-US" sz="1000" dirty="0" err="1">
                <a:solidFill>
                  <a:srgbClr val="000000"/>
                </a:solidFill>
                <a:effectLst/>
                <a:latin typeface="Arial Unicode MS"/>
              </a:rPr>
              <a:t>Sejismundo</a:t>
            </a:r>
            <a:r>
              <a:rPr lang="en-US" altLang="en-US" sz="1000" dirty="0">
                <a:solidFill>
                  <a:srgbClr val="000000"/>
                </a:solidFill>
                <a:effectLst/>
                <a:latin typeface="Arial Unicode MS"/>
              </a:rPr>
              <a:t> LP, </a:t>
            </a:r>
            <a:r>
              <a:rPr lang="en-US" altLang="en-US" sz="1000" dirty="0" err="1">
                <a:solidFill>
                  <a:srgbClr val="000000"/>
                </a:solidFill>
                <a:effectLst/>
                <a:latin typeface="Arial Unicode MS"/>
              </a:rPr>
              <a:t>Mieras</a:t>
            </a:r>
            <a:r>
              <a:rPr lang="en-US" altLang="en-US" sz="1000" dirty="0">
                <a:solidFill>
                  <a:srgbClr val="000000"/>
                </a:solidFill>
                <a:effectLst/>
                <a:latin typeface="Arial Unicode MS"/>
              </a:rPr>
              <a:t> K, </a:t>
            </a:r>
            <a:r>
              <a:rPr lang="en-US" altLang="en-US" sz="1000" dirty="0" err="1">
                <a:solidFill>
                  <a:srgbClr val="000000"/>
                </a:solidFill>
                <a:effectLst/>
                <a:latin typeface="Arial Unicode MS"/>
              </a:rPr>
              <a:t>Weitzenkamp</a:t>
            </a:r>
            <a:r>
              <a:rPr lang="en-US" altLang="en-US" sz="1000" dirty="0">
                <a:solidFill>
                  <a:srgbClr val="000000"/>
                </a:solidFill>
                <a:effectLst/>
                <a:latin typeface="Arial Unicode MS"/>
              </a:rPr>
              <a:t> D, </a:t>
            </a:r>
            <a:r>
              <a:rPr lang="en-US" altLang="en-US" sz="1000" dirty="0" err="1">
                <a:solidFill>
                  <a:srgbClr val="000000"/>
                </a:solidFill>
                <a:effectLst/>
                <a:latin typeface="Arial Unicode MS"/>
              </a:rPr>
              <a:t>Ikle</a:t>
            </a:r>
            <a:r>
              <a:rPr lang="en-US" altLang="en-US" sz="1000" dirty="0">
                <a:solidFill>
                  <a:srgbClr val="000000"/>
                </a:solidFill>
                <a:effectLst/>
                <a:latin typeface="Arial Unicode MS"/>
              </a:rPr>
              <a:t> D, </a:t>
            </a:r>
            <a:r>
              <a:rPr lang="en-US" altLang="en-US" sz="1000" dirty="0" err="1">
                <a:solidFill>
                  <a:srgbClr val="000000"/>
                </a:solidFill>
                <a:effectLst/>
                <a:latin typeface="Arial Unicode MS"/>
              </a:rPr>
              <a:t>Seyfert</a:t>
            </a:r>
            <a:r>
              <a:rPr lang="en-US" altLang="en-US" sz="1000" dirty="0">
                <a:solidFill>
                  <a:srgbClr val="000000"/>
                </a:solidFill>
                <a:effectLst/>
                <a:latin typeface="Arial Unicode MS"/>
              </a:rPr>
              <a:t>-Margolis V, Mueller M, </a:t>
            </a:r>
            <a:r>
              <a:rPr lang="en-US" altLang="en-US" sz="1000" dirty="0" err="1">
                <a:solidFill>
                  <a:srgbClr val="000000"/>
                </a:solidFill>
                <a:effectLst/>
                <a:latin typeface="Arial Unicode MS"/>
              </a:rPr>
              <a:t>Brunetta</a:t>
            </a:r>
            <a:r>
              <a:rPr lang="en-US" altLang="en-US" sz="1000" dirty="0">
                <a:solidFill>
                  <a:srgbClr val="000000"/>
                </a:solidFill>
                <a:effectLst/>
                <a:latin typeface="Arial Unicode MS"/>
              </a:rPr>
              <a:t> P, Allen NB, </a:t>
            </a:r>
            <a:r>
              <a:rPr lang="en-US" altLang="en-US" sz="1000" dirty="0" err="1">
                <a:solidFill>
                  <a:srgbClr val="000000"/>
                </a:solidFill>
                <a:effectLst/>
                <a:latin typeface="Arial Unicode MS"/>
              </a:rPr>
              <a:t>Fervenza</a:t>
            </a:r>
            <a:r>
              <a:rPr lang="en-US" altLang="en-US" sz="1000" dirty="0">
                <a:solidFill>
                  <a:srgbClr val="000000"/>
                </a:solidFill>
                <a:effectLst/>
                <a:latin typeface="Arial Unicode MS"/>
              </a:rPr>
              <a:t> FC, </a:t>
            </a:r>
            <a:r>
              <a:rPr lang="en-US" altLang="en-US" sz="1000" dirty="0" err="1">
                <a:solidFill>
                  <a:srgbClr val="000000"/>
                </a:solidFill>
                <a:effectLst/>
                <a:latin typeface="Arial Unicode MS"/>
              </a:rPr>
              <a:t>Geetha</a:t>
            </a:r>
            <a:r>
              <a:rPr lang="en-US" altLang="en-US" sz="1000" dirty="0">
                <a:solidFill>
                  <a:srgbClr val="000000"/>
                </a:solidFill>
                <a:effectLst/>
                <a:latin typeface="Arial Unicode MS"/>
              </a:rPr>
              <a:t> D, Keogh KA, </a:t>
            </a:r>
            <a:r>
              <a:rPr lang="en-US" altLang="en-US" sz="1000" dirty="0" err="1">
                <a:solidFill>
                  <a:srgbClr val="000000"/>
                </a:solidFill>
                <a:effectLst/>
                <a:latin typeface="Arial Unicode MS"/>
              </a:rPr>
              <a:t>Kissin</a:t>
            </a:r>
            <a:r>
              <a:rPr lang="en-US" altLang="en-US" sz="1000" dirty="0">
                <a:solidFill>
                  <a:srgbClr val="000000"/>
                </a:solidFill>
                <a:effectLst/>
                <a:latin typeface="Arial Unicode MS"/>
              </a:rPr>
              <a:t> EY, </a:t>
            </a:r>
            <a:r>
              <a:rPr lang="en-US" altLang="en-US" sz="1000" dirty="0" err="1">
                <a:solidFill>
                  <a:srgbClr val="000000"/>
                </a:solidFill>
                <a:effectLst/>
                <a:latin typeface="Arial Unicode MS"/>
              </a:rPr>
              <a:t>Monach</a:t>
            </a:r>
            <a:r>
              <a:rPr lang="en-US" altLang="en-US" sz="1000" dirty="0">
                <a:solidFill>
                  <a:srgbClr val="000000"/>
                </a:solidFill>
                <a:effectLst/>
                <a:latin typeface="Arial Unicode MS"/>
              </a:rPr>
              <a:t> PA, </a:t>
            </a:r>
            <a:r>
              <a:rPr lang="en-US" altLang="en-US" sz="1000" dirty="0" err="1">
                <a:solidFill>
                  <a:srgbClr val="000000"/>
                </a:solidFill>
                <a:effectLst/>
                <a:latin typeface="Arial Unicode MS"/>
              </a:rPr>
              <a:t>Peikert</a:t>
            </a:r>
            <a:r>
              <a:rPr lang="en-US" altLang="en-US" sz="1000" dirty="0">
                <a:solidFill>
                  <a:srgbClr val="000000"/>
                </a:solidFill>
                <a:effectLst/>
                <a:latin typeface="Arial Unicode MS"/>
              </a:rPr>
              <a:t> T, </a:t>
            </a:r>
            <a:r>
              <a:rPr lang="en-US" altLang="en-US" sz="1000" dirty="0" err="1">
                <a:solidFill>
                  <a:srgbClr val="000000"/>
                </a:solidFill>
                <a:effectLst/>
                <a:latin typeface="Arial Unicode MS"/>
              </a:rPr>
              <a:t>Stegeman</a:t>
            </a:r>
            <a:r>
              <a:rPr lang="en-US" altLang="en-US" sz="1000" dirty="0">
                <a:solidFill>
                  <a:srgbClr val="000000"/>
                </a:solidFill>
                <a:effectLst/>
                <a:latin typeface="Arial Unicode MS"/>
              </a:rPr>
              <a:t> C, </a:t>
            </a:r>
            <a:r>
              <a:rPr lang="en-US" altLang="en-US" sz="1000" dirty="0" err="1">
                <a:solidFill>
                  <a:srgbClr val="000000"/>
                </a:solidFill>
                <a:effectLst/>
                <a:latin typeface="Arial Unicode MS"/>
              </a:rPr>
              <a:t>Ytterberg</a:t>
            </a:r>
            <a:r>
              <a:rPr lang="en-US" altLang="en-US" sz="1000" dirty="0">
                <a:solidFill>
                  <a:srgbClr val="000000"/>
                </a:solidFill>
                <a:effectLst/>
                <a:latin typeface="Arial Unicode MS"/>
              </a:rPr>
              <a:t> SR, Specks U; RAVE-ITN Research Group. Rituximab versus cyclophosphamide for ANCA-associated vasculitis. N </a:t>
            </a:r>
            <a:r>
              <a:rPr lang="en-US" altLang="en-US" sz="1000" dirty="0" err="1">
                <a:solidFill>
                  <a:srgbClr val="000000"/>
                </a:solidFill>
                <a:effectLst/>
                <a:latin typeface="Arial Unicode MS"/>
              </a:rPr>
              <a:t>Engl</a:t>
            </a:r>
            <a:r>
              <a:rPr lang="en-US" altLang="en-US" sz="1000" dirty="0">
                <a:solidFill>
                  <a:srgbClr val="000000"/>
                </a:solidFill>
                <a:effectLst/>
                <a:latin typeface="Arial Unicode MS"/>
              </a:rPr>
              <a:t> J Med. 2010 Jul 15;363(3):221-32. </a:t>
            </a:r>
            <a:r>
              <a:rPr lang="en-US" altLang="en-US" sz="1000" dirty="0" err="1">
                <a:solidFill>
                  <a:srgbClr val="000000"/>
                </a:solidFill>
                <a:effectLst/>
                <a:latin typeface="Arial Unicode MS"/>
              </a:rPr>
              <a:t>doi</a:t>
            </a:r>
            <a:r>
              <a:rPr lang="en-US" altLang="en-US" sz="1000" dirty="0">
                <a:solidFill>
                  <a:srgbClr val="000000"/>
                </a:solidFill>
                <a:effectLst/>
                <a:latin typeface="Arial Unicode MS"/>
              </a:rPr>
              <a:t>: 10.1056/NEJMoa0909905. PubMed PMID: 20647199; PubMed Central PMCID: PMC3137658</a:t>
            </a:r>
            <a:r>
              <a:rPr lang="en-US" altLang="en-US" sz="1000" dirty="0">
                <a:solidFill>
                  <a:schemeClr val="tx1"/>
                </a:solidFill>
                <a:effectLst/>
              </a:rPr>
              <a:t> </a:t>
            </a:r>
          </a:p>
        </p:txBody>
      </p:sp>
    </p:spTree>
    <p:extLst>
      <p:ext uri="{BB962C8B-B14F-4D97-AF65-F5344CB8AC3E}">
        <p14:creationId xmlns:p14="http://schemas.microsoft.com/office/powerpoint/2010/main" val="3687144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229600" cy="5059363"/>
          </a:xfrm>
        </p:spPr>
        <p:txBody>
          <a:bodyPr/>
          <a:lstStyle/>
          <a:p>
            <a:r>
              <a:rPr lang="en-US" dirty="0"/>
              <a:t>Results: 67% of rituximab group as compared to 42% of the cyclophosphamide group reached their primary end point</a:t>
            </a:r>
          </a:p>
          <a:p>
            <a:endParaRPr lang="en-US" dirty="0"/>
          </a:p>
          <a:p>
            <a:r>
              <a:rPr lang="en-US" dirty="0"/>
              <a:t>Conclusion: Rituximab therapy was not inferior to daily cyclophosphamide</a:t>
            </a:r>
          </a:p>
        </p:txBody>
      </p:sp>
      <p:sp>
        <p:nvSpPr>
          <p:cNvPr id="6" name="Title 2"/>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t>Literature Review</a:t>
            </a:r>
          </a:p>
        </p:txBody>
      </p:sp>
      <p:sp>
        <p:nvSpPr>
          <p:cNvPr id="5" name="Title 3"/>
          <p:cNvSpPr txBox="1">
            <a:spLocks noChangeArrowheads="1"/>
          </p:cNvSpPr>
          <p:nvPr/>
        </p:nvSpPr>
        <p:spPr bwMode="auto">
          <a:xfrm>
            <a:off x="234462" y="5622667"/>
            <a:ext cx="81012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gn="l" eaLnBrk="0" fontAlgn="base" hangingPunct="0">
              <a:spcAft>
                <a:spcPct val="0"/>
              </a:spcAft>
            </a:pPr>
            <a:r>
              <a:rPr lang="en-US" altLang="en-US" sz="1200" dirty="0">
                <a:solidFill>
                  <a:srgbClr val="000000"/>
                </a:solidFill>
                <a:effectLst/>
                <a:latin typeface="Arial Unicode MS"/>
              </a:rPr>
              <a:t>Stone JH, Merkel PA, </a:t>
            </a:r>
            <a:r>
              <a:rPr lang="en-US" altLang="en-US" sz="1200" dirty="0" err="1">
                <a:solidFill>
                  <a:srgbClr val="000000"/>
                </a:solidFill>
                <a:effectLst/>
                <a:latin typeface="Arial Unicode MS"/>
              </a:rPr>
              <a:t>Spiera</a:t>
            </a:r>
            <a:r>
              <a:rPr lang="en-US" altLang="en-US" sz="1200" dirty="0">
                <a:solidFill>
                  <a:srgbClr val="000000"/>
                </a:solidFill>
                <a:effectLst/>
                <a:latin typeface="Arial Unicode MS"/>
              </a:rPr>
              <a:t> R, </a:t>
            </a:r>
            <a:r>
              <a:rPr lang="en-US" altLang="en-US" sz="1200" dirty="0" err="1">
                <a:solidFill>
                  <a:srgbClr val="000000"/>
                </a:solidFill>
                <a:effectLst/>
                <a:latin typeface="Arial Unicode MS"/>
              </a:rPr>
              <a:t>Seo</a:t>
            </a:r>
            <a:r>
              <a:rPr lang="en-US" altLang="en-US" sz="1200" dirty="0">
                <a:solidFill>
                  <a:srgbClr val="000000"/>
                </a:solidFill>
                <a:effectLst/>
                <a:latin typeface="Arial Unicode MS"/>
              </a:rPr>
              <a:t> P, Langford CA, Hoffman GS, </a:t>
            </a:r>
            <a:r>
              <a:rPr lang="en-US" altLang="en-US" sz="1200" dirty="0" err="1">
                <a:solidFill>
                  <a:srgbClr val="000000"/>
                </a:solidFill>
                <a:effectLst/>
                <a:latin typeface="Arial Unicode MS"/>
              </a:rPr>
              <a:t>Kallenberg</a:t>
            </a:r>
            <a:r>
              <a:rPr lang="en-US" altLang="en-US" sz="1200" dirty="0">
                <a:solidFill>
                  <a:srgbClr val="000000"/>
                </a:solidFill>
                <a:effectLst/>
                <a:latin typeface="Arial Unicode MS"/>
              </a:rPr>
              <a:t> CG, St Clair EW, </a:t>
            </a:r>
            <a:r>
              <a:rPr lang="en-US" altLang="en-US" sz="1200" dirty="0" err="1">
                <a:solidFill>
                  <a:srgbClr val="000000"/>
                </a:solidFill>
                <a:effectLst/>
                <a:latin typeface="Arial Unicode MS"/>
              </a:rPr>
              <a:t>Turkiewicz</a:t>
            </a:r>
            <a:r>
              <a:rPr lang="en-US" altLang="en-US" sz="1200" dirty="0">
                <a:solidFill>
                  <a:srgbClr val="000000"/>
                </a:solidFill>
                <a:effectLst/>
                <a:latin typeface="Arial Unicode MS"/>
              </a:rPr>
              <a:t> A, </a:t>
            </a:r>
            <a:r>
              <a:rPr lang="en-US" altLang="en-US" sz="1200" dirty="0" err="1">
                <a:solidFill>
                  <a:srgbClr val="000000"/>
                </a:solidFill>
                <a:effectLst/>
                <a:latin typeface="Arial Unicode MS"/>
              </a:rPr>
              <a:t>Tchao</a:t>
            </a:r>
            <a:r>
              <a:rPr lang="en-US" altLang="en-US" sz="1200" dirty="0">
                <a:solidFill>
                  <a:srgbClr val="000000"/>
                </a:solidFill>
                <a:effectLst/>
                <a:latin typeface="Arial Unicode MS"/>
              </a:rPr>
              <a:t> NK, Webber L, Ding L, </a:t>
            </a:r>
            <a:r>
              <a:rPr lang="en-US" altLang="en-US" sz="1200" dirty="0" err="1">
                <a:solidFill>
                  <a:srgbClr val="000000"/>
                </a:solidFill>
                <a:effectLst/>
                <a:latin typeface="Arial Unicode MS"/>
              </a:rPr>
              <a:t>Sejismundo</a:t>
            </a:r>
            <a:r>
              <a:rPr lang="en-US" altLang="en-US" sz="1200" dirty="0">
                <a:solidFill>
                  <a:srgbClr val="000000"/>
                </a:solidFill>
                <a:effectLst/>
                <a:latin typeface="Arial Unicode MS"/>
              </a:rPr>
              <a:t> LP, </a:t>
            </a:r>
            <a:r>
              <a:rPr lang="en-US" altLang="en-US" sz="1200" dirty="0" err="1">
                <a:solidFill>
                  <a:srgbClr val="000000"/>
                </a:solidFill>
                <a:effectLst/>
                <a:latin typeface="Arial Unicode MS"/>
              </a:rPr>
              <a:t>Mieras</a:t>
            </a:r>
            <a:r>
              <a:rPr lang="en-US" altLang="en-US" sz="1200" dirty="0">
                <a:solidFill>
                  <a:srgbClr val="000000"/>
                </a:solidFill>
                <a:effectLst/>
                <a:latin typeface="Arial Unicode MS"/>
              </a:rPr>
              <a:t> K, </a:t>
            </a:r>
            <a:r>
              <a:rPr lang="en-US" altLang="en-US" sz="1200" dirty="0" err="1">
                <a:solidFill>
                  <a:srgbClr val="000000"/>
                </a:solidFill>
                <a:effectLst/>
                <a:latin typeface="Arial Unicode MS"/>
              </a:rPr>
              <a:t>Weitzenkamp</a:t>
            </a:r>
            <a:r>
              <a:rPr lang="en-US" altLang="en-US" sz="1200" dirty="0">
                <a:solidFill>
                  <a:srgbClr val="000000"/>
                </a:solidFill>
                <a:effectLst/>
                <a:latin typeface="Arial Unicode MS"/>
              </a:rPr>
              <a:t> D, </a:t>
            </a:r>
            <a:r>
              <a:rPr lang="en-US" altLang="en-US" sz="1200" dirty="0" err="1">
                <a:solidFill>
                  <a:srgbClr val="000000"/>
                </a:solidFill>
                <a:effectLst/>
                <a:latin typeface="Arial Unicode MS"/>
              </a:rPr>
              <a:t>Ikle</a:t>
            </a:r>
            <a:r>
              <a:rPr lang="en-US" altLang="en-US" sz="1200" dirty="0">
                <a:solidFill>
                  <a:srgbClr val="000000"/>
                </a:solidFill>
                <a:effectLst/>
                <a:latin typeface="Arial Unicode MS"/>
              </a:rPr>
              <a:t> D, </a:t>
            </a:r>
            <a:r>
              <a:rPr lang="en-US" altLang="en-US" sz="1200" dirty="0" err="1">
                <a:solidFill>
                  <a:srgbClr val="000000"/>
                </a:solidFill>
                <a:effectLst/>
                <a:latin typeface="Arial Unicode MS"/>
              </a:rPr>
              <a:t>Seyfert</a:t>
            </a:r>
            <a:r>
              <a:rPr lang="en-US" altLang="en-US" sz="1200" dirty="0">
                <a:solidFill>
                  <a:srgbClr val="000000"/>
                </a:solidFill>
                <a:effectLst/>
                <a:latin typeface="Arial Unicode MS"/>
              </a:rPr>
              <a:t>-Margolis V, Mueller M, </a:t>
            </a:r>
            <a:r>
              <a:rPr lang="en-US" altLang="en-US" sz="1200" dirty="0" err="1">
                <a:solidFill>
                  <a:srgbClr val="000000"/>
                </a:solidFill>
                <a:effectLst/>
                <a:latin typeface="Arial Unicode MS"/>
              </a:rPr>
              <a:t>Brunetta</a:t>
            </a:r>
            <a:r>
              <a:rPr lang="en-US" altLang="en-US" sz="1200" dirty="0">
                <a:solidFill>
                  <a:srgbClr val="000000"/>
                </a:solidFill>
                <a:effectLst/>
                <a:latin typeface="Arial Unicode MS"/>
              </a:rPr>
              <a:t> P, Allen NB, </a:t>
            </a:r>
            <a:r>
              <a:rPr lang="en-US" altLang="en-US" sz="1200" dirty="0" err="1">
                <a:solidFill>
                  <a:srgbClr val="000000"/>
                </a:solidFill>
                <a:effectLst/>
                <a:latin typeface="Arial Unicode MS"/>
              </a:rPr>
              <a:t>Fervenza</a:t>
            </a:r>
            <a:r>
              <a:rPr lang="en-US" altLang="en-US" sz="1200" dirty="0">
                <a:solidFill>
                  <a:srgbClr val="000000"/>
                </a:solidFill>
                <a:effectLst/>
                <a:latin typeface="Arial Unicode MS"/>
              </a:rPr>
              <a:t> FC, </a:t>
            </a:r>
            <a:r>
              <a:rPr lang="en-US" altLang="en-US" sz="1200" dirty="0" err="1">
                <a:solidFill>
                  <a:srgbClr val="000000"/>
                </a:solidFill>
                <a:effectLst/>
                <a:latin typeface="Arial Unicode MS"/>
              </a:rPr>
              <a:t>Geetha</a:t>
            </a:r>
            <a:r>
              <a:rPr lang="en-US" altLang="en-US" sz="1200" dirty="0">
                <a:solidFill>
                  <a:srgbClr val="000000"/>
                </a:solidFill>
                <a:effectLst/>
                <a:latin typeface="Arial Unicode MS"/>
              </a:rPr>
              <a:t> D, Keogh KA, </a:t>
            </a:r>
            <a:r>
              <a:rPr lang="en-US" altLang="en-US" sz="1200" dirty="0" err="1">
                <a:solidFill>
                  <a:srgbClr val="000000"/>
                </a:solidFill>
                <a:effectLst/>
                <a:latin typeface="Arial Unicode MS"/>
              </a:rPr>
              <a:t>Kissin</a:t>
            </a:r>
            <a:r>
              <a:rPr lang="en-US" altLang="en-US" sz="1200" dirty="0">
                <a:solidFill>
                  <a:srgbClr val="000000"/>
                </a:solidFill>
                <a:effectLst/>
                <a:latin typeface="Arial Unicode MS"/>
              </a:rPr>
              <a:t> EY, </a:t>
            </a:r>
            <a:r>
              <a:rPr lang="en-US" altLang="en-US" sz="1200" dirty="0" err="1">
                <a:solidFill>
                  <a:srgbClr val="000000"/>
                </a:solidFill>
                <a:effectLst/>
                <a:latin typeface="Arial Unicode MS"/>
              </a:rPr>
              <a:t>Monach</a:t>
            </a:r>
            <a:r>
              <a:rPr lang="en-US" altLang="en-US" sz="1200" dirty="0">
                <a:solidFill>
                  <a:srgbClr val="000000"/>
                </a:solidFill>
                <a:effectLst/>
                <a:latin typeface="Arial Unicode MS"/>
              </a:rPr>
              <a:t> PA, </a:t>
            </a:r>
            <a:r>
              <a:rPr lang="en-US" altLang="en-US" sz="1200" dirty="0" err="1">
                <a:solidFill>
                  <a:srgbClr val="000000"/>
                </a:solidFill>
                <a:effectLst/>
                <a:latin typeface="Arial Unicode MS"/>
              </a:rPr>
              <a:t>Peikert</a:t>
            </a:r>
            <a:r>
              <a:rPr lang="en-US" altLang="en-US" sz="1200" dirty="0">
                <a:solidFill>
                  <a:srgbClr val="000000"/>
                </a:solidFill>
                <a:effectLst/>
                <a:latin typeface="Arial Unicode MS"/>
              </a:rPr>
              <a:t> T, </a:t>
            </a:r>
            <a:r>
              <a:rPr lang="en-US" altLang="en-US" sz="1200" dirty="0" err="1">
                <a:solidFill>
                  <a:srgbClr val="000000"/>
                </a:solidFill>
                <a:effectLst/>
                <a:latin typeface="Arial Unicode MS"/>
              </a:rPr>
              <a:t>Stegeman</a:t>
            </a:r>
            <a:r>
              <a:rPr lang="en-US" altLang="en-US" sz="1200" dirty="0">
                <a:solidFill>
                  <a:srgbClr val="000000"/>
                </a:solidFill>
                <a:effectLst/>
                <a:latin typeface="Arial Unicode MS"/>
              </a:rPr>
              <a:t> C, </a:t>
            </a:r>
            <a:r>
              <a:rPr lang="en-US" altLang="en-US" sz="1200" dirty="0" err="1">
                <a:solidFill>
                  <a:srgbClr val="000000"/>
                </a:solidFill>
                <a:effectLst/>
                <a:latin typeface="Arial Unicode MS"/>
              </a:rPr>
              <a:t>Ytterberg</a:t>
            </a:r>
            <a:r>
              <a:rPr lang="en-US" altLang="en-US" sz="1200" dirty="0">
                <a:solidFill>
                  <a:srgbClr val="000000"/>
                </a:solidFill>
                <a:effectLst/>
                <a:latin typeface="Arial Unicode MS"/>
              </a:rPr>
              <a:t> SR, Specks U; RAVE-ITN Research Group. Rituximab versus cyclophosphamide for ANCA-associated vasculitis. N </a:t>
            </a:r>
            <a:r>
              <a:rPr lang="en-US" altLang="en-US" sz="1200" dirty="0" err="1">
                <a:solidFill>
                  <a:srgbClr val="000000"/>
                </a:solidFill>
                <a:effectLst/>
                <a:latin typeface="Arial Unicode MS"/>
              </a:rPr>
              <a:t>Engl</a:t>
            </a:r>
            <a:r>
              <a:rPr lang="en-US" altLang="en-US" sz="1200" dirty="0">
                <a:solidFill>
                  <a:srgbClr val="000000"/>
                </a:solidFill>
                <a:effectLst/>
                <a:latin typeface="Arial Unicode MS"/>
              </a:rPr>
              <a:t> J Med. 2010 Jul 15;363(3):221-32. </a:t>
            </a:r>
            <a:r>
              <a:rPr lang="en-US" altLang="en-US" sz="1200" dirty="0" err="1">
                <a:solidFill>
                  <a:srgbClr val="000000"/>
                </a:solidFill>
                <a:effectLst/>
                <a:latin typeface="Arial Unicode MS"/>
              </a:rPr>
              <a:t>doi</a:t>
            </a:r>
            <a:r>
              <a:rPr lang="en-US" altLang="en-US" sz="1200" dirty="0">
                <a:solidFill>
                  <a:srgbClr val="000000"/>
                </a:solidFill>
                <a:effectLst/>
                <a:latin typeface="Arial Unicode MS"/>
              </a:rPr>
              <a:t>: 10.1056/NEJMoa0909905. PubMed PMID: 20647199; PubMed Central PMCID: PMC3137658</a:t>
            </a:r>
            <a:r>
              <a:rPr lang="en-US" altLang="en-US" sz="1050" dirty="0">
                <a:solidFill>
                  <a:schemeClr val="tx1"/>
                </a:solidFill>
                <a:effectLst/>
              </a:rPr>
              <a:t> </a:t>
            </a:r>
            <a:endParaRPr lang="en-US" altLang="en-US" sz="2800" dirty="0">
              <a:solidFill>
                <a:schemeClr val="tx1"/>
              </a:solidFill>
              <a:effectLst/>
            </a:endParaRPr>
          </a:p>
        </p:txBody>
      </p:sp>
    </p:spTree>
    <p:extLst>
      <p:ext uri="{BB962C8B-B14F-4D97-AF65-F5344CB8AC3E}">
        <p14:creationId xmlns:p14="http://schemas.microsoft.com/office/powerpoint/2010/main" val="4064305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GPA is a triad of: necrotizing granulomatous vasculitis of the upper and lower respiratory tract, focal segmental glomerulonephritis, and necrotizing vasculitis</a:t>
            </a:r>
          </a:p>
          <a:p>
            <a:pPr marL="0" indent="0">
              <a:buNone/>
            </a:pPr>
            <a:endParaRPr lang="en-US" dirty="0"/>
          </a:p>
          <a:p>
            <a:r>
              <a:rPr lang="en-US" dirty="0"/>
              <a:t>This disease has an 80% mortality without treatment</a:t>
            </a:r>
          </a:p>
          <a:p>
            <a:pPr marL="0" indent="0">
              <a:buNone/>
            </a:pPr>
            <a:endParaRPr lang="en-US" dirty="0"/>
          </a:p>
          <a:p>
            <a:r>
              <a:rPr lang="en-US" dirty="0"/>
              <a:t>Pathogenesis remains unknown, but likely a mixed b-cell and t-cell dysregulation that is causing this disease</a:t>
            </a:r>
          </a:p>
          <a:p>
            <a:endParaRPr lang="en-US" dirty="0"/>
          </a:p>
        </p:txBody>
      </p:sp>
      <p:sp>
        <p:nvSpPr>
          <p:cNvPr id="3" name="Title 2"/>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30666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p>
        </p:txBody>
      </p:sp>
      <p:sp>
        <p:nvSpPr>
          <p:cNvPr id="4" name="Content Placeholder 3"/>
          <p:cNvSpPr txBox="1">
            <a:spLocks noGrp="1"/>
          </p:cNvSpPr>
          <p:nvPr>
            <p:ph idx="1"/>
          </p:nvPr>
        </p:nvSpPr>
        <p:spPr>
          <a:xfrm>
            <a:off x="457200" y="1066800"/>
            <a:ext cx="8229600" cy="6112443"/>
          </a:xfrm>
          <a:prstGeom prst="rect">
            <a:avLst/>
          </a:prstGeom>
          <a:noFill/>
        </p:spPr>
        <p:txBody>
          <a:bodyPr wrap="square" rtlCol="0">
            <a:spAutoFit/>
          </a:bodyPr>
          <a:lstStyle/>
          <a:p>
            <a:pPr marL="228600" indent="-228600">
              <a:buClr>
                <a:srgbClr val="000000"/>
              </a:buClr>
              <a:buSzPct val="100000"/>
              <a:buFontTx/>
              <a:buAutoNum type="arabicParenR"/>
              <a:defRPr/>
            </a:pPr>
            <a:r>
              <a:rPr lang="en-US" altLang="en-US" sz="1200" dirty="0" err="1"/>
              <a:t>Kanski’s</a:t>
            </a:r>
            <a:r>
              <a:rPr lang="en-US" altLang="en-US" sz="1200" dirty="0"/>
              <a:t> Clinical Ophthalmology A systemic Approach, Eighth Edition. Brad Bowling</a:t>
            </a:r>
          </a:p>
          <a:p>
            <a:pPr marL="228600" indent="-228600">
              <a:buClr>
                <a:srgbClr val="000000"/>
              </a:buClr>
              <a:buSzPct val="100000"/>
              <a:buFontTx/>
              <a:buAutoNum type="arabicParenR"/>
              <a:defRPr/>
            </a:pPr>
            <a:r>
              <a:rPr lang="en-US" altLang="en-US" sz="1200" dirty="0"/>
              <a:t>Retina and </a:t>
            </a:r>
            <a:r>
              <a:rPr lang="en-US" altLang="en-US" sz="1200" dirty="0" err="1"/>
              <a:t>Vitritis</a:t>
            </a:r>
            <a:r>
              <a:rPr lang="en-US" altLang="en-US" sz="1200" dirty="0"/>
              <a:t>, BSCS </a:t>
            </a:r>
          </a:p>
          <a:p>
            <a:pPr marL="228600" indent="-228600">
              <a:buClr>
                <a:srgbClr val="000000"/>
              </a:buClr>
              <a:buSzPct val="100000"/>
              <a:buFontTx/>
              <a:buAutoNum type="arabicParenR"/>
              <a:defRPr/>
            </a:pPr>
            <a:r>
              <a:rPr lang="en-US" altLang="en-US" sz="1200" dirty="0" err="1"/>
              <a:t>Oculoplastics</a:t>
            </a:r>
            <a:r>
              <a:rPr lang="en-US" altLang="en-US" sz="1200" dirty="0"/>
              <a:t>, BSCS </a:t>
            </a:r>
          </a:p>
          <a:p>
            <a:pPr marL="228600" indent="-228600">
              <a:buClr>
                <a:srgbClr val="000000"/>
              </a:buClr>
              <a:buSzPct val="100000"/>
              <a:buFontTx/>
              <a:buAutoNum type="arabicParenR"/>
              <a:defRPr/>
            </a:pPr>
            <a:r>
              <a:rPr lang="en-US" sz="1200" dirty="0"/>
              <a:t>https://www.aao.org/bcscsnippetdetail.aspx?id=e805c10e-5182-4a54-90d0-ee5a3111ff4</a:t>
            </a:r>
          </a:p>
          <a:p>
            <a:pPr marL="228600" indent="-228600">
              <a:buClr>
                <a:srgbClr val="000000"/>
              </a:buClr>
              <a:buSzPct val="100000"/>
              <a:buFontTx/>
              <a:buAutoNum type="arabicParenR"/>
              <a:defRPr/>
            </a:pPr>
            <a:r>
              <a:rPr lang="en-US" sz="1200" dirty="0"/>
              <a:t>Robbins and </a:t>
            </a:r>
            <a:r>
              <a:rPr lang="en-US" sz="1200" dirty="0" err="1"/>
              <a:t>Cotran</a:t>
            </a:r>
            <a:r>
              <a:rPr lang="en-US" sz="1200" dirty="0"/>
              <a:t> Pathologic Basis of </a:t>
            </a:r>
            <a:r>
              <a:rPr lang="en-US" sz="1200" dirty="0" err="1"/>
              <a:t>Desease</a:t>
            </a:r>
            <a:r>
              <a:rPr lang="en-US" sz="1200" dirty="0"/>
              <a:t>, 7</a:t>
            </a:r>
            <a:r>
              <a:rPr lang="en-US" sz="1200" baseline="30000" dirty="0"/>
              <a:t>th</a:t>
            </a:r>
            <a:r>
              <a:rPr lang="en-US" sz="1200" dirty="0"/>
              <a:t> Edition</a:t>
            </a:r>
          </a:p>
          <a:p>
            <a:pPr marL="228600" indent="-228600">
              <a:buClr>
                <a:srgbClr val="000000"/>
              </a:buClr>
              <a:buSzPct val="100000"/>
              <a:buFontTx/>
              <a:buAutoNum type="arabicParenR"/>
              <a:defRPr/>
            </a:pPr>
            <a:r>
              <a:rPr lang="en-US" sz="1200" dirty="0"/>
              <a:t>Cecil Medicine 23</a:t>
            </a:r>
            <a:r>
              <a:rPr lang="en-US" sz="1200" baseline="30000" dirty="0"/>
              <a:t>rd</a:t>
            </a:r>
            <a:r>
              <a:rPr lang="en-US" sz="1200" dirty="0"/>
              <a:t> Edition</a:t>
            </a:r>
          </a:p>
          <a:p>
            <a:pPr marL="228600" indent="-228600">
              <a:buClr>
                <a:srgbClr val="000000"/>
              </a:buClr>
              <a:buSzPct val="100000"/>
              <a:buFontTx/>
              <a:buAutoNum type="arabicParenR"/>
              <a:defRPr/>
            </a:pPr>
            <a:r>
              <a:rPr lang="en-US" altLang="en-US" sz="1200" dirty="0">
                <a:solidFill>
                  <a:srgbClr val="000000"/>
                </a:solidFill>
              </a:rPr>
              <a:t>Stone JH, Merkel PA, </a:t>
            </a:r>
            <a:r>
              <a:rPr lang="en-US" altLang="en-US" sz="1200" dirty="0" err="1">
                <a:solidFill>
                  <a:srgbClr val="000000"/>
                </a:solidFill>
              </a:rPr>
              <a:t>Spiera</a:t>
            </a:r>
            <a:r>
              <a:rPr lang="en-US" altLang="en-US" sz="1200" dirty="0">
                <a:solidFill>
                  <a:srgbClr val="000000"/>
                </a:solidFill>
              </a:rPr>
              <a:t> R, </a:t>
            </a:r>
            <a:r>
              <a:rPr lang="en-US" altLang="en-US" sz="1200" dirty="0" err="1">
                <a:solidFill>
                  <a:srgbClr val="000000"/>
                </a:solidFill>
              </a:rPr>
              <a:t>Seo</a:t>
            </a:r>
            <a:r>
              <a:rPr lang="en-US" altLang="en-US" sz="1200" dirty="0">
                <a:solidFill>
                  <a:srgbClr val="000000"/>
                </a:solidFill>
              </a:rPr>
              <a:t> P, Langford CA, Hoffman GS, </a:t>
            </a:r>
            <a:r>
              <a:rPr lang="en-US" altLang="en-US" sz="1200" dirty="0" err="1">
                <a:solidFill>
                  <a:srgbClr val="000000"/>
                </a:solidFill>
              </a:rPr>
              <a:t>Kallenberg</a:t>
            </a:r>
            <a:r>
              <a:rPr lang="en-US" altLang="en-US" sz="1200" dirty="0">
                <a:solidFill>
                  <a:srgbClr val="000000"/>
                </a:solidFill>
              </a:rPr>
              <a:t> CG, St Clair EW, </a:t>
            </a:r>
            <a:r>
              <a:rPr lang="en-US" altLang="en-US" sz="1200" dirty="0" err="1">
                <a:solidFill>
                  <a:srgbClr val="000000"/>
                </a:solidFill>
              </a:rPr>
              <a:t>Turkiewicz</a:t>
            </a:r>
            <a:r>
              <a:rPr lang="en-US" altLang="en-US" sz="1200" dirty="0">
                <a:solidFill>
                  <a:srgbClr val="000000"/>
                </a:solidFill>
              </a:rPr>
              <a:t> A, </a:t>
            </a:r>
            <a:r>
              <a:rPr lang="en-US" altLang="en-US" sz="1200" dirty="0" err="1">
                <a:solidFill>
                  <a:srgbClr val="000000"/>
                </a:solidFill>
              </a:rPr>
              <a:t>Tchao</a:t>
            </a:r>
            <a:r>
              <a:rPr lang="en-US" altLang="en-US" sz="1200" dirty="0">
                <a:solidFill>
                  <a:srgbClr val="000000"/>
                </a:solidFill>
              </a:rPr>
              <a:t> NK, Webber L, Ding L, </a:t>
            </a:r>
            <a:r>
              <a:rPr lang="en-US" altLang="en-US" sz="1200" dirty="0" err="1">
                <a:solidFill>
                  <a:srgbClr val="000000"/>
                </a:solidFill>
              </a:rPr>
              <a:t>Sejismundo</a:t>
            </a:r>
            <a:r>
              <a:rPr lang="en-US" altLang="en-US" sz="1200" dirty="0">
                <a:solidFill>
                  <a:srgbClr val="000000"/>
                </a:solidFill>
              </a:rPr>
              <a:t> LP, </a:t>
            </a:r>
            <a:r>
              <a:rPr lang="en-US" altLang="en-US" sz="1200" dirty="0" err="1">
                <a:solidFill>
                  <a:srgbClr val="000000"/>
                </a:solidFill>
              </a:rPr>
              <a:t>Mieras</a:t>
            </a:r>
            <a:r>
              <a:rPr lang="en-US" altLang="en-US" sz="1200" dirty="0">
                <a:solidFill>
                  <a:srgbClr val="000000"/>
                </a:solidFill>
              </a:rPr>
              <a:t> K, </a:t>
            </a:r>
            <a:r>
              <a:rPr lang="en-US" altLang="en-US" sz="1200" dirty="0" err="1">
                <a:solidFill>
                  <a:srgbClr val="000000"/>
                </a:solidFill>
              </a:rPr>
              <a:t>Weitzenkamp</a:t>
            </a:r>
            <a:r>
              <a:rPr lang="en-US" altLang="en-US" sz="1200" dirty="0">
                <a:solidFill>
                  <a:srgbClr val="000000"/>
                </a:solidFill>
              </a:rPr>
              <a:t> D, </a:t>
            </a:r>
            <a:r>
              <a:rPr lang="en-US" altLang="en-US" sz="1200" dirty="0" err="1">
                <a:solidFill>
                  <a:srgbClr val="000000"/>
                </a:solidFill>
              </a:rPr>
              <a:t>Ikle</a:t>
            </a:r>
            <a:r>
              <a:rPr lang="en-US" altLang="en-US" sz="1200" dirty="0">
                <a:solidFill>
                  <a:srgbClr val="000000"/>
                </a:solidFill>
              </a:rPr>
              <a:t> D, </a:t>
            </a:r>
            <a:r>
              <a:rPr lang="en-US" altLang="en-US" sz="1200" dirty="0" err="1">
                <a:solidFill>
                  <a:srgbClr val="000000"/>
                </a:solidFill>
              </a:rPr>
              <a:t>Seyfert</a:t>
            </a:r>
            <a:r>
              <a:rPr lang="en-US" altLang="en-US" sz="1200" dirty="0">
                <a:solidFill>
                  <a:srgbClr val="000000"/>
                </a:solidFill>
              </a:rPr>
              <a:t>-Margolis V, Mueller M, </a:t>
            </a:r>
            <a:r>
              <a:rPr lang="en-US" altLang="en-US" sz="1200" dirty="0" err="1">
                <a:solidFill>
                  <a:srgbClr val="000000"/>
                </a:solidFill>
              </a:rPr>
              <a:t>Brunetta</a:t>
            </a:r>
            <a:r>
              <a:rPr lang="en-US" altLang="en-US" sz="1200" dirty="0">
                <a:solidFill>
                  <a:srgbClr val="000000"/>
                </a:solidFill>
              </a:rPr>
              <a:t> P, Allen NB, </a:t>
            </a:r>
            <a:r>
              <a:rPr lang="en-US" altLang="en-US" sz="1200" dirty="0" err="1">
                <a:solidFill>
                  <a:srgbClr val="000000"/>
                </a:solidFill>
              </a:rPr>
              <a:t>Fervenza</a:t>
            </a:r>
            <a:r>
              <a:rPr lang="en-US" altLang="en-US" sz="1200" dirty="0">
                <a:solidFill>
                  <a:srgbClr val="000000"/>
                </a:solidFill>
              </a:rPr>
              <a:t> FC, </a:t>
            </a:r>
            <a:r>
              <a:rPr lang="en-US" altLang="en-US" sz="1200" dirty="0" err="1">
                <a:solidFill>
                  <a:srgbClr val="000000"/>
                </a:solidFill>
              </a:rPr>
              <a:t>Geetha</a:t>
            </a:r>
            <a:r>
              <a:rPr lang="en-US" altLang="en-US" sz="1200" dirty="0">
                <a:solidFill>
                  <a:srgbClr val="000000"/>
                </a:solidFill>
              </a:rPr>
              <a:t> D, Keogh KA, </a:t>
            </a:r>
            <a:r>
              <a:rPr lang="en-US" altLang="en-US" sz="1200" dirty="0" err="1">
                <a:solidFill>
                  <a:srgbClr val="000000"/>
                </a:solidFill>
              </a:rPr>
              <a:t>Kissin</a:t>
            </a:r>
            <a:r>
              <a:rPr lang="en-US" altLang="en-US" sz="1200" dirty="0">
                <a:solidFill>
                  <a:srgbClr val="000000"/>
                </a:solidFill>
              </a:rPr>
              <a:t> EY, </a:t>
            </a:r>
            <a:r>
              <a:rPr lang="en-US" altLang="en-US" sz="1200" dirty="0" err="1">
                <a:solidFill>
                  <a:srgbClr val="000000"/>
                </a:solidFill>
              </a:rPr>
              <a:t>Monach</a:t>
            </a:r>
            <a:r>
              <a:rPr lang="en-US" altLang="en-US" sz="1200" dirty="0">
                <a:solidFill>
                  <a:srgbClr val="000000"/>
                </a:solidFill>
              </a:rPr>
              <a:t> PA, </a:t>
            </a:r>
            <a:r>
              <a:rPr lang="en-US" altLang="en-US" sz="1200" dirty="0" err="1">
                <a:solidFill>
                  <a:srgbClr val="000000"/>
                </a:solidFill>
              </a:rPr>
              <a:t>Peikert</a:t>
            </a:r>
            <a:r>
              <a:rPr lang="en-US" altLang="en-US" sz="1200" dirty="0">
                <a:solidFill>
                  <a:srgbClr val="000000"/>
                </a:solidFill>
              </a:rPr>
              <a:t> T, </a:t>
            </a:r>
            <a:r>
              <a:rPr lang="en-US" altLang="en-US" sz="1200" dirty="0" err="1">
                <a:solidFill>
                  <a:srgbClr val="000000"/>
                </a:solidFill>
              </a:rPr>
              <a:t>Stegeman</a:t>
            </a:r>
            <a:r>
              <a:rPr lang="en-US" altLang="en-US" sz="1200" dirty="0">
                <a:solidFill>
                  <a:srgbClr val="000000"/>
                </a:solidFill>
              </a:rPr>
              <a:t> C, </a:t>
            </a:r>
            <a:r>
              <a:rPr lang="en-US" altLang="en-US" sz="1200" dirty="0" err="1">
                <a:solidFill>
                  <a:srgbClr val="000000"/>
                </a:solidFill>
              </a:rPr>
              <a:t>Ytterberg</a:t>
            </a:r>
            <a:r>
              <a:rPr lang="en-US" altLang="en-US" sz="1200" dirty="0">
                <a:solidFill>
                  <a:srgbClr val="000000"/>
                </a:solidFill>
              </a:rPr>
              <a:t> SR, Specks U; RAVE-ITN Research Group. Rituximab versus cyclophosphamide for ANCA-associated vasculitis. N </a:t>
            </a:r>
            <a:r>
              <a:rPr lang="en-US" altLang="en-US" sz="1200" dirty="0" err="1">
                <a:solidFill>
                  <a:srgbClr val="000000"/>
                </a:solidFill>
              </a:rPr>
              <a:t>Engl</a:t>
            </a:r>
            <a:r>
              <a:rPr lang="en-US" altLang="en-US" sz="1200" dirty="0">
                <a:solidFill>
                  <a:srgbClr val="000000"/>
                </a:solidFill>
              </a:rPr>
              <a:t> J Med. 2010 Jul 15;363(3):221-32. </a:t>
            </a:r>
            <a:r>
              <a:rPr lang="en-US" altLang="en-US" sz="1200" dirty="0" err="1">
                <a:solidFill>
                  <a:srgbClr val="000000"/>
                </a:solidFill>
              </a:rPr>
              <a:t>doi</a:t>
            </a:r>
            <a:r>
              <a:rPr lang="en-US" altLang="en-US" sz="1200" dirty="0">
                <a:solidFill>
                  <a:srgbClr val="000000"/>
                </a:solidFill>
              </a:rPr>
              <a:t>: 10.1056/NEJMoa0909905. PubMed PMID: 20647199; PubMed Central PMCID: PMC3137658</a:t>
            </a:r>
            <a:r>
              <a:rPr lang="en-US" altLang="en-US" sz="1200" dirty="0"/>
              <a:t> </a:t>
            </a:r>
          </a:p>
          <a:p>
            <a:pPr marL="228600" indent="-228600">
              <a:buClr>
                <a:srgbClr val="000000"/>
              </a:buClr>
              <a:buSzPct val="100000"/>
              <a:buFontTx/>
              <a:buAutoNum type="arabicParenR"/>
              <a:defRPr/>
            </a:pPr>
            <a:r>
              <a:rPr lang="en-US" altLang="en-US" sz="1200" dirty="0"/>
              <a:t>Up-to-date, looking up Granulomatosis with </a:t>
            </a:r>
            <a:r>
              <a:rPr lang="en-US" altLang="en-US" sz="1200" dirty="0" err="1"/>
              <a:t>polyangiitis</a:t>
            </a:r>
            <a:endParaRPr lang="en-US" altLang="en-US" sz="1200" dirty="0"/>
          </a:p>
          <a:p>
            <a:pPr marL="0" indent="0">
              <a:buClr>
                <a:srgbClr val="000000"/>
              </a:buClr>
              <a:buSzPct val="100000"/>
              <a:buNone/>
              <a:defRPr/>
            </a:pPr>
            <a:endParaRPr lang="en-US" altLang="en-US" sz="3600" dirty="0"/>
          </a:p>
          <a:p>
            <a:pPr marL="0" indent="0">
              <a:buClr>
                <a:srgbClr val="000000"/>
              </a:buClr>
              <a:buSzPct val="100000"/>
              <a:buNone/>
              <a:defRPr/>
            </a:pPr>
            <a:endParaRPr lang="en-US" sz="1600" dirty="0">
              <a:latin typeface="Times New Roman" panose="02020603050405020304" pitchFamily="18" charset="0"/>
              <a:cs typeface="Times New Roman" panose="02020603050405020304" pitchFamily="18" charset="0"/>
            </a:endParaRPr>
          </a:p>
          <a:p>
            <a:pPr marL="228600" indent="-228600">
              <a:buClr>
                <a:srgbClr val="000000"/>
              </a:buClr>
              <a:buSzPct val="100000"/>
              <a:buFontTx/>
              <a:buAutoNum type="arabicParenR"/>
              <a:defRPr/>
            </a:pPr>
            <a:endParaRPr lang="en-US" sz="1600" dirty="0">
              <a:latin typeface="Times New Roman" panose="02020603050405020304" pitchFamily="18" charset="0"/>
              <a:cs typeface="Times New Roman" panose="02020603050405020304" pitchFamily="18" charset="0"/>
            </a:endParaRPr>
          </a:p>
          <a:p>
            <a:pPr marL="228600" indent="-228600">
              <a:buClr>
                <a:srgbClr val="000000"/>
              </a:buClr>
              <a:buSzPct val="100000"/>
              <a:buFontTx/>
              <a:buAutoNum type="arabicParenR"/>
              <a:defRPr/>
            </a:pPr>
            <a:endParaRPr lang="en-US" sz="1800" dirty="0"/>
          </a:p>
          <a:p>
            <a:pPr marL="0" indent="0">
              <a:buClr>
                <a:srgbClr val="000000"/>
              </a:buClr>
              <a:buSzPct val="100000"/>
              <a:buNone/>
              <a:defRPr/>
            </a:pPr>
            <a:endParaRPr lang="en-US" dirty="0"/>
          </a:p>
          <a:p>
            <a:pPr marL="228600" indent="-228600">
              <a:buClr>
                <a:srgbClr val="000000"/>
              </a:buClr>
              <a:buSzPct val="100000"/>
              <a:buFontTx/>
              <a:buAutoNum type="arabicParenR"/>
              <a:defRPr/>
            </a:pPr>
            <a:endParaRPr lang="en-US" altLang="en-US" dirty="0"/>
          </a:p>
          <a:p>
            <a:endParaRPr lang="en-US" dirty="0"/>
          </a:p>
        </p:txBody>
      </p:sp>
    </p:spTree>
    <p:extLst>
      <p:ext uri="{BB962C8B-B14F-4D97-AF65-F5344CB8AC3E}">
        <p14:creationId xmlns:p14="http://schemas.microsoft.com/office/powerpoint/2010/main" val="279846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Multiple admissions for unstable angina without a given cause</a:t>
            </a:r>
          </a:p>
          <a:p>
            <a:endParaRPr lang="en-US" dirty="0"/>
          </a:p>
          <a:p>
            <a:r>
              <a:rPr lang="en-US" dirty="0"/>
              <a:t>Sinusitis that has been treated with multiple rounds of antibiotics without resolution</a:t>
            </a:r>
          </a:p>
          <a:p>
            <a:pPr marL="0" indent="0">
              <a:buNone/>
            </a:pPr>
            <a:endParaRPr lang="en-US" dirty="0"/>
          </a:p>
          <a:p>
            <a:r>
              <a:rPr lang="en-US" dirty="0"/>
              <a:t>20 pound weight loss over the past 2-3 months with poor appetite, fevers, chills, and night sweats</a:t>
            </a:r>
          </a:p>
          <a:p>
            <a:pPr marL="0" indent="0">
              <a:buNone/>
            </a:pPr>
            <a:endParaRPr lang="en-US" dirty="0"/>
          </a:p>
          <a:p>
            <a:r>
              <a:rPr lang="en-US" dirty="0"/>
              <a:t>Increasing lymphadenopathy</a:t>
            </a:r>
          </a:p>
        </p:txBody>
      </p:sp>
      <p:sp>
        <p:nvSpPr>
          <p:cNvPr id="3" name="Title 2"/>
          <p:cNvSpPr>
            <a:spLocks noGrp="1"/>
          </p:cNvSpPr>
          <p:nvPr>
            <p:ph type="title"/>
          </p:nvPr>
        </p:nvSpPr>
        <p:spPr/>
        <p:txBody>
          <a:bodyPr/>
          <a:lstStyle/>
          <a:p>
            <a:r>
              <a:rPr lang="en-US" dirty="0"/>
              <a:t>Review of Systems</a:t>
            </a:r>
          </a:p>
        </p:txBody>
      </p:sp>
    </p:spTree>
    <p:extLst>
      <p:ext uri="{BB962C8B-B14F-4D97-AF65-F5344CB8AC3E}">
        <p14:creationId xmlns:p14="http://schemas.microsoft.com/office/powerpoint/2010/main" val="334286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9225128"/>
              </p:ext>
            </p:extLst>
          </p:nvPr>
        </p:nvGraphicFramePr>
        <p:xfrm>
          <a:off x="457200" y="1066800"/>
          <a:ext cx="7924800" cy="3611880"/>
        </p:xfrm>
        <a:graphic>
          <a:graphicData uri="http://schemas.openxmlformats.org/drawingml/2006/table">
            <a:tbl>
              <a:tblPr firstRow="1" bandRow="1">
                <a:tableStyleId>{5DA37D80-6434-44D0-A028-1B22A696006F}</a:tableStyleId>
              </a:tblPr>
              <a:tblGrid>
                <a:gridCol w="13716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2743200">
                  <a:extLst>
                    <a:ext uri="{9D8B030D-6E8A-4147-A177-3AD203B41FA5}">
                      <a16:colId xmlns:a16="http://schemas.microsoft.com/office/drawing/2014/main" xmlns="" val="20003"/>
                    </a:ext>
                  </a:extLst>
                </a:gridCol>
              </a:tblGrid>
              <a:tr h="370840">
                <a:tc>
                  <a:txBody>
                    <a:bodyPr/>
                    <a:lstStyle/>
                    <a:p>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OD</a:t>
                      </a: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OS</a:t>
                      </a:r>
                    </a:p>
                  </a:txBody>
                  <a:tcPr/>
                </a:tc>
                <a:extLst>
                  <a:ext uri="{0D108BD9-81ED-4DB2-BD59-A6C34878D82A}">
                    <a16:rowId xmlns:a16="http://schemas.microsoft.com/office/drawing/2014/main" xmlns="" val="10000"/>
                  </a:ext>
                </a:extLst>
              </a:tr>
              <a:tr h="543560">
                <a:tc>
                  <a:txBody>
                    <a:bodyPr/>
                    <a:lstStyle/>
                    <a:p>
                      <a:r>
                        <a:rPr lang="en-US" dirty="0">
                          <a:latin typeface="Arial" panose="020B0604020202020204" pitchFamily="34" charset="0"/>
                          <a:cs typeface="Arial" panose="020B0604020202020204" pitchFamily="34" charset="0"/>
                        </a:rPr>
                        <a:t>VA</a:t>
                      </a:r>
                    </a:p>
                  </a:txBody>
                  <a:tcPr anchor="ctr"/>
                </a:tc>
                <a:tc>
                  <a:txBody>
                    <a:bodyPr/>
                    <a:lstStyle/>
                    <a:p>
                      <a:r>
                        <a:rPr lang="en-US" dirty="0">
                          <a:latin typeface="Arial" panose="020B0604020202020204" pitchFamily="34" charset="0"/>
                          <a:cs typeface="Arial" panose="020B0604020202020204" pitchFamily="34" charset="0"/>
                        </a:rPr>
                        <a:t>20/20</a:t>
                      </a:r>
                    </a:p>
                  </a:txBody>
                  <a:tcPr marL="365760"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r>
                        <a:rPr lang="en-US" dirty="0">
                          <a:latin typeface="Arial" panose="020B0604020202020204" pitchFamily="34" charset="0"/>
                          <a:cs typeface="Arial" panose="020B0604020202020204" pitchFamily="34" charset="0"/>
                        </a:rPr>
                        <a:t>20/200</a:t>
                      </a:r>
                    </a:p>
                  </a:txBody>
                  <a:tcPr marL="365760" anchor="ctr"/>
                </a:tc>
                <a:extLst>
                  <a:ext uri="{0D108BD9-81ED-4DB2-BD59-A6C34878D82A}">
                    <a16:rowId xmlns:a16="http://schemas.microsoft.com/office/drawing/2014/main" xmlns="" val="10001"/>
                  </a:ext>
                </a:extLst>
              </a:tr>
              <a:tr h="533400">
                <a:tc>
                  <a:txBody>
                    <a:bodyPr/>
                    <a:lstStyle/>
                    <a:p>
                      <a:r>
                        <a:rPr lang="en-US" dirty="0">
                          <a:latin typeface="Arial" panose="020B0604020202020204" pitchFamily="34" charset="0"/>
                          <a:cs typeface="Arial" panose="020B0604020202020204" pitchFamily="34" charset="0"/>
                        </a:rPr>
                        <a:t>Refraction</a:t>
                      </a:r>
                    </a:p>
                  </a:txBody>
                  <a:tcPr anchor="ctr"/>
                </a:tc>
                <a:tc>
                  <a:txBody>
                    <a:bodyPr/>
                    <a:lstStyle/>
                    <a:p>
                      <a:r>
                        <a:rPr lang="en-US" dirty="0">
                          <a:latin typeface="Arial" panose="020B0604020202020204" pitchFamily="34" charset="0"/>
                          <a:cs typeface="Arial" panose="020B0604020202020204" pitchFamily="34" charset="0"/>
                        </a:rPr>
                        <a:t>-1.00</a:t>
                      </a:r>
                      <a:r>
                        <a:rPr lang="en-US" baseline="0" dirty="0">
                          <a:latin typeface="Arial" panose="020B0604020202020204" pitchFamily="34" charset="0"/>
                          <a:cs typeface="Arial" panose="020B0604020202020204" pitchFamily="34" charset="0"/>
                        </a:rPr>
                        <a:t> sphere</a:t>
                      </a:r>
                      <a:endParaRPr lang="en-US" dirty="0">
                        <a:latin typeface="Arial" panose="020B0604020202020204" pitchFamily="34" charset="0"/>
                        <a:cs typeface="Arial" panose="020B0604020202020204" pitchFamily="34" charset="0"/>
                      </a:endParaRPr>
                    </a:p>
                  </a:txBody>
                  <a:tcPr marL="365760"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r>
                        <a:rPr lang="en-US" dirty="0">
                          <a:latin typeface="Arial" panose="020B0604020202020204" pitchFamily="34" charset="0"/>
                          <a:cs typeface="Arial" panose="020B0604020202020204" pitchFamily="34" charset="0"/>
                        </a:rPr>
                        <a:t>-1.00</a:t>
                      </a:r>
                      <a:r>
                        <a:rPr lang="en-US" baseline="0" dirty="0">
                          <a:latin typeface="Arial" panose="020B0604020202020204" pitchFamily="34" charset="0"/>
                          <a:cs typeface="Arial" panose="020B0604020202020204" pitchFamily="34" charset="0"/>
                        </a:rPr>
                        <a:t> sphere</a:t>
                      </a: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2"/>
                  </a:ext>
                </a:extLst>
              </a:tr>
              <a:tr h="533400">
                <a:tc>
                  <a:txBody>
                    <a:bodyPr/>
                    <a:lstStyle/>
                    <a:p>
                      <a:r>
                        <a:rPr lang="en-US" dirty="0">
                          <a:latin typeface="Arial" panose="020B0604020202020204" pitchFamily="34" charset="0"/>
                          <a:cs typeface="Arial" panose="020B0604020202020204" pitchFamily="34" charset="0"/>
                        </a:rPr>
                        <a:t>Pupils</a:t>
                      </a:r>
                    </a:p>
                  </a:txBody>
                  <a:tcPr anchor="ctr"/>
                </a:tc>
                <a:tc>
                  <a:txBody>
                    <a:bodyPr/>
                    <a:lstStyle/>
                    <a:p>
                      <a:r>
                        <a:rPr lang="en-US" dirty="0">
                          <a:latin typeface="Arial" panose="020B0604020202020204" pitchFamily="34" charset="0"/>
                          <a:cs typeface="Arial" panose="020B0604020202020204" pitchFamily="34" charset="0"/>
                        </a:rPr>
                        <a:t>4→3mm</a:t>
                      </a:r>
                    </a:p>
                  </a:txBody>
                  <a:tcPr marL="365760" anchor="ctr"/>
                </a:tc>
                <a:tc>
                  <a:txBody>
                    <a:bodyPr/>
                    <a:lstStyle/>
                    <a:p>
                      <a:pPr algn="ctr"/>
                      <a:r>
                        <a:rPr lang="en-US" dirty="0">
                          <a:latin typeface="Arial" panose="020B0604020202020204" pitchFamily="34" charset="0"/>
                          <a:cs typeface="Arial" panose="020B0604020202020204" pitchFamily="34" charset="0"/>
                        </a:rPr>
                        <a:t>No </a:t>
                      </a:r>
                      <a:r>
                        <a:rPr lang="en-US" dirty="0" err="1">
                          <a:latin typeface="Arial" panose="020B0604020202020204" pitchFamily="34" charset="0"/>
                          <a:cs typeface="Arial" panose="020B0604020202020204" pitchFamily="34" charset="0"/>
                        </a:rPr>
                        <a:t>rAPD</a:t>
                      </a:r>
                      <a:endParaRPr lang="en-US" dirty="0">
                        <a:latin typeface="Arial" panose="020B0604020202020204" pitchFamily="34" charset="0"/>
                        <a:cs typeface="Arial" panose="020B0604020202020204" pitchFamily="34" charset="0"/>
                      </a:endParaRPr>
                    </a:p>
                  </a:txBody>
                  <a:tcPr marL="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4→3mm</a:t>
                      </a:r>
                    </a:p>
                  </a:txBody>
                  <a:tcPr marL="365760" anchor="ctr"/>
                </a:tc>
                <a:extLst>
                  <a:ext uri="{0D108BD9-81ED-4DB2-BD59-A6C34878D82A}">
                    <a16:rowId xmlns:a16="http://schemas.microsoft.com/office/drawing/2014/main" xmlns="" val="10003"/>
                  </a:ext>
                </a:extLst>
              </a:tr>
              <a:tr h="533400">
                <a:tc>
                  <a:txBody>
                    <a:bodyPr/>
                    <a:lstStyle/>
                    <a:p>
                      <a:r>
                        <a:rPr lang="en-US" dirty="0">
                          <a:latin typeface="Arial" panose="020B0604020202020204" pitchFamily="34" charset="0"/>
                          <a:cs typeface="Arial" panose="020B0604020202020204" pitchFamily="34" charset="0"/>
                        </a:rPr>
                        <a:t>IOP</a:t>
                      </a:r>
                    </a:p>
                  </a:txBody>
                  <a:tcPr anchor="ctr"/>
                </a:tc>
                <a:tc>
                  <a:txBody>
                    <a:bodyPr/>
                    <a:lstStyle/>
                    <a:p>
                      <a:r>
                        <a:rPr lang="en-US" dirty="0">
                          <a:latin typeface="Arial" panose="020B0604020202020204" pitchFamily="34" charset="0"/>
                          <a:cs typeface="Arial" panose="020B0604020202020204" pitchFamily="34" charset="0"/>
                        </a:rPr>
                        <a:t>12 mmHg</a:t>
                      </a:r>
                    </a:p>
                  </a:txBody>
                  <a:tcPr marL="365760"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15 mmHg</a:t>
                      </a:r>
                    </a:p>
                  </a:txBody>
                  <a:tcPr marL="365760" anchor="ctr"/>
                </a:tc>
                <a:extLst>
                  <a:ext uri="{0D108BD9-81ED-4DB2-BD59-A6C34878D82A}">
                    <a16:rowId xmlns:a16="http://schemas.microsoft.com/office/drawing/2014/main" xmlns="" val="10004"/>
                  </a:ext>
                </a:extLst>
              </a:tr>
              <a:tr h="533400">
                <a:tc>
                  <a:txBody>
                    <a:bodyPr/>
                    <a:lstStyle/>
                    <a:p>
                      <a:r>
                        <a:rPr lang="en-US" dirty="0">
                          <a:latin typeface="Arial" panose="020B0604020202020204" pitchFamily="34" charset="0"/>
                          <a:cs typeface="Arial" panose="020B0604020202020204" pitchFamily="34" charset="0"/>
                        </a:rPr>
                        <a:t>EOM</a:t>
                      </a:r>
                    </a:p>
                  </a:txBody>
                  <a:tcPr anchor="ctr"/>
                </a:tc>
                <a:tc>
                  <a:txBody>
                    <a:bodyPr/>
                    <a:lstStyle/>
                    <a:p>
                      <a:r>
                        <a:rPr lang="en-US" dirty="0">
                          <a:latin typeface="Arial" panose="020B0604020202020204" pitchFamily="34" charset="0"/>
                          <a:cs typeface="Arial" panose="020B0604020202020204" pitchFamily="34" charset="0"/>
                        </a:rPr>
                        <a:t>Full</a:t>
                      </a:r>
                    </a:p>
                  </a:txBody>
                  <a:tcPr marL="365760"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r>
                        <a:rPr lang="en-US" dirty="0">
                          <a:latin typeface="Arial" panose="020B0604020202020204" pitchFamily="34" charset="0"/>
                          <a:cs typeface="Arial" panose="020B0604020202020204" pitchFamily="34" charset="0"/>
                        </a:rPr>
                        <a:t>Full (Discomfort with motility)</a:t>
                      </a:r>
                    </a:p>
                  </a:txBody>
                  <a:tcPr marL="365760" anchor="ctr"/>
                </a:tc>
                <a:extLst>
                  <a:ext uri="{0D108BD9-81ED-4DB2-BD59-A6C34878D82A}">
                    <a16:rowId xmlns:a16="http://schemas.microsoft.com/office/drawing/2014/main" xmlns="" val="10005"/>
                  </a:ext>
                </a:extLst>
              </a:tr>
              <a:tr h="457200">
                <a:tc>
                  <a:txBody>
                    <a:bodyPr/>
                    <a:lstStyle/>
                    <a:p>
                      <a:r>
                        <a:rPr lang="en-US" dirty="0">
                          <a:latin typeface="Arial" panose="020B0604020202020204" pitchFamily="34" charset="0"/>
                          <a:cs typeface="Arial" panose="020B0604020202020204" pitchFamily="34" charset="0"/>
                        </a:rPr>
                        <a:t>CVF</a:t>
                      </a:r>
                    </a:p>
                  </a:txBody>
                  <a:tcPr anchor="ctr"/>
                </a:tc>
                <a:tc>
                  <a:txBody>
                    <a:bodyPr/>
                    <a:lstStyle/>
                    <a:p>
                      <a:r>
                        <a:rPr lang="en-US" dirty="0">
                          <a:latin typeface="Arial" panose="020B0604020202020204" pitchFamily="34" charset="0"/>
                          <a:cs typeface="Arial" panose="020B0604020202020204" pitchFamily="34" charset="0"/>
                        </a:rPr>
                        <a:t>Full</a:t>
                      </a:r>
                    </a:p>
                  </a:txBody>
                  <a:tcPr marL="365760"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r>
                        <a:rPr lang="en-US" dirty="0">
                          <a:latin typeface="Arial" panose="020B0604020202020204" pitchFamily="34" charset="0"/>
                          <a:cs typeface="Arial" panose="020B0604020202020204" pitchFamily="34" charset="0"/>
                        </a:rPr>
                        <a:t>Full</a:t>
                      </a:r>
                    </a:p>
                  </a:txBody>
                  <a:tcPr marL="365760" anchor="ctr"/>
                </a:tc>
                <a:extLst>
                  <a:ext uri="{0D108BD9-81ED-4DB2-BD59-A6C34878D82A}">
                    <a16:rowId xmlns:a16="http://schemas.microsoft.com/office/drawing/2014/main" xmlns="" val="10006"/>
                  </a:ext>
                </a:extLst>
              </a:tr>
            </a:tbl>
          </a:graphicData>
        </a:graphic>
      </p:graphicFrame>
      <p:sp>
        <p:nvSpPr>
          <p:cNvPr id="3" name="Title 2"/>
          <p:cNvSpPr>
            <a:spLocks noGrp="1"/>
          </p:cNvSpPr>
          <p:nvPr>
            <p:ph type="title"/>
          </p:nvPr>
        </p:nvSpPr>
        <p:spPr/>
        <p:txBody>
          <a:bodyPr/>
          <a:lstStyle/>
          <a:p>
            <a:r>
              <a:rPr lang="en-US" dirty="0"/>
              <a:t>External Exam</a:t>
            </a:r>
          </a:p>
        </p:txBody>
      </p:sp>
    </p:spTree>
    <p:extLst>
      <p:ext uri="{BB962C8B-B14F-4D97-AF65-F5344CB8AC3E}">
        <p14:creationId xmlns:p14="http://schemas.microsoft.com/office/powerpoint/2010/main" val="334416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Anterior Segment Exam</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543583612"/>
              </p:ext>
            </p:extLst>
          </p:nvPr>
        </p:nvGraphicFramePr>
        <p:xfrm>
          <a:off x="457200" y="1066800"/>
          <a:ext cx="8305800" cy="5521960"/>
        </p:xfrm>
        <a:graphic>
          <a:graphicData uri="http://schemas.openxmlformats.org/drawingml/2006/table">
            <a:tbl>
              <a:tblPr firstRow="1" bandRow="1">
                <a:tableStyleId>{5DA37D80-6434-44D0-A028-1B22A696006F}</a:tableStyleId>
              </a:tblPr>
              <a:tblGrid>
                <a:gridCol w="156718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2928620">
                  <a:extLst>
                    <a:ext uri="{9D8B030D-6E8A-4147-A177-3AD203B41FA5}">
                      <a16:colId xmlns:a16="http://schemas.microsoft.com/office/drawing/2014/main" xmlns="" val="20003"/>
                    </a:ext>
                  </a:extLst>
                </a:gridCol>
              </a:tblGrid>
              <a:tr h="370840">
                <a:tc>
                  <a:txBody>
                    <a:bodyPr/>
                    <a:lstStyle/>
                    <a:p>
                      <a:r>
                        <a:rPr lang="en-US" dirty="0">
                          <a:latin typeface="Arial" panose="020B0604020202020204" pitchFamily="34" charset="0"/>
                          <a:cs typeface="Arial" panose="020B0604020202020204" pitchFamily="34" charset="0"/>
                        </a:rPr>
                        <a:t>SLE</a:t>
                      </a:r>
                    </a:p>
                  </a:txBody>
                  <a:tcPr/>
                </a:tc>
                <a:tc>
                  <a:txBody>
                    <a:bodyPr/>
                    <a:lstStyle/>
                    <a:p>
                      <a:pPr algn="ctr"/>
                      <a:r>
                        <a:rPr lang="en-US" dirty="0">
                          <a:latin typeface="Arial" panose="020B0604020202020204" pitchFamily="34" charset="0"/>
                          <a:cs typeface="Arial" panose="020B0604020202020204" pitchFamily="34" charset="0"/>
                        </a:rPr>
                        <a:t>OD</a:t>
                      </a:r>
                    </a:p>
                  </a:txBody>
                  <a:tcPr/>
                </a:tc>
                <a:tc>
                  <a:txBody>
                    <a:bodyPr/>
                    <a:lstStyle/>
                    <a:p>
                      <a:pPr algn="ctr"/>
                      <a:endParaRPr lang="en-US" dirty="0">
                        <a:latin typeface="Arial" panose="020B0604020202020204" pitchFamily="34" charset="0"/>
                        <a:cs typeface="Arial" panose="020B0604020202020204" pitchFamily="34" charset="0"/>
                      </a:endParaRPr>
                    </a:p>
                  </a:txBody>
                  <a:tcPr marR="0"/>
                </a:tc>
                <a:tc>
                  <a:txBody>
                    <a:bodyPr/>
                    <a:lstStyle/>
                    <a:p>
                      <a:pPr algn="ctr"/>
                      <a:r>
                        <a:rPr lang="en-US" dirty="0">
                          <a:latin typeface="Arial" panose="020B0604020202020204" pitchFamily="34" charset="0"/>
                          <a:cs typeface="Arial" panose="020B0604020202020204" pitchFamily="34" charset="0"/>
                        </a:rPr>
                        <a:t>OS</a:t>
                      </a:r>
                    </a:p>
                  </a:txBody>
                  <a:tcPr/>
                </a:tc>
                <a:extLst>
                  <a:ext uri="{0D108BD9-81ED-4DB2-BD59-A6C34878D82A}">
                    <a16:rowId xmlns:a16="http://schemas.microsoft.com/office/drawing/2014/main" xmlns="" val="10000"/>
                  </a:ext>
                </a:extLst>
              </a:tr>
              <a:tr h="543560">
                <a:tc>
                  <a:txBody>
                    <a:bodyPr/>
                    <a:lstStyle/>
                    <a:p>
                      <a:r>
                        <a:rPr lang="en-US" dirty="0">
                          <a:latin typeface="Arial" panose="020B0604020202020204" pitchFamily="34" charset="0"/>
                          <a:cs typeface="Arial" panose="020B0604020202020204" pitchFamily="34" charset="0"/>
                        </a:rPr>
                        <a:t>External/Lids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WNL</a:t>
                      </a:r>
                    </a:p>
                    <a:p>
                      <a:pPr algn="ctr"/>
                      <a:endParaRPr lang="en-US" dirty="0">
                        <a:latin typeface="Arial" panose="020B0604020202020204" pitchFamily="34" charset="0"/>
                        <a:cs typeface="Arial" panose="020B0604020202020204" pitchFamily="34" charset="0"/>
                      </a:endParaRPr>
                    </a:p>
                  </a:txBody>
                  <a:tcPr marL="365760" anchor="ctr"/>
                </a:tc>
                <a:tc>
                  <a:txBody>
                    <a:bodyPr/>
                    <a:lstStyle/>
                    <a:p>
                      <a:pPr algn="l"/>
                      <a:endParaRPr lang="en-US" dirty="0">
                        <a:latin typeface="Arial" panose="020B0604020202020204" pitchFamily="34" charset="0"/>
                        <a:cs typeface="Arial" panose="020B0604020202020204" pitchFamily="34" charset="0"/>
                      </a:endParaRPr>
                    </a:p>
                  </a:txBody>
                  <a:tcPr marL="365760" marR="0" anchor="ctr"/>
                </a:tc>
                <a:tc>
                  <a:txBody>
                    <a:bodyPr/>
                    <a:lstStyle/>
                    <a:p>
                      <a:r>
                        <a:rPr lang="en-US" b="1" u="sng" dirty="0">
                          <a:latin typeface="Arial" panose="020B0604020202020204" pitchFamily="34" charset="0"/>
                          <a:cs typeface="Arial" panose="020B0604020202020204" pitchFamily="34" charset="0"/>
                        </a:rPr>
                        <a:t>Pertinent Positives:</a:t>
                      </a:r>
                      <a:r>
                        <a:rPr lang="en-US" dirty="0">
                          <a:latin typeface="Arial" panose="020B0604020202020204" pitchFamily="34" charset="0"/>
                          <a:cs typeface="Arial" panose="020B0604020202020204" pitchFamily="34" charset="0"/>
                        </a:rPr>
                        <a:t> swelling along the parotid glands with palpable lymphadenopathy</a:t>
                      </a:r>
                    </a:p>
                    <a:p>
                      <a:endParaRPr lang="en-US"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Pertinent Negatives:</a:t>
                      </a:r>
                      <a:r>
                        <a:rPr lang="en-US" baseline="0" dirty="0">
                          <a:latin typeface="Arial" panose="020B0604020202020204" pitchFamily="34" charset="0"/>
                          <a:cs typeface="Arial" panose="020B0604020202020204" pitchFamily="34" charset="0"/>
                        </a:rPr>
                        <a:t> erythema, </a:t>
                      </a:r>
                      <a:r>
                        <a:rPr lang="en-US" baseline="0" dirty="0" err="1">
                          <a:latin typeface="Arial" panose="020B0604020202020204" pitchFamily="34" charset="0"/>
                          <a:cs typeface="Arial" panose="020B0604020202020204" pitchFamily="34" charset="0"/>
                        </a:rPr>
                        <a:t>chemosis</a:t>
                      </a:r>
                      <a:r>
                        <a:rPr lang="en-US" baseline="0" dirty="0">
                          <a:latin typeface="Arial" panose="020B0604020202020204" pitchFamily="34" charset="0"/>
                          <a:cs typeface="Arial" panose="020B0604020202020204" pitchFamily="34" charset="0"/>
                        </a:rPr>
                        <a:t>, or </a:t>
                      </a:r>
                      <a:r>
                        <a:rPr lang="en-US" baseline="0" dirty="0" err="1">
                          <a:latin typeface="Arial" panose="020B0604020202020204" pitchFamily="34" charset="0"/>
                          <a:cs typeface="Arial" panose="020B0604020202020204" pitchFamily="34" charset="0"/>
                        </a:rPr>
                        <a:t>conj</a:t>
                      </a:r>
                      <a:r>
                        <a:rPr lang="en-US" baseline="0" dirty="0">
                          <a:latin typeface="Arial" panose="020B0604020202020204" pitchFamily="34" charset="0"/>
                          <a:cs typeface="Arial" panose="020B0604020202020204" pitchFamily="34" charset="0"/>
                        </a:rPr>
                        <a:t> injection</a:t>
                      </a: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1"/>
                  </a:ext>
                </a:extLst>
              </a:tr>
              <a:tr h="533400">
                <a:tc>
                  <a:txBody>
                    <a:bodyPr/>
                    <a:lstStyle/>
                    <a:p>
                      <a:r>
                        <a:rPr lang="en-US" dirty="0" err="1">
                          <a:latin typeface="Arial" panose="020B0604020202020204" pitchFamily="34" charset="0"/>
                          <a:cs typeface="Arial" panose="020B0604020202020204" pitchFamily="34" charset="0"/>
                        </a:rPr>
                        <a:t>Conj</a:t>
                      </a:r>
                      <a:r>
                        <a:rPr lang="en-US" dirty="0">
                          <a:latin typeface="Arial" panose="020B0604020202020204" pitchFamily="34" charset="0"/>
                          <a:cs typeface="Arial" panose="020B0604020202020204" pitchFamily="34" charset="0"/>
                        </a:rPr>
                        <a:t>/Sclera</a:t>
                      </a:r>
                    </a:p>
                  </a:txBody>
                  <a:tcPr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pPr algn="l"/>
                      <a:r>
                        <a:rPr lang="en-US" dirty="0">
                          <a:latin typeface="Arial" panose="020B0604020202020204" pitchFamily="34" charset="0"/>
                          <a:cs typeface="Arial" panose="020B0604020202020204" pitchFamily="34" charset="0"/>
                        </a:rPr>
                        <a:t>WNL</a:t>
                      </a:r>
                    </a:p>
                  </a:txBody>
                  <a:tcPr marL="36576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2"/>
                  </a:ext>
                </a:extLst>
              </a:tr>
              <a:tr h="533400">
                <a:tc>
                  <a:txBody>
                    <a:bodyPr/>
                    <a:lstStyle/>
                    <a:p>
                      <a:r>
                        <a:rPr lang="en-US" dirty="0">
                          <a:latin typeface="Arial" panose="020B0604020202020204" pitchFamily="34" charset="0"/>
                          <a:cs typeface="Arial" panose="020B0604020202020204" pitchFamily="34" charset="0"/>
                        </a:rPr>
                        <a:t>Cornea</a:t>
                      </a:r>
                    </a:p>
                  </a:txBody>
                  <a:tcPr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pPr algn="ctr"/>
                      <a:r>
                        <a:rPr lang="en-US" dirty="0">
                          <a:latin typeface="Arial" panose="020B0604020202020204" pitchFamily="34" charset="0"/>
                          <a:cs typeface="Arial" panose="020B0604020202020204" pitchFamily="34" charset="0"/>
                        </a:rPr>
                        <a:t>   WNL</a:t>
                      </a:r>
                    </a:p>
                  </a:txBody>
                  <a:tcPr marL="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3"/>
                  </a:ext>
                </a:extLst>
              </a:tr>
              <a:tr h="533400">
                <a:tc>
                  <a:txBody>
                    <a:bodyPr/>
                    <a:lstStyle/>
                    <a:p>
                      <a:r>
                        <a:rPr lang="en-US" dirty="0">
                          <a:latin typeface="Arial" panose="020B0604020202020204" pitchFamily="34" charset="0"/>
                          <a:cs typeface="Arial" panose="020B0604020202020204" pitchFamily="34" charset="0"/>
                        </a:rPr>
                        <a:t>Ant Chamber</a:t>
                      </a:r>
                    </a:p>
                  </a:txBody>
                  <a:tcPr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pPr algn="l"/>
                      <a:r>
                        <a:rPr lang="en-US" dirty="0">
                          <a:latin typeface="Arial" panose="020B0604020202020204" pitchFamily="34" charset="0"/>
                          <a:cs typeface="Arial" panose="020B0604020202020204" pitchFamily="34" charset="0"/>
                        </a:rPr>
                        <a:t>WNL</a:t>
                      </a:r>
                    </a:p>
                  </a:txBody>
                  <a:tcPr marL="36576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4"/>
                  </a:ext>
                </a:extLst>
              </a:tr>
              <a:tr h="533400">
                <a:tc>
                  <a:txBody>
                    <a:bodyPr/>
                    <a:lstStyle/>
                    <a:p>
                      <a:r>
                        <a:rPr lang="en-US" dirty="0">
                          <a:latin typeface="Arial" panose="020B0604020202020204" pitchFamily="34" charset="0"/>
                          <a:cs typeface="Arial" panose="020B0604020202020204" pitchFamily="34" charset="0"/>
                        </a:rPr>
                        <a:t>Iris</a:t>
                      </a:r>
                    </a:p>
                  </a:txBody>
                  <a:tcPr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pPr algn="l"/>
                      <a:r>
                        <a:rPr lang="en-US" dirty="0">
                          <a:latin typeface="Arial" panose="020B0604020202020204" pitchFamily="34" charset="0"/>
                          <a:cs typeface="Arial" panose="020B0604020202020204" pitchFamily="34" charset="0"/>
                        </a:rPr>
                        <a:t>WNL</a:t>
                      </a:r>
                    </a:p>
                  </a:txBody>
                  <a:tcPr marL="365760" marR="0" anchor="ctr"/>
                </a:tc>
                <a:tc>
                  <a:txBody>
                    <a:bodyPr/>
                    <a:lstStyle/>
                    <a:p>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5"/>
                  </a:ext>
                </a:extLst>
              </a:tr>
              <a:tr h="457200">
                <a:tc>
                  <a:txBody>
                    <a:bodyPr/>
                    <a:lstStyle/>
                    <a:p>
                      <a:r>
                        <a:rPr lang="en-US" dirty="0">
                          <a:latin typeface="Arial" panose="020B0604020202020204" pitchFamily="34" charset="0"/>
                          <a:cs typeface="Arial" panose="020B0604020202020204" pitchFamily="34" charset="0"/>
                        </a:rPr>
                        <a:t>Lens</a:t>
                      </a:r>
                    </a:p>
                  </a:txBody>
                  <a:tcPr anchor="ctr"/>
                </a:tc>
                <a:tc>
                  <a:txBody>
                    <a:bodyPr/>
                    <a:lstStyle/>
                    <a:p>
                      <a:r>
                        <a:rPr lang="en-US" dirty="0">
                          <a:latin typeface="Arial" panose="020B0604020202020204" pitchFamily="34" charset="0"/>
                          <a:cs typeface="Arial" panose="020B0604020202020204" pitchFamily="34" charset="0"/>
                        </a:rPr>
                        <a:t>1+ NS</a:t>
                      </a:r>
                    </a:p>
                  </a:txBody>
                  <a:tcPr marL="365760" anchor="ctr"/>
                </a:tc>
                <a:tc>
                  <a:txBody>
                    <a:bodyPr/>
                    <a:lstStyle/>
                    <a:p>
                      <a:pPr algn="l"/>
                      <a:endParaRPr lang="en-US" dirty="0">
                        <a:latin typeface="Arial" panose="020B0604020202020204" pitchFamily="34" charset="0"/>
                        <a:cs typeface="Arial" panose="020B0604020202020204" pitchFamily="34" charset="0"/>
                      </a:endParaRPr>
                    </a:p>
                  </a:txBody>
                  <a:tcPr marL="365760" marR="0" anchor="ctr"/>
                </a:tc>
                <a:tc>
                  <a:txBody>
                    <a:bodyPr/>
                    <a:lstStyle/>
                    <a:p>
                      <a:r>
                        <a:rPr lang="en-US" dirty="0">
                          <a:latin typeface="Arial" panose="020B0604020202020204" pitchFamily="34" charset="0"/>
                          <a:cs typeface="Arial" panose="020B0604020202020204" pitchFamily="34" charset="0"/>
                        </a:rPr>
                        <a:t>3+ NS with a 4+ PSC</a:t>
                      </a:r>
                    </a:p>
                  </a:txBody>
                  <a:tcPr marL="36576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28835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Posterior Segment Exam</a:t>
            </a:r>
          </a:p>
        </p:txBody>
      </p:sp>
      <p:sp>
        <p:nvSpPr>
          <p:cNvPr id="2" name="Rectangle 1"/>
          <p:cNvSpPr/>
          <p:nvPr/>
        </p:nvSpPr>
        <p:spPr>
          <a:xfrm>
            <a:off x="4453217" y="3244334"/>
            <a:ext cx="237566" cy="369332"/>
          </a:xfrm>
          <a:prstGeom prst="rect">
            <a:avLst/>
          </a:prstGeom>
        </p:spPr>
        <p:txBody>
          <a:bodyPr wrap="none">
            <a:spAutoFit/>
          </a:bodyPr>
          <a:lstStyle/>
          <a:p>
            <a:r>
              <a:rPr lang="en-US" dirty="0"/>
              <a:t> </a:t>
            </a:r>
          </a:p>
        </p:txBody>
      </p:sp>
      <p:graphicFrame>
        <p:nvGraphicFramePr>
          <p:cNvPr id="15" name="Content Placeholder 4"/>
          <p:cNvGraphicFramePr>
            <a:graphicFrameLocks noGrp="1"/>
          </p:cNvGraphicFramePr>
          <p:nvPr>
            <p:ph idx="1"/>
            <p:extLst>
              <p:ext uri="{D42A27DB-BD31-4B8C-83A1-F6EECF244321}">
                <p14:modId xmlns:p14="http://schemas.microsoft.com/office/powerpoint/2010/main" val="2980178240"/>
              </p:ext>
            </p:extLst>
          </p:nvPr>
        </p:nvGraphicFramePr>
        <p:xfrm>
          <a:off x="457200" y="1066800"/>
          <a:ext cx="8305800" cy="3266440"/>
        </p:xfrm>
        <a:graphic>
          <a:graphicData uri="http://schemas.openxmlformats.org/drawingml/2006/table">
            <a:tbl>
              <a:tblPr firstRow="1" bandRow="1">
                <a:tableStyleId>{5DA37D80-6434-44D0-A028-1B22A696006F}</a:tableStyleId>
              </a:tblPr>
              <a:tblGrid>
                <a:gridCol w="156718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2928620">
                  <a:extLst>
                    <a:ext uri="{9D8B030D-6E8A-4147-A177-3AD203B41FA5}">
                      <a16:colId xmlns:a16="http://schemas.microsoft.com/office/drawing/2014/main" xmlns="" val="20003"/>
                    </a:ext>
                  </a:extLst>
                </a:gridCol>
              </a:tblGrid>
              <a:tr h="370840">
                <a:tc>
                  <a:txBody>
                    <a:bodyPr/>
                    <a:lstStyle/>
                    <a:p>
                      <a:r>
                        <a:rPr lang="en-US" dirty="0">
                          <a:latin typeface="Arial" panose="020B0604020202020204" pitchFamily="34" charset="0"/>
                          <a:cs typeface="Arial" panose="020B0604020202020204" pitchFamily="34" charset="0"/>
                        </a:rPr>
                        <a:t>Fundus</a:t>
                      </a:r>
                    </a:p>
                  </a:txBody>
                  <a:tcPr/>
                </a:tc>
                <a:tc>
                  <a:txBody>
                    <a:bodyPr/>
                    <a:lstStyle/>
                    <a:p>
                      <a:pPr algn="ctr"/>
                      <a:r>
                        <a:rPr lang="en-US" dirty="0">
                          <a:latin typeface="Arial" panose="020B0604020202020204" pitchFamily="34" charset="0"/>
                          <a:cs typeface="Arial" panose="020B0604020202020204" pitchFamily="34" charset="0"/>
                        </a:rPr>
                        <a:t>OD</a:t>
                      </a:r>
                    </a:p>
                  </a:txBody>
                  <a:tcPr/>
                </a:tc>
                <a:tc>
                  <a:txBody>
                    <a:bodyPr/>
                    <a:lstStyle/>
                    <a:p>
                      <a:pPr algn="ctr"/>
                      <a:endParaRPr lang="en-US" dirty="0">
                        <a:latin typeface="Arial" panose="020B0604020202020204" pitchFamily="34" charset="0"/>
                        <a:cs typeface="Arial" panose="020B0604020202020204" pitchFamily="34" charset="0"/>
                      </a:endParaRPr>
                    </a:p>
                  </a:txBody>
                  <a:tcPr marR="0"/>
                </a:tc>
                <a:tc>
                  <a:txBody>
                    <a:bodyPr/>
                    <a:lstStyle/>
                    <a:p>
                      <a:pPr algn="ctr"/>
                      <a:r>
                        <a:rPr lang="en-US" dirty="0">
                          <a:latin typeface="Arial" panose="020B0604020202020204" pitchFamily="34" charset="0"/>
                          <a:cs typeface="Arial" panose="020B0604020202020204" pitchFamily="34" charset="0"/>
                        </a:rPr>
                        <a:t>OS</a:t>
                      </a:r>
                    </a:p>
                  </a:txBody>
                  <a:tcPr/>
                </a:tc>
                <a:extLst>
                  <a:ext uri="{0D108BD9-81ED-4DB2-BD59-A6C34878D82A}">
                    <a16:rowId xmlns:a16="http://schemas.microsoft.com/office/drawing/2014/main" xmlns="" val="10000"/>
                  </a:ext>
                </a:extLst>
              </a:tr>
              <a:tr h="543560">
                <a:tc>
                  <a:txBody>
                    <a:bodyPr/>
                    <a:lstStyle/>
                    <a:p>
                      <a:r>
                        <a:rPr lang="en-US" dirty="0">
                          <a:latin typeface="Arial" panose="020B0604020202020204" pitchFamily="34" charset="0"/>
                          <a:cs typeface="Arial" panose="020B0604020202020204" pitchFamily="34" charset="0"/>
                        </a:rPr>
                        <a:t>Optic Nerve</a:t>
                      </a:r>
                    </a:p>
                  </a:txBody>
                  <a:tcPr anchor="ctr"/>
                </a:tc>
                <a:tc>
                  <a:txBody>
                    <a:bodyPr/>
                    <a:lstStyle/>
                    <a:p>
                      <a:r>
                        <a:rPr lang="en-US" dirty="0">
                          <a:latin typeface="Arial" panose="020B0604020202020204" pitchFamily="34" charset="0"/>
                          <a:cs typeface="Arial" panose="020B0604020202020204" pitchFamily="34" charset="0"/>
                        </a:rPr>
                        <a:t>Pink and sharp</a:t>
                      </a:r>
                    </a:p>
                  </a:txBody>
                  <a:tcPr marL="365760" anchor="ctr"/>
                </a:tc>
                <a:tc>
                  <a:txBody>
                    <a:bodyPr/>
                    <a:lstStyle/>
                    <a:p>
                      <a:pPr algn="l"/>
                      <a:endParaRPr lang="en-US" dirty="0">
                        <a:latin typeface="Arial" panose="020B0604020202020204" pitchFamily="34" charset="0"/>
                        <a:cs typeface="Arial" panose="020B0604020202020204" pitchFamily="34" charset="0"/>
                      </a:endParaRPr>
                    </a:p>
                  </a:txBody>
                  <a:tcPr marL="365760" marR="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Pink and sharp</a:t>
                      </a:r>
                    </a:p>
                    <a:p>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1"/>
                  </a:ext>
                </a:extLst>
              </a:tr>
              <a:tr h="533400">
                <a:tc>
                  <a:txBody>
                    <a:bodyPr/>
                    <a:lstStyle/>
                    <a:p>
                      <a:r>
                        <a:rPr lang="en-US" dirty="0">
                          <a:latin typeface="Arial" panose="020B0604020202020204" pitchFamily="34" charset="0"/>
                          <a:cs typeface="Arial" panose="020B0604020202020204" pitchFamily="34" charset="0"/>
                        </a:rPr>
                        <a:t>Macula</a:t>
                      </a:r>
                    </a:p>
                  </a:txBody>
                  <a:tcPr anchor="ctr"/>
                </a:tc>
                <a:tc>
                  <a:txBody>
                    <a:bodyPr/>
                    <a:lstStyle/>
                    <a:p>
                      <a:r>
                        <a:rPr lang="en-US" dirty="0">
                          <a:latin typeface="Arial"/>
                          <a:cs typeface="Arial"/>
                        </a:rPr>
                        <a:t>Sharp foveal reflex </a:t>
                      </a:r>
                      <a:endParaRPr lang="en-US" dirty="0">
                        <a:latin typeface="Arial" panose="020B0604020202020204" pitchFamily="34" charset="0"/>
                        <a:cs typeface="Arial" panose="020B0604020202020204" pitchFamily="34" charset="0"/>
                      </a:endParaRPr>
                    </a:p>
                  </a:txBody>
                  <a:tcPr marL="3657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txBody>
                  <a:tcPr marL="36576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Sharp foveal reflex</a:t>
                      </a: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2"/>
                  </a:ext>
                </a:extLst>
              </a:tr>
              <a:tr h="533400">
                <a:tc>
                  <a:txBody>
                    <a:bodyPr/>
                    <a:lstStyle/>
                    <a:p>
                      <a:r>
                        <a:rPr lang="en-US" dirty="0">
                          <a:latin typeface="Arial" panose="020B0604020202020204" pitchFamily="34" charset="0"/>
                          <a:cs typeface="Arial" panose="020B0604020202020204" pitchFamily="34" charset="0"/>
                        </a:rPr>
                        <a:t>Vessels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WNL</a:t>
                      </a:r>
                    </a:p>
                  </a:txBody>
                  <a:tcPr marL="3657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txBody>
                  <a:tcPr marL="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WNL</a:t>
                      </a:r>
                    </a:p>
                  </a:txBody>
                  <a:tcPr marL="365760" anchor="ctr"/>
                </a:tc>
                <a:extLst>
                  <a:ext uri="{0D108BD9-81ED-4DB2-BD59-A6C34878D82A}">
                    <a16:rowId xmlns:a16="http://schemas.microsoft.com/office/drawing/2014/main" xmlns="" val="10003"/>
                  </a:ext>
                </a:extLst>
              </a:tr>
              <a:tr h="533400">
                <a:tc>
                  <a:txBody>
                    <a:bodyPr/>
                    <a:lstStyle/>
                    <a:p>
                      <a:r>
                        <a:rPr lang="en-US" dirty="0">
                          <a:latin typeface="Arial" panose="020B0604020202020204" pitchFamily="34" charset="0"/>
                          <a:cs typeface="Arial" panose="020B0604020202020204" pitchFamily="34" charset="0"/>
                        </a:rPr>
                        <a:t>Periphery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WNL</a:t>
                      </a: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365760" marR="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WNL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7185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CT Scan 2 months ago</a:t>
            </a:r>
          </a:p>
        </p:txBody>
      </p:sp>
      <p:sp>
        <p:nvSpPr>
          <p:cNvPr id="4" name="AutoShape 2" descr="https://mail.google.com/mail/u/0/?ui=2&amp;ik=d183b558ce&amp;view=fimg&amp;th=15ca9a4657fecf49&amp;attid=0.1.1&amp;disp=emb&amp;attbid=ANGjdJ8QTqla3nDkjeafiWOLDKx85WrZBTMASiyiB078EMdbB4efDSQ-1GMOb23j3uJ7LIqVC0r9OE3vFomi4-EoJxdfltOMrQzaK23k1dKvYqytnTUa1hbtChgypxA&amp;sz=s0-l75-ft&amp;ats=1497494767791&amp;rm=15ca9a4657fecf49&amp;zw&amp;atsh=1"/>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6667" t="27333" r="20176" b="31336"/>
          <a:stretch/>
        </p:blipFill>
        <p:spPr>
          <a:xfrm>
            <a:off x="2016600" y="1097280"/>
            <a:ext cx="5415600" cy="4663440"/>
          </a:xfrm>
          <a:prstGeom prst="rect">
            <a:avLst/>
          </a:prstGeom>
        </p:spPr>
      </p:pic>
    </p:spTree>
    <p:extLst>
      <p:ext uri="{BB962C8B-B14F-4D97-AF65-F5344CB8AC3E}">
        <p14:creationId xmlns:p14="http://schemas.microsoft.com/office/powerpoint/2010/main" val="93478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Current CT</a:t>
            </a:r>
          </a:p>
        </p:txBody>
      </p:sp>
      <p:sp>
        <p:nvSpPr>
          <p:cNvPr id="4" name="AutoShape 2" descr="https://mail.google.com/mail/u/0/?ui=2&amp;ik=d183b558ce&amp;view=fimg&amp;th=15ca9a4657fecf49&amp;attid=0.1.1&amp;disp=emb&amp;attbid=ANGjdJ8QTqla3nDkjeafiWOLDKx85WrZBTMASiyiB078EMdbB4efDSQ-1GMOb23j3uJ7LIqVC0r9OE3vFomi4-EoJxdfltOMrQzaK23k1dKvYqytnTUa1hbtChgypxA&amp;sz=s0-l75-ft&amp;ats=1497494767791&amp;rm=15ca9a4657fecf49&amp;zw&amp;atsh=1"/>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555" t="27114" r="16222" b="12883"/>
          <a:stretch/>
        </p:blipFill>
        <p:spPr>
          <a:xfrm>
            <a:off x="4572000" y="1600200"/>
            <a:ext cx="4297680" cy="439535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0667" r="16472" b="25330"/>
          <a:stretch/>
        </p:blipFill>
        <p:spPr>
          <a:xfrm>
            <a:off x="121920" y="1600200"/>
            <a:ext cx="4297680" cy="4389120"/>
          </a:xfrm>
          <a:prstGeom prst="rect">
            <a:avLst/>
          </a:prstGeom>
        </p:spPr>
      </p:pic>
    </p:spTree>
    <p:extLst>
      <p:ext uri="{BB962C8B-B14F-4D97-AF65-F5344CB8AC3E}">
        <p14:creationId xmlns:p14="http://schemas.microsoft.com/office/powerpoint/2010/main" val="2239393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1357</TotalTime>
  <Words>2368</Words>
  <Application>Microsoft Office PowerPoint</Application>
  <PresentationFormat>On-screen Show (4:3)</PresentationFormat>
  <Paragraphs>335</Paragraphs>
  <Slides>39</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 Unicode MS</vt:lpstr>
      <vt:lpstr>Arial</vt:lpstr>
      <vt:lpstr>Arial Rounded MT Bold</vt:lpstr>
      <vt:lpstr>Calibri</vt:lpstr>
      <vt:lpstr>Times New Roman</vt:lpstr>
      <vt:lpstr>Office Theme</vt:lpstr>
      <vt:lpstr>Grand Rounds</vt:lpstr>
      <vt:lpstr>Patient Presentation</vt:lpstr>
      <vt:lpstr>History (Hx)</vt:lpstr>
      <vt:lpstr>Review of Systems</vt:lpstr>
      <vt:lpstr>External Exam</vt:lpstr>
      <vt:lpstr>Anterior Segment Exam</vt:lpstr>
      <vt:lpstr>Posterior Segment Exam</vt:lpstr>
      <vt:lpstr>CT Scan 2 months ago</vt:lpstr>
      <vt:lpstr>Current CT</vt:lpstr>
      <vt:lpstr>T1 Images</vt:lpstr>
      <vt:lpstr>T2 Image</vt:lpstr>
      <vt:lpstr>DWI/ADC</vt:lpstr>
      <vt:lpstr>Assessment</vt:lpstr>
      <vt:lpstr>Plan</vt:lpstr>
      <vt:lpstr>Follow-up 2 Days After Surgery</vt:lpstr>
      <vt:lpstr>Plan</vt:lpstr>
      <vt:lpstr>Pathology</vt:lpstr>
      <vt:lpstr>Pathology</vt:lpstr>
      <vt:lpstr>Pathology</vt:lpstr>
      <vt:lpstr>Follow-up Results</vt:lpstr>
      <vt:lpstr>Diagnosis</vt:lpstr>
      <vt:lpstr>Plan</vt:lpstr>
      <vt:lpstr>Follow-up 1 month later</vt:lpstr>
      <vt:lpstr>Granulomatosis with Polyangiitis</vt:lpstr>
      <vt:lpstr>Epidemiology</vt:lpstr>
      <vt:lpstr>Clinical Presentation</vt:lpstr>
      <vt:lpstr>Clinical Presentation</vt:lpstr>
      <vt:lpstr>Ophthalmic Manifestations</vt:lpstr>
      <vt:lpstr>Ophthalmic Manifestations</vt:lpstr>
      <vt:lpstr>Ophthalmic Manifestations</vt:lpstr>
      <vt:lpstr>Diagnosis</vt:lpstr>
      <vt:lpstr>Differential Diagnosis</vt:lpstr>
      <vt:lpstr>Differential Diagnosis</vt:lpstr>
      <vt:lpstr>Pathogenesis</vt:lpstr>
      <vt:lpstr>Treatment</vt:lpstr>
      <vt:lpstr>PowerPoint Presentation</vt:lpstr>
      <vt:lpstr>PowerPoint Presentation</vt:lpstr>
      <vt:lpstr>Conclusions</vt:lpstr>
      <vt:lpstr>References</vt:lpstr>
    </vt:vector>
  </TitlesOfParts>
  <Company>Windows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P FdC</dc:creator>
  <cp:lastModifiedBy>Brock,Cynthia L.</cp:lastModifiedBy>
  <cp:revision>114</cp:revision>
  <dcterms:created xsi:type="dcterms:W3CDTF">2016-06-13T00:58:53Z</dcterms:created>
  <dcterms:modified xsi:type="dcterms:W3CDTF">2017-08-01T17:44:36Z</dcterms:modified>
</cp:coreProperties>
</file>