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259" r:id="rId3"/>
    <p:sldId id="258" r:id="rId4"/>
    <p:sldId id="260" r:id="rId5"/>
    <p:sldId id="264" r:id="rId6"/>
    <p:sldId id="269" r:id="rId7"/>
    <p:sldId id="299" r:id="rId8"/>
    <p:sldId id="298" r:id="rId9"/>
    <p:sldId id="308" r:id="rId10"/>
    <p:sldId id="270" r:id="rId11"/>
    <p:sldId id="272" r:id="rId12"/>
    <p:sldId id="273" r:id="rId13"/>
    <p:sldId id="305" r:id="rId14"/>
    <p:sldId id="282" r:id="rId15"/>
    <p:sldId id="265" r:id="rId16"/>
    <p:sldId id="266" r:id="rId17"/>
    <p:sldId id="293" r:id="rId18"/>
    <p:sldId id="294" r:id="rId19"/>
    <p:sldId id="295" r:id="rId20"/>
    <p:sldId id="296" r:id="rId21"/>
    <p:sldId id="297" r:id="rId22"/>
    <p:sldId id="300" r:id="rId23"/>
    <p:sldId id="306" r:id="rId24"/>
    <p:sldId id="314" r:id="rId25"/>
    <p:sldId id="304" r:id="rId26"/>
    <p:sldId id="316" r:id="rId27"/>
    <p:sldId id="278" r:id="rId28"/>
    <p:sldId id="315" r:id="rId29"/>
    <p:sldId id="279" r:id="rId30"/>
    <p:sldId id="301" r:id="rId31"/>
    <p:sldId id="302" r:id="rId32"/>
    <p:sldId id="303" r:id="rId33"/>
    <p:sldId id="318" r:id="rId34"/>
    <p:sldId id="313" r:id="rId35"/>
    <p:sldId id="309" r:id="rId36"/>
    <p:sldId id="307" r:id="rId37"/>
    <p:sldId id="286" r:id="rId38"/>
    <p:sldId id="312" r:id="rId39"/>
    <p:sldId id="283" r:id="rId40"/>
    <p:sldId id="284" r:id="rId41"/>
    <p:sldId id="289" r:id="rId42"/>
    <p:sldId id="317" r:id="rId43"/>
    <p:sldId id="291" r:id="rId44"/>
    <p:sldId id="280" r:id="rId45"/>
    <p:sldId id="263" r:id="rId46"/>
    <p:sldId id="262"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A20000"/>
    <a:srgbClr val="993300"/>
    <a:srgbClr val="CC3300"/>
    <a:srgbClr val="990099"/>
    <a:srgbClr val="D438AB"/>
    <a:srgbClr val="D3D3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8" autoAdjust="0"/>
    <p:restoredTop sz="94707" autoAdjust="0"/>
  </p:normalViewPr>
  <p:slideViewPr>
    <p:cSldViewPr showGuides="1">
      <p:cViewPr varScale="1">
        <p:scale>
          <a:sx n="71" d="100"/>
          <a:sy n="71" d="100"/>
        </p:scale>
        <p:origin x="1080"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ax="3286" units="cm"/>
          <inkml:channel name="Y" type="integer" max="1080" units="cm"/>
          <inkml:channel name="T" type="integer" max="2.14748E9" units="dev"/>
        </inkml:traceFormat>
        <inkml:channelProperties>
          <inkml:channelProperty channel="X" name="resolution" value="95.52325" units="1/cm"/>
          <inkml:channelProperty channel="Y" name="resolution" value="55.95855" units="1/cm"/>
          <inkml:channelProperty channel="T" name="resolution" value="1" units="1/dev"/>
        </inkml:channelProperties>
      </inkml:inkSource>
      <inkml:timestamp xml:id="ts0" timeString="2017-05-19T04:28:25.02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22424 2877 0,'-25'0'219,"0"0"-157,0 0-46,1 0 0,-1 0-1,0 0 1,0 0-1,0 0 1,1 0-16,-1 0 16,0 0-1,0 0 32,0 0 63,1 0-95,-26 0 1,25 0 46,-25 0-62,26 0 16,-1 0 0,0 0 15,0 0 16,0 0-47,1 0 15,-1 0 1,0 0 15,0 0-31,0 0 16,1 25 78,-26-25-79,25 0 1,0 0 46,1 0-46,-1 0 0,0 0-16,0 0 31,0 0 31,25 25-62,-49-25 16,24 0 0,0 0-1,0 0 1,1 0-16,-1 0 31,0 0 0,25 25 1,-25-25-1,0 0-16,1 0 1,-1 0-16,0 0 16,0 0-1,0 0 63,1 0-62,-1 0-16,-25 0 16,1 0-1,24 25-15,0-25 16,0 0 62,0 0-62,0 0-1,1 0 32,-1 0-31,0 0-1,0 0 1,0 0 0,1 0 109,-1 0-125,0 0 15,0 0 142</inkml:trace>
</inkml:ink>
</file>

<file path=ppt/ink/ink2.xml><?xml version="1.0" encoding="utf-8"?>
<inkml:ink xmlns:inkml="http://www.w3.org/2003/InkML">
  <inkml:definitions>
    <inkml:context xml:id="ctx0">
      <inkml:inkSource xml:id="inkSrc0">
        <inkml:traceFormat>
          <inkml:channel name="X" type="integer" max="3286" units="cm"/>
          <inkml:channel name="Y" type="integer" max="1080" units="cm"/>
          <inkml:channel name="T" type="integer" max="2.14748E9" units="dev"/>
        </inkml:traceFormat>
        <inkml:channelProperties>
          <inkml:channelProperty channel="X" name="resolution" value="95.52325" units="1/cm"/>
          <inkml:channelProperty channel="Y" name="resolution" value="55.95855" units="1/cm"/>
          <inkml:channelProperty channel="T" name="resolution" value="1" units="1/dev"/>
        </inkml:channelProperties>
      </inkml:inkSource>
      <inkml:timestamp xml:id="ts0" timeString="2017-05-19T04:28:37.80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2828 2977 0,'0'24'672,"25"-24"-531,24 0-126,1 0-15,-50 25 16,50-25-16,-25 0 16,-1 0-16,1 0 78,0 25-63,25-25-15,-26 25 16,1-25 0,0 0-16,0 0 15,0 0 63,-1 0-78,51 25 16,-26-25-16,-24 0 16,0 24-16,0-24 109,0 0-109,24 0 16,-24 0-1,49 0-15,-49 0 0,0 0 16,0 0-1,24 25 79,1-25-94,-25 0 16,0 25-1,24-25-15,-24 0 16,0 0 0,0 0 62,24 0-78,1 0 15,0 25-15,-26-25 16,1 0-16,25 0 16,-25 0 77,24 0-93,26 0 0,-1 25 16,-24-25-16,-26 0 16,1 0-1,0 0 48,0 0-48,24 0-15,-24 0 16,25 0-16,-25 0 0,-1 0 16,1 0 15,0 0 31,0 0-62,24 0 16,1 0 0,49 0-16,1 0 0,-1 0 15,-50 0-15,-24 0 16,25 0-16,-25 0 94,-1 0-94,1 24 15,25-24-15,-25 0 78,-1 0-62,1 0 0,0 0-16,0 0 15,0 25-15,49-25 0,-24 0 16,-1 0 0,-24 0-16,0 0 0,0 0 15,24 0 63,26 0-78,74 0 16,-75 0-16,0 0 16,1 0-16,-26 0 15,-24 0-15,0 0 16,0 0 62,24 0-78,1 0 16,0 0-16,-1 0 15,1 0-15,-25 0 78,-1 0-62,1 0 0,0 0-16,0 0 31,24 0-16,-24 0-15,0 0 16,0 0 47,24-25-63,-24 25 109,-25-24 157,0-1-188,0 0-63,0 0 1,0 0 0,0 1 15,0-1 250,-25 25-265,1-25-1,-1 25-15,25-25 16,-25 25 0,0 0 15,0 0-16,1 0 1,-1 0 0,0-25-16,0 25 15,0 0 1,25-24 0,-24 24 15,-1 0-16,-25 0 1,25 0-16,1-25 16,-26 25-16,25 0 15,-24 0 63,24-25-78,0 25 16,-25 0-16,26 0 16,-1 0-16,0 0 47,0 0-32,0 0-15,1 0 16,-1 0 15,0-25-31,0 25 16,0 0-16,1 0 15,-26-25-15,25 25 16,0 0-16,0 0 16,1 0 62,-1 0-63,0 0-15,0 0 16,0 0-16,1 0 94,-51 0-94,50 0 15,1 0-15,-1 0 78,-25 0-78,25 0 16,1 0 0,-1 0 31,0 0-32,-25 0 48,1 0-63,24 0 15,-49 0-15,49 0 16,0 0 0,0 0 62,0 0-63,-74 0 1,50 0 0,24 0-16,0 0 15,-25 0 1,26 0-16,-1 0 109,0 0-93,0 0 78,0 0-79,-24 0-15,24 0 16,0 0-16,0 0 125,0 0-110,-24 0 1,24 0 0,0 0-1,0 0 1,1 0 0,-26 0-16,0 0 15,26 0-15,-1 0 16,-25 0-16,25 0 15,1 0-15,-1 0 16,0-24-16,0 24 156,0 0-140,-24 0-16,-26 0 0,26 0 16,-26-25-16,26 25 15,24 0-15,0 0 16,0 0 62,0 0-31,1 0-32,-26 0-15,25 0 16,-24 0-16,-26 0 16,50 0-16,1 0 15,-1 0 1,25-25 234,-25 25-156,-25 0-79,26 0-15,-1 0 16,0 0 78,0 0-79,0 0 1,1 0 125,-26 0-126,25 0 1,-49 0-16,24 0 15,25 0-15,-24 0 16,24 0-16,0 0 141,0 0-126,1 0 32,-1 0 16,0 0-48,0 0 1,0 0 765,25 25-421,0 0-95,0-1-234,0 26 110,0-25 31,0 0-172,0-1 78,0 1-62,0 0-1,0 0-15,0 0 78,0-1-62,0 26 93,25-50 345,0 0-423,0 0 63,24 0-79,1 0-15,-25 0 16,24 0 93,-24 0-109,0 0 16,25 0-16,-1 0 94,-24 0-79,0 0-15,0 0 16,-1 0 62,1 0-62,0 0-16,0 0 15,0 0 1,-1 0-1,1 0 1,0 0-16,0 0 47,24 0-16,-24 0-15,25 0-16,-25 0 15,24 0-15,-24 0 94,0 0-78,0 0-16,-1 0 15,1 0 1,0 0 93,50 0-109,-26 0 16,1 0-16,-1 0 16,-24 0-1,0 0 63,0 0-62,24 0-16,-24 0 16,-25 25-1,25-25 17,25 0-32,-1 0 15,1 0-15,-25 0 16,24 0-16,-24 0 15,0 0 1,0 0-16,-1 0 31,-24 25-31,25-25 16,25 24-16,-25-24 16,49 0-16,0 0 15,75 0-15,0 0 0,50 0 16,-26 25-16,-24-25 15,-50 0 1</inkml:trace>
</inkml:ink>
</file>

<file path=ppt/ink/ink3.xml><?xml version="1.0" encoding="utf-8"?>
<inkml:ink xmlns:inkml="http://www.w3.org/2003/InkML">
  <inkml:definitions>
    <inkml:context xml:id="ctx0">
      <inkml:inkSource xml:id="inkSrc0">
        <inkml:traceFormat>
          <inkml:channel name="X" type="integer" max="3286" units="cm"/>
          <inkml:channel name="Y" type="integer" max="1080" units="cm"/>
          <inkml:channel name="T" type="integer" max="2.14748E9" units="dev"/>
        </inkml:traceFormat>
        <inkml:channelProperties>
          <inkml:channelProperty channel="X" name="resolution" value="95.52325" units="1/cm"/>
          <inkml:channelProperty channel="Y" name="resolution" value="55.95855" units="1/cm"/>
          <inkml:channelProperty channel="T" name="resolution" value="1" units="1/dev"/>
        </inkml:channelProperties>
      </inkml:inkSource>
      <inkml:timestamp xml:id="ts0" timeString="2017-05-19T04:28:44.30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7144 2828 0,'-25'0'250,"0"0"-234,1 0 0,-1 0-16,0 0 15,-25 0-15,1 0 16,24 0-16,-25 0 15,26 0 1,-1 0 15,0 0-15,0 0 0,0 0-16,1 0 15,-1 0-15,0 0 16,0 0-16,0 0 15,1 0-15,-1 0 16,0 0 0,0 0-16,0 0 15,1 0 1,-1 0-16,-25 0 16,25 0-1,1 0-15,-1 0 16,0 0-16,-25 0 15,26 0 17,24-25-32,-25 25 62,-25 0 16,25 0-62,0 0 78,1 0-94,-26 0 15,25 0-15,0 0 16,1 0-16,-1 0 16,-25 0-1,1 0 1,24 0-16,-25 0 15,1 0-15,24 0 16,-25 0-16,25 0 16,1 0-1,-1 0 63,0 0-78,-49 0 16,49 0-16,-25 0 16,1 0-16,-26 0 15,26 0-15,-1 0 16,25 0-16,0 0 16,1 0-16,-26 0 78,-25 0-63,51 0-15,-26 0 0,25 0 16,0 0-16,1 0 109,-1 0-109,-25 0 16,1 0 0,24 0-16,0 0 15,0 0 1,0 0-16,1 0 15,-1 0 48,0 0-47,0-25-16,-24 25 15,-51 0-15,26 0 16,0-25-16,-1 25 15,1 0-15,24 0 16,25 0-16,-24 0 16,49-24-1,-50 24 95,0 0-95,1 0-15,-1 0 16,1 0-16,-1 0 16,-24-25-16,24 25 15,0 0-15,26 0 297,-51 0-281,50-25-16,-24 25 15,24 0-15,0 0 110,0 0-110,1 0 15,-26 0-15,25 0 16,0 0 93,1 0-109,-26 0 16,25 0-16,-25 0 16,1 0-16,24 0 15,-49 0-15,24 0 16,25 0-16,25 25 687,0 0-530,0-1-79,0 1-78,0 0 31,0 0 0,0 0-15,0-1-1,0 1 1,0 0 31,0 0-31,0 0 30,25-25-30,-25 49 47,0-24-17,0 0-14,0 0-32,0-1 93,0 1-77,0 0 0,0 0-1,25-25 360,0 0-359,-1 0 0,1 0-1,0 0 48,0 0-63,0 0 15,24 0-15,-24 0 16,0 0 93,0 0-109,0 0 16,-1 0-16,1 0 16,25 0-16,-25 0 15,-1 0 1,1 0 78,0 0-94,25 0 15,-26 0-15,1 0 16,0 0-16,-25 25 78,25-25-62,0 0-1,24 0-15,50 24 16,-49-24-16,0 0 15,-26 0 1,1 0 0,0 0-16,0 0 15,49 0-15,50 0 16,-49 0 0,-1 0-16,25 25 0,-24-25 15,24 25-15,-25-25 16,1 50-16,24-26 15,-25 26-15,150 24 16</inkml:trace>
</inkml:ink>
</file>

<file path=ppt/ink/ink4.xml><?xml version="1.0" encoding="utf-8"?>
<inkml:ink xmlns:inkml="http://www.w3.org/2003/InkML">
  <inkml:definitions>
    <inkml:context xml:id="ctx0">
      <inkml:inkSource xml:id="inkSrc0">
        <inkml:traceFormat>
          <inkml:channel name="X" type="integer" max="3286" units="cm"/>
          <inkml:channel name="Y" type="integer" max="1080" units="cm"/>
          <inkml:channel name="T" type="integer" max="2.14748E9" units="dev"/>
        </inkml:traceFormat>
        <inkml:channelProperties>
          <inkml:channelProperty channel="X" name="resolution" value="95.52325" units="1/cm"/>
          <inkml:channelProperty channel="Y" name="resolution" value="55.95855" units="1/cm"/>
          <inkml:channelProperty channel="T" name="resolution" value="1" units="1/dev"/>
        </inkml:channelProperties>
      </inkml:inkSource>
      <inkml:timestamp xml:id="ts0" timeString="2017-05-19T04:32:01.48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4490 7268 0,'0'25'281,"25"-25"-266,0 0 1,24 0 140,-49 24-78,25-24-78,0 0 79,0 0 30,-1 0-93,1 0 62,0 0-16,0 0 63,0 0-94,-1 0 1,1 0 46,0 0-47,0 0 63,0 0-79,24 0-15,-24 0 16,25 0 0,-1 0-16,-24 0 15,0 0-15,0 0 16,0 0 0,-1 0 46,1 0-31,0 0-31,0 0 16,0 0-16,-1 0 16,1 0-16,0 0 140,0 0-124,0 0-1,-1 0-15,1 0 16,25 0 0,-25 0-1,-1 0 79,1 0-94,0 0 16,0 0-1,0 0-15,-1 0 141,1 0-125,0 0-1,25 0-15,-1 0 16,1 0-16,-1 0 15,-24 0-15,0 0 16,0 0-16,0 0 94,-1 0-94,1 0 15,25 0 1,-25 0-16,0 0 16,-1 0-1,1 0-15,0 0 0,0 0 16,0 0 0,-1 0 140,26 0-141,-25 0-15,0 0 16,-1 0-16,1 0 16,0 0-16,25 0 93,-26 0-93,26 0 16,0 0-16,49 0 16,-50 0-16,1 0 15,-25 0-15,0 0 16,-1 0 0,1 0 62,0 0-78,0-24 15,0 24 63,24 0-78,-24 0 16,0 0 0,0 0-1,0 0 1,-1 0 0,1 0-1,25 0 126,-25 0-126,-1 0-15,26 0 16,0 0-16,24 0 16,-49 0-16,0 0 15,-1 0-15,1 0 47,0 0 0,0 0-47,24 0 16,-24 0-16,0 0 15,0 0 1,-25-25-16,25 25 62,-1 0-15,1 0-31,25 0-16,-1 0 16,-24 0 30,0 0 17,0 0-47,74 0-16,-24 0 15,-1 0-15,0 0 16,1 0-16,-50 0 15,24 0-15,-24 0 391,0 0-360,0 0 16,-1 0-31,1 0-1,0 0 1,0 0 47,0 0-1,-1 0-31</inkml:trace>
</inkml:ink>
</file>

<file path=ppt/ink/ink5.xml><?xml version="1.0" encoding="utf-8"?>
<inkml:ink xmlns:inkml="http://www.w3.org/2003/InkML">
  <inkml:definitions>
    <inkml:context xml:id="ctx0">
      <inkml:inkSource xml:id="inkSrc0">
        <inkml:traceFormat>
          <inkml:channel name="X" type="integer" max="3286" units="cm"/>
          <inkml:channel name="Y" type="integer" max="1080" units="cm"/>
          <inkml:channel name="T" type="integer" max="2.14748E9" units="dev"/>
        </inkml:traceFormat>
        <inkml:channelProperties>
          <inkml:channelProperty channel="X" name="resolution" value="95.52325" units="1/cm"/>
          <inkml:channelProperty channel="Y" name="resolution" value="55.95855" units="1/cm"/>
          <inkml:channelProperty channel="T" name="resolution" value="1" units="1/dev"/>
        </inkml:channelProperties>
      </inkml:inkSource>
      <inkml:timestamp xml:id="ts0" timeString="2017-05-19T04:32:06.74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19596 7268 0,'25'0'484,"0"0"-406,-1 0 32,-24-25-32,50 25-47,-25 0 94,0 0-78,-1 0-31,1 0 15,0 0 78,25 0-109,-25 0 16,24-25-16,1 25 16,-1 0-16,1 0 15,0 0-15,-26 0 578</inkml:trace>
</inkml:ink>
</file>

<file path=ppt/ink/ink6.xml><?xml version="1.0" encoding="utf-8"?>
<inkml:ink xmlns:inkml="http://www.w3.org/2003/InkML">
  <inkml:definitions>
    <inkml:context xml:id="ctx0">
      <inkml:inkSource xml:id="inkSrc0">
        <inkml:traceFormat>
          <inkml:channel name="X" type="integer" max="3286" units="cm"/>
          <inkml:channel name="Y" type="integer" max="1080" units="cm"/>
          <inkml:channel name="T" type="integer" max="2.14748E9" units="dev"/>
        </inkml:traceFormat>
        <inkml:channelProperties>
          <inkml:channelProperty channel="X" name="resolution" value="95.52325" units="1/cm"/>
          <inkml:channelProperty channel="Y" name="resolution" value="55.95855" units="1/cm"/>
          <inkml:channelProperty channel="T" name="resolution" value="1" units="1/dev"/>
        </inkml:channelProperties>
      </inkml:inkSource>
      <inkml:timestamp xml:id="ts0" timeString="2017-05-19T04:33:39.21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4862 7590 0,'0'25'141,"0"0"-32,25-25-62,24 0 63,-24 0 46,0 25-141,0-25-15,0 0 16,0 0-16,-1 0 16,1 0 62,0 0-63,25 0-15,-1 0 32,-24 0-32,25 0 15,-26 0-15,26 0 16,-25 24-16,0-24 16,-1 0 30,1 0 1,50 0-31,-26 0-16,1 0 0,-25 0 16,24 0-1,1 0-15,-1 0 16,-24 0-16,0 0 0,0 0 109,0 0-93,24 0-16,26 25 15,-26-25-15,26 0 16,-1 0-16,1 0 0,-1 0 16,-49 0-1,24 0 126,1 0-141,-25 0 16,24 0-16,1 0 15,0 0-15,-26 0 16,1 0-1,0 0 79,0 0-94,0 0 16,-1 0-16,26 0 15,0 0 1,-26 0-16,1 0 0,0 0 31,0 0-31,0 0 94,-1 0-94,51 0 16,-1 0-16,1 0 15,-1 0-15,-24 0 16,-25 0-16,-1 0 16,1 0 140,25 0-141,-1 0-15,-24 0 16,74 0-16,-24 0 16,-1 0-16,25 25 15,-24-25-15,-1 0 16,1 0-16,-50 0 16,24 0 140,1 0-156,-1 0 15,1 0 1,-25 0 109,0 25-94,-1-25-15,1 0-16,0 0 16,0 0-16,24 0 15,-24 0-15,25 0 16,-25 0 93,-1 0-109,1 0 16,0 0-16,0 0 172,0 0-157,24 0-15,-24 0 94,0 0-78,0 0-16,-1 0 15,1 0 48,0 0 15,0 0-62,0 0-1,-1 0 673</inkml:trace>
</inkml:ink>
</file>

<file path=ppt/ink/ink7.xml><?xml version="1.0" encoding="utf-8"?>
<inkml:ink xmlns:inkml="http://www.w3.org/2003/InkML">
  <inkml:definitions>
    <inkml:context xml:id="ctx0">
      <inkml:inkSource xml:id="inkSrc0">
        <inkml:traceFormat>
          <inkml:channel name="X" type="integer" max="3286" units="cm"/>
          <inkml:channel name="Y" type="integer" max="1080" units="cm"/>
          <inkml:channel name="T" type="integer" max="2.14748E9" units="dev"/>
        </inkml:traceFormat>
        <inkml:channelProperties>
          <inkml:channelProperty channel="X" name="resolution" value="95.52325" units="1/cm"/>
          <inkml:channelProperty channel="Y" name="resolution" value="55.95855" units="1/cm"/>
          <inkml:channelProperty channel="T" name="resolution" value="1" units="1/dev"/>
        </inkml:channelProperties>
      </inkml:inkSource>
      <inkml:timestamp xml:id="ts0" timeString="2017-05-19T04:33:42.83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16843 7714 0,'25'0'187,"-1"0"-187,1 0 16,0 0 0,0 0-1,0 0-15,-1 0 16,1 0-1,0 0 1,0 0 15,0 0 16,24 0-31,-24 0-1,0 0-15,0 0 16,-1 0-16,1 0 31,0 0 63,25 0-78,-26 0-16,-24-25 140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54531D-B461-4C70-9980-C297DCB10C15}" type="datetimeFigureOut">
              <a:rPr lang="en-US" smtClean="0"/>
              <a:t>7/31/2017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DFF5A5-5B88-4EF3-BAB8-B5E67A1D3ECB}" type="slidenum">
              <a:rPr lang="en-US" smtClean="0"/>
              <a:t>‹#›</a:t>
            </a:fld>
            <a:endParaRPr lang="en-US"/>
          </a:p>
        </p:txBody>
      </p:sp>
    </p:spTree>
    <p:extLst>
      <p:ext uri="{BB962C8B-B14F-4D97-AF65-F5344CB8AC3E}">
        <p14:creationId xmlns:p14="http://schemas.microsoft.com/office/powerpoint/2010/main" val="146100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DFF5A5-5B88-4EF3-BAB8-B5E67A1D3ECB}" type="slidenum">
              <a:rPr lang="en-US" smtClean="0"/>
              <a:t>23</a:t>
            </a:fld>
            <a:endParaRPr lang="en-US"/>
          </a:p>
        </p:txBody>
      </p:sp>
    </p:spTree>
    <p:extLst>
      <p:ext uri="{BB962C8B-B14F-4D97-AF65-F5344CB8AC3E}">
        <p14:creationId xmlns:p14="http://schemas.microsoft.com/office/powerpoint/2010/main" val="7747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DFF5A5-5B88-4EF3-BAB8-B5E67A1D3ECB}" type="slidenum">
              <a:rPr lang="en-US" smtClean="0"/>
              <a:t>27</a:t>
            </a:fld>
            <a:endParaRPr lang="en-US"/>
          </a:p>
        </p:txBody>
      </p:sp>
    </p:spTree>
    <p:extLst>
      <p:ext uri="{BB962C8B-B14F-4D97-AF65-F5344CB8AC3E}">
        <p14:creationId xmlns:p14="http://schemas.microsoft.com/office/powerpoint/2010/main" val="646851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DFF5A5-5B88-4EF3-BAB8-B5E67A1D3ECB}" type="slidenum">
              <a:rPr lang="en-US" smtClean="0"/>
              <a:t>28</a:t>
            </a:fld>
            <a:endParaRPr lang="en-US"/>
          </a:p>
        </p:txBody>
      </p:sp>
    </p:spTree>
    <p:extLst>
      <p:ext uri="{BB962C8B-B14F-4D97-AF65-F5344CB8AC3E}">
        <p14:creationId xmlns:p14="http://schemas.microsoft.com/office/powerpoint/2010/main" val="8980302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32085" y="-89356"/>
            <a:ext cx="9144000" cy="6858000"/>
          </a:xfrm>
          <a:prstGeom prst="rect">
            <a:avLst/>
          </a:prstGeom>
          <a:gradFill flip="none" rotWithShape="1">
            <a:gsLst>
              <a:gs pos="0">
                <a:schemeClr val="bg1">
                  <a:lumMod val="9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Arial" panose="020B0604020202020204" pitchFamily="34" charset="0"/>
              <a:cs typeface="Arial" panose="020B0604020202020204" pitchFamily="34" charset="0"/>
            </a:endParaRPr>
          </a:p>
        </p:txBody>
      </p:sp>
      <p:sp>
        <p:nvSpPr>
          <p:cNvPr id="2" name="Title 1"/>
          <p:cNvSpPr>
            <a:spLocks noGrp="1"/>
          </p:cNvSpPr>
          <p:nvPr>
            <p:ph type="ctrTitle" hasCustomPrompt="1"/>
          </p:nvPr>
        </p:nvSpPr>
        <p:spPr>
          <a:xfrm>
            <a:off x="685800" y="304800"/>
            <a:ext cx="7772400" cy="1524000"/>
          </a:xfrm>
        </p:spPr>
        <p:txBody>
          <a:bodyPr/>
          <a:lstStyle>
            <a:lvl1pPr marL="0" marR="0" indent="0" algn="ctr" defTabSz="914400" rtl="0" eaLnBrk="1" fontAlgn="auto" latinLnBrk="0" hangingPunct="1">
              <a:lnSpc>
                <a:spcPct val="100000"/>
              </a:lnSpc>
              <a:spcBef>
                <a:spcPct val="0"/>
              </a:spcBef>
              <a:spcAft>
                <a:spcPts val="0"/>
              </a:spcAft>
              <a:buClrTx/>
              <a:buSzTx/>
              <a:buFontTx/>
              <a:buNone/>
              <a:tabLst/>
              <a:defRPr sz="4800" baseline="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smtClean="0"/>
              <a:t>Title (i.e. Grand Rounds)</a:t>
            </a:r>
            <a:br>
              <a:rPr lang="en-US" dirty="0" smtClean="0"/>
            </a:br>
            <a:r>
              <a:rPr lang="en-US" sz="4000" dirty="0" smtClean="0"/>
              <a:t>Subtitle (i.e.</a:t>
            </a:r>
            <a:r>
              <a:rPr lang="en-US" sz="4000" baseline="0" dirty="0" smtClean="0"/>
              <a:t> </a:t>
            </a:r>
            <a:r>
              <a:rPr lang="en-US" sz="4000" baseline="0" dirty="0" err="1" smtClean="0"/>
              <a:t>Chalazion</a:t>
            </a:r>
            <a:r>
              <a:rPr lang="en-US" sz="4000" dirty="0" smtClean="0"/>
              <a:t>)</a:t>
            </a:r>
            <a:endParaRPr lang="en-US" dirty="0"/>
          </a:p>
        </p:txBody>
      </p:sp>
      <p:sp>
        <p:nvSpPr>
          <p:cNvPr id="3" name="Subtitle 2"/>
          <p:cNvSpPr>
            <a:spLocks noGrp="1"/>
          </p:cNvSpPr>
          <p:nvPr>
            <p:ph type="subTitle" idx="1" hasCustomPrompt="1"/>
          </p:nvPr>
        </p:nvSpPr>
        <p:spPr>
          <a:xfrm>
            <a:off x="1371600" y="4495800"/>
            <a:ext cx="6400800" cy="1219200"/>
          </a:xfrm>
        </p:spPr>
        <p:txBody>
          <a:bodyPr/>
          <a:lstStyle>
            <a:lvl1pPr marL="0" indent="0" algn="ctr">
              <a:buNone/>
              <a:defRPr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and Date</a:t>
            </a:r>
          </a:p>
        </p:txBody>
      </p:sp>
      <p:sp>
        <p:nvSpPr>
          <p:cNvPr id="10" name="Rectangle 9"/>
          <p:cNvSpPr/>
          <p:nvPr userDrawn="1"/>
        </p:nvSpPr>
        <p:spPr>
          <a:xfrm>
            <a:off x="-32085" y="6180221"/>
            <a:ext cx="9176085" cy="685800"/>
          </a:xfrm>
          <a:prstGeom prst="rect">
            <a:avLst/>
          </a:prstGeom>
          <a:solidFill>
            <a:srgbClr val="AD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81302" y="2286000"/>
            <a:ext cx="3148717" cy="1828800"/>
          </a:xfrm>
          <a:prstGeom prst="rect">
            <a:avLst/>
          </a:prstGeom>
        </p:spPr>
      </p:pic>
      <p:sp>
        <p:nvSpPr>
          <p:cNvPr id="12" name="TextBox 11"/>
          <p:cNvSpPr txBox="1"/>
          <p:nvPr userDrawn="1"/>
        </p:nvSpPr>
        <p:spPr>
          <a:xfrm>
            <a:off x="2507803" y="6348481"/>
            <a:ext cx="6523902" cy="400110"/>
          </a:xfrm>
          <a:prstGeom prst="rect">
            <a:avLst/>
          </a:prstGeom>
          <a:noFill/>
        </p:spPr>
        <p:txBody>
          <a:bodyPr wrap="none" rtlCol="0">
            <a:spAutoFit/>
          </a:bodyPr>
          <a:lstStyle/>
          <a:p>
            <a:r>
              <a:rPr lang="en-US" sz="2000" dirty="0" smtClean="0">
                <a:ln w="3175">
                  <a:noFill/>
                </a:ln>
                <a:solidFill>
                  <a:schemeClr val="bg1"/>
                </a:solidFill>
                <a:effectLst/>
                <a:latin typeface="Arial Rounded MT Bold" panose="020F0704030504030204" pitchFamily="34" charset="0"/>
              </a:rPr>
              <a:t>Department of Ophthalmology and Visual Sciences</a:t>
            </a:r>
            <a:endParaRPr lang="en-US" sz="2000" dirty="0">
              <a:ln w="3175">
                <a:noFill/>
              </a:ln>
              <a:solidFill>
                <a:schemeClr val="bg1"/>
              </a:solidFill>
              <a:effectLst/>
              <a:latin typeface="Arial Rounded MT Bold" panose="020F0704030504030204" pitchFamily="34" charset="0"/>
            </a:endParaRPr>
          </a:p>
        </p:txBody>
      </p:sp>
      <p:pic>
        <p:nvPicPr>
          <p:cNvPr id="1028" name="Picture 4" descr="https://cdn0.orgsync.com/images/os-school-logos/374-pyvbk56-university-of-louisville-onred-app-sm.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199" y="6112042"/>
            <a:ext cx="2286001"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318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3DA4EB-0B06-4F24-98BB-CEE041FC849F}" type="datetimeFigureOut">
              <a:rPr lang="en-US" smtClean="0"/>
              <a:t>7/31/2017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3117915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3DA4EB-0B06-4F24-98BB-CEE041FC849F}" type="datetimeFigureOut">
              <a:rPr lang="en-US" smtClean="0"/>
              <a:t>7/31/2017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3233328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0">
                <a:schemeClr val="bg1">
                  <a:lumMod val="9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066800"/>
            <a:ext cx="8229600" cy="5059363"/>
          </a:xfrm>
        </p:spPr>
        <p:txBody>
          <a:bodyPr/>
          <a:lstStyle>
            <a:lvl1pPr>
              <a:defRPr>
                <a:latin typeface="Arial" panose="020B0604020202020204" pitchFamily="34" charset="0"/>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102349"/>
            <a:ext cx="8229600" cy="1143000"/>
          </a:xfrm>
        </p:spPr>
        <p:txBody>
          <a:bodyPr/>
          <a:lstStyle>
            <a:lvl1pPr>
              <a:defRPr>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pic>
        <p:nvPicPr>
          <p:cNvPr id="10" name="Picture 2" descr="C:\Users\Juan P FdC\Desktop\DOVS white.png"/>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106257" y="6253205"/>
            <a:ext cx="1013680" cy="588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728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DA4EB-0B06-4F24-98BB-CEE041FC849F}" type="datetimeFigureOut">
              <a:rPr lang="en-US" smtClean="0"/>
              <a:t>7/31/2017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3614033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3DA4EB-0B06-4F24-98BB-CEE041FC849F}" type="datetimeFigureOut">
              <a:rPr lang="en-US" smtClean="0"/>
              <a:t>7/31/2017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2327258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3DA4EB-0B06-4F24-98BB-CEE041FC849F}" type="datetimeFigureOut">
              <a:rPr lang="en-US" smtClean="0"/>
              <a:t>7/31/2017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1797511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3DA4EB-0B06-4F24-98BB-CEE041FC849F}" type="datetimeFigureOut">
              <a:rPr lang="en-US" smtClean="0"/>
              <a:t>7/31/2017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3711319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3DA4EB-0B06-4F24-98BB-CEE041FC849F}" type="datetimeFigureOut">
              <a:rPr lang="en-US" smtClean="0"/>
              <a:t>7/31/2017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2972094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3DA4EB-0B06-4F24-98BB-CEE041FC849F}" type="datetimeFigureOut">
              <a:rPr lang="en-US" smtClean="0"/>
              <a:t>7/31/2017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3332209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3DA4EB-0B06-4F24-98BB-CEE041FC849F}" type="datetimeFigureOut">
              <a:rPr lang="en-US" smtClean="0"/>
              <a:t>7/31/2017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4077376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3DA4EB-0B06-4F24-98BB-CEE041FC849F}" type="datetimeFigureOut">
              <a:rPr lang="en-US" smtClean="0"/>
              <a:t>7/31/2017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783579-E7DE-4469-A140-89CEE8B0329A}" type="slidenum">
              <a:rPr lang="en-US" smtClean="0"/>
              <a:t>‹#›</a:t>
            </a:fld>
            <a:endParaRPr lang="en-US"/>
          </a:p>
        </p:txBody>
      </p:sp>
    </p:spTree>
    <p:extLst>
      <p:ext uri="{BB962C8B-B14F-4D97-AF65-F5344CB8AC3E}">
        <p14:creationId xmlns:p14="http://schemas.microsoft.com/office/powerpoint/2010/main" val="3956195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5.tiff"/><Relationship Id="rId4" Type="http://schemas.openxmlformats.org/officeDocument/2006/relationships/image" Target="../media/image24.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38.jpg"/><Relationship Id="rId1" Type="http://schemas.openxmlformats.org/officeDocument/2006/relationships/slideLayout" Target="../slideLayouts/slideLayout2.xml"/><Relationship Id="rId6" Type="http://schemas.openxmlformats.org/officeDocument/2006/relationships/image" Target="../media/image40.emf"/><Relationship Id="rId5" Type="http://schemas.openxmlformats.org/officeDocument/2006/relationships/customXml" Target="../ink/ink2.xml"/><Relationship Id="rId4" Type="http://schemas.openxmlformats.org/officeDocument/2006/relationships/image" Target="../media/image39.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44.emf"/><Relationship Id="rId5" Type="http://schemas.openxmlformats.org/officeDocument/2006/relationships/customXml" Target="../ink/ink5.xml"/><Relationship Id="rId4" Type="http://schemas.openxmlformats.org/officeDocument/2006/relationships/image" Target="../media/image43.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40.jpg"/><Relationship Id="rId1" Type="http://schemas.openxmlformats.org/officeDocument/2006/relationships/slideLayout" Target="../slideLayouts/slideLayout2.xml"/><Relationship Id="rId6" Type="http://schemas.openxmlformats.org/officeDocument/2006/relationships/image" Target="../media/image47.emf"/><Relationship Id="rId5" Type="http://schemas.openxmlformats.org/officeDocument/2006/relationships/customXml" Target="../ink/ink7.xml"/><Relationship Id="rId4" Type="http://schemas.openxmlformats.org/officeDocument/2006/relationships/image" Target="../media/image46.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33500" y="4724400"/>
            <a:ext cx="6400800" cy="1219200"/>
          </a:xfrm>
        </p:spPr>
        <p:txBody>
          <a:bodyPr>
            <a:normAutofit/>
          </a:bodyPr>
          <a:lstStyle/>
          <a:p>
            <a:r>
              <a:rPr lang="en-US" sz="2400" i="1" dirty="0" err="1" smtClean="0">
                <a:solidFill>
                  <a:schemeClr val="tx1"/>
                </a:solidFill>
              </a:rPr>
              <a:t>Niloofar</a:t>
            </a:r>
            <a:r>
              <a:rPr lang="en-US" sz="2400" i="1" dirty="0" smtClean="0">
                <a:solidFill>
                  <a:schemeClr val="tx1"/>
                </a:solidFill>
              </a:rPr>
              <a:t> </a:t>
            </a:r>
            <a:r>
              <a:rPr lang="en-US" sz="2400" i="1" dirty="0" err="1" smtClean="0">
                <a:solidFill>
                  <a:schemeClr val="tx1"/>
                </a:solidFill>
              </a:rPr>
              <a:t>Piri</a:t>
            </a:r>
            <a:r>
              <a:rPr lang="en-US" sz="2400" i="1" dirty="0" smtClean="0">
                <a:solidFill>
                  <a:schemeClr val="tx1"/>
                </a:solidFill>
              </a:rPr>
              <a:t> MD </a:t>
            </a:r>
          </a:p>
          <a:p>
            <a:r>
              <a:rPr lang="en-US" sz="2400" i="1" dirty="0" smtClean="0">
                <a:solidFill>
                  <a:schemeClr val="tx1"/>
                </a:solidFill>
              </a:rPr>
              <a:t>May 19</a:t>
            </a:r>
            <a:r>
              <a:rPr lang="en-US" sz="2400" i="1" baseline="30000" dirty="0" smtClean="0">
                <a:solidFill>
                  <a:schemeClr val="tx1"/>
                </a:solidFill>
              </a:rPr>
              <a:t>th</a:t>
            </a:r>
            <a:r>
              <a:rPr lang="en-US" sz="2400" i="1" dirty="0" smtClean="0">
                <a:solidFill>
                  <a:schemeClr val="tx1"/>
                </a:solidFill>
              </a:rPr>
              <a:t> 2017</a:t>
            </a:r>
            <a:endParaRPr lang="en-US" sz="2400" i="1" dirty="0">
              <a:solidFill>
                <a:schemeClr val="tx1"/>
              </a:solidFill>
            </a:endParaRPr>
          </a:p>
        </p:txBody>
      </p:sp>
      <p:sp>
        <p:nvSpPr>
          <p:cNvPr id="4" name="Title 3"/>
          <p:cNvSpPr>
            <a:spLocks noGrp="1"/>
          </p:cNvSpPr>
          <p:nvPr>
            <p:ph type="ctrTitle"/>
          </p:nvPr>
        </p:nvSpPr>
        <p:spPr>
          <a:xfrm>
            <a:off x="647700" y="609600"/>
            <a:ext cx="7772400" cy="1117600"/>
          </a:xfrm>
        </p:spPr>
        <p:txBody>
          <a:bodyPr>
            <a:normAutofit fontScale="90000"/>
          </a:bodyPr>
          <a:lstStyle/>
          <a:p>
            <a:r>
              <a:rPr lang="en-US" sz="3600" dirty="0" smtClean="0"/>
              <a:t>Grand Rounds</a:t>
            </a:r>
            <a:r>
              <a:rPr lang="en-US" dirty="0" smtClean="0"/>
              <a:t/>
            </a:r>
            <a:br>
              <a:rPr lang="en-US" dirty="0" smtClean="0"/>
            </a:br>
            <a:r>
              <a:rPr lang="en-US" sz="4000" dirty="0" smtClean="0"/>
              <a:t>Masquerading Disease</a:t>
            </a:r>
            <a:endParaRPr lang="en-US" dirty="0"/>
          </a:p>
        </p:txBody>
      </p:sp>
      <p:sp>
        <p:nvSpPr>
          <p:cNvPr id="2" name="Rounded Rectangle 1"/>
          <p:cNvSpPr/>
          <p:nvPr/>
        </p:nvSpPr>
        <p:spPr>
          <a:xfrm>
            <a:off x="2019300" y="1130300"/>
            <a:ext cx="5029200" cy="762000"/>
          </a:xfrm>
          <a:prstGeom prst="roundRect">
            <a:avLst>
              <a:gd name="adj" fmla="val 37273"/>
            </a:avLst>
          </a:prstGeom>
          <a:solidFill>
            <a:srgbClr val="A20000"/>
          </a:solidFill>
          <a:ln>
            <a:noFill/>
          </a:ln>
          <a:effectLst>
            <a:reflection blurRad="6350" stA="50000" endA="300" endPos="38500" dist="50800" dir="5400000" sy="-100000" algn="bl" rotWithShape="0"/>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2933700" y="4622800"/>
            <a:ext cx="3200400" cy="990600"/>
          </a:xfrm>
          <a:prstGeom prst="roundRect">
            <a:avLst/>
          </a:prstGeom>
          <a:solidFill>
            <a:srgbClr val="A200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15821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smtClean="0"/>
              <a:t>Anterior segment OCT</a:t>
            </a:r>
            <a:endParaRPr lang="en-US" sz="3600" dirty="0"/>
          </a:p>
        </p:txBody>
      </p:sp>
      <p:pic>
        <p:nvPicPr>
          <p:cNvPr id="6" name="Picture 2" descr="D:\Anterior scan OD 3.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9445"/>
          <a:stretch/>
        </p:blipFill>
        <p:spPr bwMode="auto">
          <a:xfrm>
            <a:off x="0" y="806420"/>
            <a:ext cx="9144000" cy="2774980"/>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9"/>
          <p:cNvPicPr>
            <a:picLocks noChangeAspect="1"/>
          </p:cNvPicPr>
          <p:nvPr/>
        </p:nvPicPr>
        <p:blipFill rotWithShape="1">
          <a:blip r:embed="rId3" cstate="print">
            <a:extLst>
              <a:ext uri="{28A0092B-C50C-407E-A947-70E740481C1C}">
                <a14:useLocalDpi xmlns:a14="http://schemas.microsoft.com/office/drawing/2010/main" val="0"/>
              </a:ext>
            </a:extLst>
          </a:blip>
          <a:srcRect l="16981"/>
          <a:stretch/>
        </p:blipFill>
        <p:spPr>
          <a:xfrm>
            <a:off x="2286001" y="2342282"/>
            <a:ext cx="4876799" cy="44057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6045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2050" name="Picture 2" descr="D:\Anterior scan OD 4.1.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9053"/>
          <a:stretch/>
        </p:blipFill>
        <p:spPr bwMode="auto">
          <a:xfrm>
            <a:off x="228600" y="609600"/>
            <a:ext cx="8693458" cy="26719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Anterior scan OD 11.jpg"/>
          <p:cNvPicPr>
            <a:picLocks noChangeAspect="1" noChangeArrowheads="1"/>
          </p:cNvPicPr>
          <p:nvPr/>
        </p:nvPicPr>
        <p:blipFill rotWithShape="1">
          <a:blip r:embed="rId3">
            <a:extLst>
              <a:ext uri="{28A0092B-C50C-407E-A947-70E740481C1C}">
                <a14:useLocalDpi xmlns:a14="http://schemas.microsoft.com/office/drawing/2010/main" val="0"/>
              </a:ext>
            </a:extLst>
          </a:blip>
          <a:srcRect r="18421" b="11242"/>
          <a:stretch/>
        </p:blipFill>
        <p:spPr bwMode="auto">
          <a:xfrm>
            <a:off x="228600" y="3733799"/>
            <a:ext cx="8659299" cy="265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821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3074" name="Picture 2" descr="D:\Anterior scan OD 5.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1242"/>
          <a:stretch/>
        </p:blipFill>
        <p:spPr bwMode="auto">
          <a:xfrm>
            <a:off x="228600" y="685800"/>
            <a:ext cx="8646656" cy="22424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Anterior scan OD 8.jpg"/>
          <p:cNvPicPr>
            <a:picLocks noChangeAspect="1" noChangeArrowheads="1"/>
          </p:cNvPicPr>
          <p:nvPr/>
        </p:nvPicPr>
        <p:blipFill rotWithShape="1">
          <a:blip r:embed="rId3">
            <a:extLst>
              <a:ext uri="{28A0092B-C50C-407E-A947-70E740481C1C}">
                <a14:useLocalDpi xmlns:a14="http://schemas.microsoft.com/office/drawing/2010/main" val="0"/>
              </a:ext>
            </a:extLst>
          </a:blip>
          <a:srcRect r="16537" b="11695"/>
          <a:stretch/>
        </p:blipFill>
        <p:spPr bwMode="auto">
          <a:xfrm>
            <a:off x="304800" y="3358076"/>
            <a:ext cx="8609910" cy="2661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5600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7" name="Content Placeholder 6"/>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15095" t="27794" r="15095"/>
          <a:stretch/>
        </p:blipFill>
        <p:spPr>
          <a:xfrm>
            <a:off x="165701" y="2362200"/>
            <a:ext cx="4505496" cy="3048000"/>
          </a:xfrm>
        </p:spPr>
      </p:pic>
      <p:pic>
        <p:nvPicPr>
          <p:cNvPr id="8" name="Content Placeholder 7"/>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3208" t="10486" r="11321"/>
          <a:stretch/>
        </p:blipFill>
        <p:spPr>
          <a:xfrm>
            <a:off x="4953000" y="2274550"/>
            <a:ext cx="4038600" cy="3133021"/>
          </a:xfrm>
        </p:spPr>
      </p:pic>
    </p:spTree>
    <p:extLst>
      <p:ext uri="{BB962C8B-B14F-4D97-AF65-F5344CB8AC3E}">
        <p14:creationId xmlns:p14="http://schemas.microsoft.com/office/powerpoint/2010/main" val="772878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Differential diagnosis :</a:t>
            </a:r>
          </a:p>
          <a:p>
            <a:pPr marL="0" indent="0">
              <a:buNone/>
            </a:pPr>
            <a:endParaRPr lang="en-US" dirty="0" smtClean="0"/>
          </a:p>
          <a:p>
            <a:pPr marL="0" indent="0">
              <a:buNone/>
            </a:pPr>
            <a:r>
              <a:rPr lang="en-US" sz="3600" b="1" i="1" dirty="0" smtClean="0">
                <a:solidFill>
                  <a:schemeClr val="accent2">
                    <a:lumMod val="75000"/>
                  </a:schemeClr>
                </a:solidFill>
                <a:effectLst>
                  <a:outerShdw blurRad="38100" dist="38100" dir="2700000" algn="tl">
                    <a:srgbClr val="000000">
                      <a:alpha val="43137"/>
                    </a:srgbClr>
                  </a:outerShdw>
                </a:effectLst>
              </a:rPr>
              <a:t>    - Anterior segment metastasis</a:t>
            </a:r>
          </a:p>
          <a:p>
            <a:pPr lvl="1"/>
            <a:r>
              <a:rPr lang="en-US" dirty="0" smtClean="0"/>
              <a:t>Endogenous </a:t>
            </a:r>
            <a:r>
              <a:rPr lang="en-US" dirty="0" err="1" smtClean="0"/>
              <a:t>endophthalmitis</a:t>
            </a:r>
            <a:endParaRPr lang="en-US" dirty="0" smtClean="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04461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p:cTn id="7"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2">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3000" y="2514600"/>
            <a:ext cx="7315200" cy="4678363"/>
          </a:xfrm>
        </p:spPr>
        <p:txBody>
          <a:bodyPr>
            <a:normAutofit/>
          </a:bodyPr>
          <a:lstStyle/>
          <a:p>
            <a:pPr marL="0" indent="0">
              <a:buNone/>
            </a:pPr>
            <a:r>
              <a:rPr lang="en-US" sz="2800" b="1" i="1" dirty="0" smtClean="0">
                <a:solidFill>
                  <a:srgbClr val="7030A0"/>
                </a:solidFill>
                <a:effectLst>
                  <a:outerShdw blurRad="38100" dist="38100" dir="2700000" algn="tl">
                    <a:srgbClr val="000000">
                      <a:alpha val="43137"/>
                    </a:srgbClr>
                  </a:outerShdw>
                </a:effectLst>
              </a:rPr>
              <a:t>70 </a:t>
            </a:r>
            <a:r>
              <a:rPr lang="en-US" sz="2800" b="1" i="1" dirty="0" err="1" smtClean="0">
                <a:solidFill>
                  <a:srgbClr val="7030A0"/>
                </a:solidFill>
                <a:effectLst>
                  <a:outerShdw blurRad="38100" dist="38100" dir="2700000" algn="tl">
                    <a:srgbClr val="000000">
                      <a:alpha val="43137"/>
                    </a:srgbClr>
                  </a:outerShdw>
                </a:effectLst>
              </a:rPr>
              <a:t>yo</a:t>
            </a:r>
            <a:r>
              <a:rPr lang="en-US" sz="2800" b="1" i="1" dirty="0" smtClean="0">
                <a:solidFill>
                  <a:srgbClr val="7030A0"/>
                </a:solidFill>
                <a:effectLst>
                  <a:outerShdw blurRad="38100" dist="38100" dir="2700000" algn="tl">
                    <a:srgbClr val="000000">
                      <a:alpha val="43137"/>
                    </a:srgbClr>
                  </a:outerShdw>
                </a:effectLst>
              </a:rPr>
              <a:t> WM with </a:t>
            </a:r>
            <a:r>
              <a:rPr lang="en-US" sz="2800" b="1" i="1" dirty="0" err="1" smtClean="0">
                <a:solidFill>
                  <a:srgbClr val="7030A0"/>
                </a:solidFill>
                <a:effectLst>
                  <a:outerShdw blurRad="38100" dist="38100" dir="2700000" algn="tl">
                    <a:srgbClr val="000000">
                      <a:alpha val="43137"/>
                    </a:srgbClr>
                  </a:outerShdw>
                </a:effectLst>
              </a:rPr>
              <a:t>pseudohypopyon</a:t>
            </a:r>
            <a:r>
              <a:rPr lang="en-US" sz="2800" b="1" i="1" dirty="0" smtClean="0">
                <a:solidFill>
                  <a:srgbClr val="7030A0"/>
                </a:solidFill>
                <a:effectLst>
                  <a:outerShdw blurRad="38100" dist="38100" dir="2700000" algn="tl">
                    <a:srgbClr val="000000">
                      <a:alpha val="43137"/>
                    </a:srgbClr>
                  </a:outerShdw>
                </a:effectLst>
              </a:rPr>
              <a:t>, </a:t>
            </a:r>
            <a:r>
              <a:rPr lang="en-US" sz="2800" b="1" i="1" dirty="0" err="1" smtClean="0">
                <a:solidFill>
                  <a:srgbClr val="7030A0"/>
                </a:solidFill>
                <a:effectLst>
                  <a:outerShdw blurRad="38100" dist="38100" dir="2700000" algn="tl">
                    <a:srgbClr val="000000">
                      <a:alpha val="43137"/>
                    </a:srgbClr>
                  </a:outerShdw>
                </a:effectLst>
              </a:rPr>
              <a:t>conj</a:t>
            </a:r>
            <a:r>
              <a:rPr lang="en-US" sz="2800" b="1" i="1" dirty="0" smtClean="0">
                <a:solidFill>
                  <a:srgbClr val="7030A0"/>
                </a:solidFill>
                <a:effectLst>
                  <a:outerShdw blurRad="38100" dist="38100" dir="2700000" algn="tl">
                    <a:srgbClr val="000000">
                      <a:alpha val="43137"/>
                    </a:srgbClr>
                  </a:outerShdw>
                </a:effectLst>
              </a:rPr>
              <a:t> nodule and </a:t>
            </a:r>
            <a:r>
              <a:rPr lang="en-US" sz="2800" b="1" i="1" dirty="0" err="1" smtClean="0">
                <a:solidFill>
                  <a:srgbClr val="7030A0"/>
                </a:solidFill>
                <a:effectLst>
                  <a:outerShdw blurRad="38100" dist="38100" dir="2700000" algn="tl">
                    <a:srgbClr val="000000">
                      <a:alpha val="43137"/>
                    </a:srgbClr>
                  </a:outerShdw>
                </a:effectLst>
              </a:rPr>
              <a:t>pagetoid</a:t>
            </a:r>
            <a:r>
              <a:rPr lang="en-US" sz="2800" b="1" i="1" dirty="0" smtClean="0">
                <a:solidFill>
                  <a:srgbClr val="7030A0"/>
                </a:solidFill>
                <a:effectLst>
                  <a:outerShdw blurRad="38100" dist="38100" dir="2700000" algn="tl">
                    <a:srgbClr val="000000">
                      <a:alpha val="43137"/>
                    </a:srgbClr>
                  </a:outerShdw>
                </a:effectLst>
              </a:rPr>
              <a:t> corneal lesion and iris infiltrate , heavy smoker with loss of appetite </a:t>
            </a:r>
            <a:endParaRPr lang="en-US" sz="2800" b="1" i="1" dirty="0">
              <a:solidFill>
                <a:srgbClr val="7030A0"/>
              </a:solidFill>
              <a:effectLst>
                <a:outerShdw blurRad="38100" dist="38100" dir="2700000" algn="tl">
                  <a:srgbClr val="000000">
                    <a:alpha val="43137"/>
                  </a:srgbClr>
                </a:outerShdw>
              </a:effectLst>
            </a:endParaRPr>
          </a:p>
        </p:txBody>
      </p:sp>
      <p:sp>
        <p:nvSpPr>
          <p:cNvPr id="3" name="Title 2"/>
          <p:cNvSpPr>
            <a:spLocks noGrp="1"/>
          </p:cNvSpPr>
          <p:nvPr>
            <p:ph type="title"/>
          </p:nvPr>
        </p:nvSpPr>
        <p:spPr>
          <a:xfrm>
            <a:off x="304800" y="304800"/>
            <a:ext cx="8229600" cy="1143000"/>
          </a:xfrm>
        </p:spPr>
        <p:txBody>
          <a:bodyPr/>
          <a:lstStyle/>
          <a:p>
            <a:r>
              <a:rPr lang="en-US" dirty="0" smtClean="0"/>
              <a:t>Assessment</a:t>
            </a:r>
            <a:endParaRPr lang="en-US" dirty="0"/>
          </a:p>
        </p:txBody>
      </p:sp>
      <p:sp>
        <p:nvSpPr>
          <p:cNvPr id="4" name="Cloud Callout 3"/>
          <p:cNvSpPr/>
          <p:nvPr/>
        </p:nvSpPr>
        <p:spPr>
          <a:xfrm>
            <a:off x="294290" y="1600200"/>
            <a:ext cx="8686800" cy="3505200"/>
          </a:xfrm>
          <a:prstGeom prst="cloudCallout">
            <a:avLst>
              <a:gd name="adj1" fmla="val -22003"/>
              <a:gd name="adj2" fmla="val 71486"/>
            </a:avLst>
          </a:prstGeom>
          <a:solidFill>
            <a:srgbClr val="990099"/>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1320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778317"/>
            <a:ext cx="8229600" cy="5059363"/>
          </a:xfrm>
        </p:spPr>
        <p:txBody>
          <a:bodyPr/>
          <a:lstStyle/>
          <a:p>
            <a:r>
              <a:rPr lang="en-US" dirty="0" smtClean="0"/>
              <a:t>The patient was asked about underlying malignancy which was denied. Was not aware of any weight loss; however per chart past W:170 pounds, current 125! Was sent from the clinic directly to radiology for CT with contrast chest , abdomen and pelvis. </a:t>
            </a:r>
            <a:endParaRPr lang="en-US" dirty="0"/>
          </a:p>
        </p:txBody>
      </p:sp>
      <p:sp>
        <p:nvSpPr>
          <p:cNvPr id="3" name="Title 2"/>
          <p:cNvSpPr>
            <a:spLocks noGrp="1"/>
          </p:cNvSpPr>
          <p:nvPr>
            <p:ph type="title"/>
          </p:nvPr>
        </p:nvSpPr>
        <p:spPr>
          <a:xfrm>
            <a:off x="381000" y="457200"/>
            <a:ext cx="8229600" cy="1143000"/>
          </a:xfrm>
        </p:spPr>
        <p:txBody>
          <a:bodyPr/>
          <a:lstStyle/>
          <a:p>
            <a:r>
              <a:rPr lang="en-US" dirty="0" smtClean="0"/>
              <a:t>Plan</a:t>
            </a:r>
            <a:endParaRPr lang="en-US" dirty="0"/>
          </a:p>
        </p:txBody>
      </p:sp>
    </p:spTree>
    <p:extLst>
      <p:ext uri="{BB962C8B-B14F-4D97-AF65-F5344CB8AC3E}">
        <p14:creationId xmlns:p14="http://schemas.microsoft.com/office/powerpoint/2010/main" val="37046281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1" y="827132"/>
            <a:ext cx="8829742" cy="50238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itle 2"/>
          <p:cNvSpPr>
            <a:spLocks noGrp="1"/>
          </p:cNvSpPr>
          <p:nvPr>
            <p:ph type="title"/>
          </p:nvPr>
        </p:nvSpPr>
        <p:spPr/>
        <p:txBody>
          <a:bodyPr/>
          <a:lstStyle/>
          <a:p>
            <a:r>
              <a:rPr lang="en-US" dirty="0" smtClean="0"/>
              <a:t>CXR</a:t>
            </a:r>
            <a:endParaRPr lang="en-US" dirty="0"/>
          </a:p>
        </p:txBody>
      </p:sp>
      <p:sp>
        <p:nvSpPr>
          <p:cNvPr id="2" name="Oval 1"/>
          <p:cNvSpPr/>
          <p:nvPr/>
        </p:nvSpPr>
        <p:spPr>
          <a:xfrm>
            <a:off x="2819400" y="3124200"/>
            <a:ext cx="1752600" cy="1752600"/>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843048" y="2118518"/>
            <a:ext cx="838200" cy="853282"/>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472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6146" name="Picture 2" descr="C:\Users\n0piri02\Pictures\6.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8555" y="1066800"/>
            <a:ext cx="7186889" cy="5059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7246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7170" name="Picture 2" descr="C:\Users\n0piri02\Pictures\5.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8764" y="1066800"/>
            <a:ext cx="7346472" cy="5059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9459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b="1" dirty="0" smtClean="0"/>
              <a:t>CC</a:t>
            </a:r>
          </a:p>
          <a:p>
            <a:pPr marL="457200" lvl="1" indent="0">
              <a:buNone/>
            </a:pPr>
            <a:r>
              <a:rPr lang="en-US" dirty="0" smtClean="0"/>
              <a:t>Right eye redness and mild pain for a month</a:t>
            </a:r>
          </a:p>
          <a:p>
            <a:endParaRPr lang="en-US" dirty="0"/>
          </a:p>
          <a:p>
            <a:pPr marL="0" indent="0">
              <a:buNone/>
            </a:pPr>
            <a:r>
              <a:rPr lang="en-US" b="1" dirty="0" smtClean="0"/>
              <a:t>HP</a:t>
            </a:r>
          </a:p>
          <a:p>
            <a:pPr marL="457200" lvl="1" indent="0">
              <a:buNone/>
            </a:pPr>
            <a:r>
              <a:rPr lang="en-US" dirty="0" smtClean="0"/>
              <a:t>70 </a:t>
            </a:r>
            <a:r>
              <a:rPr lang="en-US" dirty="0" err="1" smtClean="0"/>
              <a:t>yo</a:t>
            </a:r>
            <a:r>
              <a:rPr lang="en-US" dirty="0" smtClean="0"/>
              <a:t> Caucasian male presents with right eye redness and mild pain which started a month ago and increased gradually. He presented to the ER a week prior to presentation and was treated with topical antibiotics with diagnosis of conjunctivitis.</a:t>
            </a:r>
            <a:endParaRPr lang="en-US" dirty="0"/>
          </a:p>
        </p:txBody>
      </p:sp>
      <p:sp>
        <p:nvSpPr>
          <p:cNvPr id="3" name="Title 2"/>
          <p:cNvSpPr>
            <a:spLocks noGrp="1"/>
          </p:cNvSpPr>
          <p:nvPr>
            <p:ph type="title"/>
          </p:nvPr>
        </p:nvSpPr>
        <p:spPr/>
        <p:txBody>
          <a:bodyPr/>
          <a:lstStyle/>
          <a:p>
            <a:r>
              <a:rPr lang="en-US" dirty="0" smtClean="0"/>
              <a:t>Patient Presentation</a:t>
            </a:r>
            <a:endParaRPr lang="en-US" dirty="0"/>
          </a:p>
        </p:txBody>
      </p:sp>
      <p:sp>
        <p:nvSpPr>
          <p:cNvPr id="4" name="Rounded Rectangle 3"/>
          <p:cNvSpPr/>
          <p:nvPr/>
        </p:nvSpPr>
        <p:spPr>
          <a:xfrm>
            <a:off x="419100" y="914400"/>
            <a:ext cx="8305800" cy="5105400"/>
          </a:xfrm>
          <a:prstGeom prst="roundRect">
            <a:avLst>
              <a:gd name="adj" fmla="val 6579"/>
            </a:avLst>
          </a:prstGeom>
          <a:solidFill>
            <a:srgbClr val="7030A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029748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9218" name="Picture 2" descr="C:\Users\n0piri02\Pictures\1.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355427"/>
            <a:ext cx="8229600" cy="4482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551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8194" name="Picture 2" descr="C:\Users\n0piri02\Pictures\2.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12048" y="1066800"/>
            <a:ext cx="7119903" cy="5059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1854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Pathology </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4598" r="17312"/>
          <a:stretch/>
        </p:blipFill>
        <p:spPr>
          <a:xfrm>
            <a:off x="5257800" y="3505200"/>
            <a:ext cx="3639741" cy="31618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040651"/>
            <a:ext cx="4835824" cy="36410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p:cNvSpPr txBox="1"/>
          <p:nvPr/>
        </p:nvSpPr>
        <p:spPr>
          <a:xfrm>
            <a:off x="5715000" y="1600200"/>
            <a:ext cx="2286000" cy="1015663"/>
          </a:xfrm>
          <a:prstGeom prst="rect">
            <a:avLst/>
          </a:prstGeom>
          <a:noFill/>
        </p:spPr>
        <p:txBody>
          <a:bodyPr wrap="square" rtlCol="0">
            <a:spAutoFit/>
          </a:bodyPr>
          <a:lstStyle/>
          <a:p>
            <a:r>
              <a:rPr lang="en-US" sz="6000" dirty="0" smtClean="0">
                <a:solidFill>
                  <a:srgbClr val="7030A0"/>
                </a:solidFill>
              </a:rPr>
              <a:t>H&amp;E</a:t>
            </a:r>
            <a:endParaRPr lang="en-US" sz="6000" dirty="0">
              <a:solidFill>
                <a:srgbClr val="7030A0"/>
              </a:solidFill>
            </a:endParaRPr>
          </a:p>
        </p:txBody>
      </p:sp>
    </p:spTree>
    <p:extLst>
      <p:ext uri="{BB962C8B-B14F-4D97-AF65-F5344CB8AC3E}">
        <p14:creationId xmlns:p14="http://schemas.microsoft.com/office/powerpoint/2010/main" val="14162084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429000" y="3000896"/>
            <a:ext cx="2286000" cy="369332"/>
          </a:xfrm>
          <a:prstGeom prst="rect">
            <a:avLst/>
          </a:prstGeom>
          <a:noFill/>
        </p:spPr>
        <p:txBody>
          <a:bodyPr wrap="square" rtlCol="0">
            <a:spAutoFit/>
          </a:bodyPr>
          <a:lstStyle/>
          <a:p>
            <a:r>
              <a:rPr lang="en-US" dirty="0" smtClean="0"/>
              <a:t>Negative for </a:t>
            </a:r>
            <a:r>
              <a:rPr lang="en-US" dirty="0" err="1" smtClean="0"/>
              <a:t>Napsin</a:t>
            </a:r>
            <a:r>
              <a:rPr lang="en-US" dirty="0" smtClean="0"/>
              <a:t> A</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753668"/>
            <a:ext cx="2895600" cy="21802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Rounded Rectangle 11"/>
          <p:cNvSpPr/>
          <p:nvPr/>
        </p:nvSpPr>
        <p:spPr>
          <a:xfrm>
            <a:off x="571500" y="1999164"/>
            <a:ext cx="8001000" cy="1341999"/>
          </a:xfrm>
          <a:prstGeom prst="roundRect">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326117" y="3647227"/>
            <a:ext cx="3151073" cy="23725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itle 2"/>
          <p:cNvSpPr>
            <a:spLocks noGrp="1"/>
          </p:cNvSpPr>
          <p:nvPr>
            <p:ph type="title"/>
          </p:nvPr>
        </p:nvSpPr>
        <p:spPr/>
        <p:txBody>
          <a:bodyPr>
            <a:normAutofit/>
          </a:bodyPr>
          <a:lstStyle/>
          <a:p>
            <a:r>
              <a:rPr lang="en-US" sz="3600" dirty="0" smtClean="0"/>
              <a:t>Pathology </a:t>
            </a:r>
            <a:endParaRPr lang="en-US" sz="3600"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3667461"/>
            <a:ext cx="3124200" cy="23523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extBox 1"/>
          <p:cNvSpPr txBox="1"/>
          <p:nvPr/>
        </p:nvSpPr>
        <p:spPr>
          <a:xfrm>
            <a:off x="5334000" y="6019800"/>
            <a:ext cx="2895600" cy="646331"/>
          </a:xfrm>
          <a:prstGeom prst="rect">
            <a:avLst/>
          </a:prstGeom>
          <a:noFill/>
        </p:spPr>
        <p:txBody>
          <a:bodyPr wrap="square" rtlCol="0">
            <a:spAutoFit/>
          </a:bodyPr>
          <a:lstStyle/>
          <a:p>
            <a:r>
              <a:rPr lang="en-US" dirty="0" smtClean="0"/>
              <a:t>Positive for TTF-1 : Lung origin</a:t>
            </a:r>
            <a:endParaRPr lang="en-US" dirty="0"/>
          </a:p>
        </p:txBody>
      </p:sp>
      <p:sp>
        <p:nvSpPr>
          <p:cNvPr id="9" name="TextBox 8"/>
          <p:cNvSpPr txBox="1"/>
          <p:nvPr/>
        </p:nvSpPr>
        <p:spPr>
          <a:xfrm>
            <a:off x="457200" y="6019800"/>
            <a:ext cx="3124200" cy="646331"/>
          </a:xfrm>
          <a:prstGeom prst="rect">
            <a:avLst/>
          </a:prstGeom>
          <a:noFill/>
        </p:spPr>
        <p:txBody>
          <a:bodyPr wrap="square" rtlCol="0">
            <a:spAutoFit/>
          </a:bodyPr>
          <a:lstStyle/>
          <a:p>
            <a:r>
              <a:rPr lang="en-US" dirty="0" smtClean="0"/>
              <a:t>Positive for CD56 </a:t>
            </a:r>
          </a:p>
          <a:p>
            <a:r>
              <a:rPr lang="en-US" dirty="0" smtClean="0"/>
              <a:t>( neuro-</a:t>
            </a:r>
            <a:r>
              <a:rPr lang="en-US" dirty="0" err="1" smtClean="0"/>
              <a:t>edndocrine</a:t>
            </a:r>
            <a:r>
              <a:rPr lang="en-US" dirty="0" smtClean="0"/>
              <a:t> marker) </a:t>
            </a:r>
            <a:endParaRPr lang="en-US" dirty="0"/>
          </a:p>
        </p:txBody>
      </p:sp>
      <p:sp>
        <p:nvSpPr>
          <p:cNvPr id="11" name="TextBox 10"/>
          <p:cNvSpPr txBox="1"/>
          <p:nvPr/>
        </p:nvSpPr>
        <p:spPr>
          <a:xfrm>
            <a:off x="838200" y="2116165"/>
            <a:ext cx="8305800" cy="1107996"/>
          </a:xfrm>
          <a:prstGeom prst="rect">
            <a:avLst/>
          </a:prstGeom>
          <a:noFill/>
        </p:spPr>
        <p:txBody>
          <a:bodyPr wrap="square" rtlCol="0">
            <a:spAutoFit/>
          </a:bodyPr>
          <a:lstStyle/>
          <a:p>
            <a:r>
              <a:rPr lang="en-US" sz="6600" dirty="0" smtClean="0"/>
              <a:t>Small cell lung cancer</a:t>
            </a:r>
            <a:endParaRPr lang="en-US" sz="6600" dirty="0"/>
          </a:p>
        </p:txBody>
      </p:sp>
    </p:spTree>
    <p:extLst>
      <p:ext uri="{BB962C8B-B14F-4D97-AF65-F5344CB8AC3E}">
        <p14:creationId xmlns:p14="http://schemas.microsoft.com/office/powerpoint/2010/main" val="251302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He was started on chemo ( Cisplatin and </a:t>
            </a:r>
            <a:r>
              <a:rPr lang="en-US" dirty="0" err="1" smtClean="0"/>
              <a:t>Etopside</a:t>
            </a:r>
            <a:r>
              <a:rPr lang="en-US" dirty="0" smtClean="0"/>
              <a:t> regimen) per oncology service </a:t>
            </a:r>
          </a:p>
          <a:p>
            <a:endParaRPr lang="en-US" dirty="0"/>
          </a:p>
          <a:p>
            <a:r>
              <a:rPr lang="en-US" dirty="0" smtClean="0"/>
              <a:t>Started on </a:t>
            </a:r>
            <a:r>
              <a:rPr lang="en-US" dirty="0" err="1" smtClean="0"/>
              <a:t>Pred</a:t>
            </a:r>
            <a:r>
              <a:rPr lang="en-US" dirty="0" smtClean="0"/>
              <a:t> Forte bid OD and </a:t>
            </a:r>
            <a:r>
              <a:rPr lang="en-US" dirty="0" err="1" smtClean="0"/>
              <a:t>cyclogyl</a:t>
            </a:r>
            <a:r>
              <a:rPr lang="en-US" dirty="0" smtClean="0"/>
              <a:t> bid OD</a:t>
            </a:r>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4851311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0934" y="2057400"/>
            <a:ext cx="8229600" cy="5059363"/>
          </a:xfrm>
        </p:spPr>
        <p:txBody>
          <a:bodyPr/>
          <a:lstStyle/>
          <a:p>
            <a:r>
              <a:rPr lang="en-US" dirty="0" smtClean="0"/>
              <a:t>NVG OD/ IOP 27/ 2 cycles of chemo </a:t>
            </a:r>
          </a:p>
          <a:p>
            <a:endParaRPr lang="en-US" dirty="0"/>
          </a:p>
          <a:p>
            <a:r>
              <a:rPr lang="en-US" dirty="0" smtClean="0"/>
              <a:t>Started on anti glaucoma drops/ referred to Ocular Oncology service </a:t>
            </a:r>
          </a:p>
          <a:p>
            <a:endParaRPr lang="en-US" dirty="0"/>
          </a:p>
          <a:p>
            <a:r>
              <a:rPr lang="en-US" dirty="0" smtClean="0"/>
              <a:t>Continue chemo, control IOP, if no response will recommend EBRT</a:t>
            </a:r>
            <a:endParaRPr lang="en-US" dirty="0"/>
          </a:p>
        </p:txBody>
      </p:sp>
      <p:sp>
        <p:nvSpPr>
          <p:cNvPr id="3" name="Title 2"/>
          <p:cNvSpPr>
            <a:spLocks noGrp="1"/>
          </p:cNvSpPr>
          <p:nvPr>
            <p:ph type="title"/>
          </p:nvPr>
        </p:nvSpPr>
        <p:spPr>
          <a:xfrm>
            <a:off x="455950" y="304800"/>
            <a:ext cx="8229600" cy="1143000"/>
          </a:xfrm>
        </p:spPr>
        <p:txBody>
          <a:bodyPr/>
          <a:lstStyle/>
          <a:p>
            <a:r>
              <a:rPr lang="en-US" dirty="0" smtClean="0"/>
              <a:t>1 month follow up </a:t>
            </a:r>
            <a:endParaRPr lang="en-US" dirty="0"/>
          </a:p>
        </p:txBody>
      </p:sp>
    </p:spTree>
    <p:extLst>
      <p:ext uri="{BB962C8B-B14F-4D97-AF65-F5344CB8AC3E}">
        <p14:creationId xmlns:p14="http://schemas.microsoft.com/office/powerpoint/2010/main" val="13845439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2" descr="William Maxwell | 3/23/1946 | 71 y.o. | 203173 | 10001212699 - Internet Explorer"/>
          <p:cNvPicPr>
            <a:picLocks noChangeAspect="1"/>
          </p:cNvPicPr>
          <p:nvPr/>
        </p:nvPicPr>
        <p:blipFill rotWithShape="1">
          <a:blip r:embed="rId2">
            <a:extLst>
              <a:ext uri="{28A0092B-C50C-407E-A947-70E740481C1C}">
                <a14:useLocalDpi xmlns:a14="http://schemas.microsoft.com/office/drawing/2010/main" val="0"/>
              </a:ext>
            </a:extLst>
          </a:blip>
          <a:srcRect l="35185" t="11821" r="20371" b="3902"/>
          <a:stretch/>
        </p:blipFill>
        <p:spPr>
          <a:xfrm>
            <a:off x="1524000" y="38099"/>
            <a:ext cx="6553200" cy="66897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3467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2 months follow up </a:t>
            </a:r>
            <a:endParaRPr lang="en-US"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9350" t="35339" r="36445" b="37550"/>
          <a:stretch/>
        </p:blipFill>
        <p:spPr>
          <a:xfrm>
            <a:off x="1447800" y="838200"/>
            <a:ext cx="6934200" cy="58247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3640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5150" t="33135" r="31926" b="30718"/>
          <a:stretch/>
        </p:blipFill>
        <p:spPr>
          <a:xfrm>
            <a:off x="361951" y="838200"/>
            <a:ext cx="8445501" cy="5334000"/>
          </a:xfrm>
        </p:spPr>
      </p:pic>
    </p:spTree>
    <p:extLst>
      <p:ext uri="{BB962C8B-B14F-4D97-AF65-F5344CB8AC3E}">
        <p14:creationId xmlns:p14="http://schemas.microsoft.com/office/powerpoint/2010/main" val="34309490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dirty="0"/>
          </a:p>
        </p:txBody>
      </p:sp>
      <p:sp>
        <p:nvSpPr>
          <p:cNvPr id="10" name="Text Placeholder 9"/>
          <p:cNvSpPr>
            <a:spLocks noGrp="1"/>
          </p:cNvSpPr>
          <p:nvPr>
            <p:ph type="body" idx="1"/>
          </p:nvPr>
        </p:nvSpPr>
        <p:spPr>
          <a:xfrm>
            <a:off x="304800" y="1586200"/>
            <a:ext cx="4040188" cy="639762"/>
          </a:xfrm>
        </p:spPr>
        <p:txBody>
          <a:bodyPr/>
          <a:lstStyle/>
          <a:p>
            <a:pPr algn="ctr"/>
            <a:r>
              <a:rPr lang="en-US" dirty="0" smtClean="0"/>
              <a:t>Before treatment</a:t>
            </a:r>
            <a:endParaRPr lang="en-US" dirty="0"/>
          </a:p>
        </p:txBody>
      </p:sp>
      <p:sp>
        <p:nvSpPr>
          <p:cNvPr id="11" name="Text Placeholder 10"/>
          <p:cNvSpPr>
            <a:spLocks noGrp="1"/>
          </p:cNvSpPr>
          <p:nvPr>
            <p:ph type="body" sz="quarter" idx="3"/>
          </p:nvPr>
        </p:nvSpPr>
        <p:spPr/>
        <p:txBody>
          <a:bodyPr/>
          <a:lstStyle/>
          <a:p>
            <a:pPr algn="ctr"/>
            <a:r>
              <a:rPr lang="en-US" dirty="0" smtClean="0"/>
              <a:t>2 </a:t>
            </a:r>
            <a:r>
              <a:rPr lang="en-US" dirty="0" err="1" smtClean="0"/>
              <a:t>mo</a:t>
            </a:r>
            <a:r>
              <a:rPr lang="en-US" dirty="0" smtClean="0"/>
              <a:t> after treatment</a:t>
            </a:r>
            <a:endParaRPr lang="en-US" dirty="0"/>
          </a:p>
        </p:txBody>
      </p:sp>
      <p:pic>
        <p:nvPicPr>
          <p:cNvPr id="12" name="Content Placeholder 3"/>
          <p:cNvPicPr>
            <a:picLocks noGrp="1" noChangeAspect="1"/>
          </p:cNvPicPr>
          <p:nvPr>
            <p:ph sz="quarter" idx="4"/>
          </p:nvPr>
        </p:nvPicPr>
        <p:blipFill rotWithShape="1">
          <a:blip r:embed="rId2" cstate="print">
            <a:extLst>
              <a:ext uri="{28A0092B-C50C-407E-A947-70E740481C1C}">
                <a14:useLocalDpi xmlns:a14="http://schemas.microsoft.com/office/drawing/2010/main" val="0"/>
              </a:ext>
            </a:extLst>
          </a:blip>
          <a:srcRect l="39350" t="35339" r="39044" b="37550"/>
          <a:stretch/>
        </p:blipFill>
        <p:spPr>
          <a:xfrm>
            <a:off x="4572001" y="2321253"/>
            <a:ext cx="4267199" cy="40141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Content Placeholder 6"/>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28083" t="15964" r="10985" b="9772"/>
          <a:stretch/>
        </p:blipFill>
        <p:spPr>
          <a:xfrm>
            <a:off x="113403" y="2321252"/>
            <a:ext cx="4391260" cy="40141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8890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400" b="1" dirty="0" smtClean="0"/>
              <a:t>Past Ocular </a:t>
            </a:r>
            <a:r>
              <a:rPr lang="en-US" sz="2400" b="1" dirty="0" err="1" smtClean="0"/>
              <a:t>Hx</a:t>
            </a:r>
            <a:r>
              <a:rPr lang="en-US" sz="2400" b="1" dirty="0" smtClean="0"/>
              <a:t>:  </a:t>
            </a:r>
            <a:r>
              <a:rPr lang="en-US" sz="2400" dirty="0"/>
              <a:t>C</a:t>
            </a:r>
            <a:r>
              <a:rPr lang="en-US" sz="2400" dirty="0" smtClean="0"/>
              <a:t>hronic moderate low vision secondary to old CRVO OS</a:t>
            </a:r>
            <a:endParaRPr lang="en-US" sz="2800" dirty="0" smtClean="0"/>
          </a:p>
          <a:p>
            <a:pPr marL="0" indent="0">
              <a:buNone/>
            </a:pPr>
            <a:r>
              <a:rPr lang="en-US" sz="2400" b="1" dirty="0" smtClean="0"/>
              <a:t>Past Medical </a:t>
            </a:r>
            <a:r>
              <a:rPr lang="en-US" sz="2400" b="1" dirty="0" err="1" smtClean="0"/>
              <a:t>Hx</a:t>
            </a:r>
            <a:r>
              <a:rPr lang="en-US" sz="2400" b="1" dirty="0" smtClean="0"/>
              <a:t>: </a:t>
            </a:r>
            <a:r>
              <a:rPr lang="en-US" sz="2400" dirty="0" smtClean="0"/>
              <a:t>HTN, CHF with AICD (defibrillator)  placement, Hyperlipidemia</a:t>
            </a:r>
          </a:p>
          <a:p>
            <a:pPr marL="0" indent="0">
              <a:buNone/>
            </a:pPr>
            <a:r>
              <a:rPr lang="en-US" sz="2400" b="1" dirty="0" smtClean="0"/>
              <a:t>Fam </a:t>
            </a:r>
            <a:r>
              <a:rPr lang="en-US" sz="2400" b="1" dirty="0" err="1" smtClean="0"/>
              <a:t>Hx</a:t>
            </a:r>
            <a:r>
              <a:rPr lang="en-US" sz="2400" b="1" dirty="0" smtClean="0"/>
              <a:t>: </a:t>
            </a:r>
            <a:r>
              <a:rPr lang="en-US" sz="2400" dirty="0"/>
              <a:t>U</a:t>
            </a:r>
            <a:r>
              <a:rPr lang="en-US" sz="2400" dirty="0" smtClean="0"/>
              <a:t>nremarkable</a:t>
            </a:r>
            <a:r>
              <a:rPr lang="en-US" dirty="0" smtClean="0"/>
              <a:t> </a:t>
            </a:r>
          </a:p>
          <a:p>
            <a:pPr marL="0" indent="0">
              <a:buNone/>
            </a:pPr>
            <a:r>
              <a:rPr lang="en-US" sz="2400" b="1" dirty="0" smtClean="0"/>
              <a:t>Meds: </a:t>
            </a:r>
            <a:r>
              <a:rPr lang="en-US" sz="2400" dirty="0" smtClean="0"/>
              <a:t>Carvedilol, Lisinopril, Simvastatin</a:t>
            </a:r>
          </a:p>
          <a:p>
            <a:pPr marL="0" indent="0">
              <a:buNone/>
            </a:pPr>
            <a:r>
              <a:rPr lang="en-US" sz="2400" b="1" dirty="0" smtClean="0"/>
              <a:t>Allergies: </a:t>
            </a:r>
            <a:r>
              <a:rPr lang="en-US" sz="2400" dirty="0" smtClean="0"/>
              <a:t>NKDA</a:t>
            </a:r>
          </a:p>
          <a:p>
            <a:pPr marL="0" indent="0">
              <a:buNone/>
            </a:pPr>
            <a:r>
              <a:rPr lang="en-US" sz="2400" b="1" dirty="0" smtClean="0"/>
              <a:t>Social </a:t>
            </a:r>
            <a:r>
              <a:rPr lang="en-US" sz="2400" b="1" dirty="0" err="1" smtClean="0"/>
              <a:t>Hx</a:t>
            </a:r>
            <a:r>
              <a:rPr lang="en-US" sz="3300" dirty="0" smtClean="0"/>
              <a:t>: </a:t>
            </a:r>
            <a:r>
              <a:rPr lang="en-US" sz="3000" i="1" dirty="0" smtClean="0">
                <a:solidFill>
                  <a:srgbClr val="7030A0"/>
                </a:solidFill>
                <a:effectLst>
                  <a:outerShdw blurRad="38100" dist="38100" dir="2700000" algn="tl">
                    <a:srgbClr val="000000">
                      <a:alpha val="43137"/>
                    </a:srgbClr>
                  </a:outerShdw>
                </a:effectLst>
              </a:rPr>
              <a:t>Current heavy smoker 70 PY</a:t>
            </a:r>
            <a:endParaRPr lang="en-US" sz="3000" dirty="0" smtClean="0"/>
          </a:p>
          <a:p>
            <a:pPr marL="0" indent="0">
              <a:buNone/>
            </a:pPr>
            <a:r>
              <a:rPr lang="en-US" sz="2400" b="1" dirty="0" smtClean="0"/>
              <a:t>ROS : </a:t>
            </a:r>
            <a:r>
              <a:rPr lang="en-US" sz="2400" dirty="0" smtClean="0"/>
              <a:t>Generalized weakness, loss of appetite</a:t>
            </a:r>
            <a:endParaRPr lang="en-US" dirty="0"/>
          </a:p>
        </p:txBody>
      </p:sp>
      <p:sp>
        <p:nvSpPr>
          <p:cNvPr id="3" name="Title 2"/>
          <p:cNvSpPr>
            <a:spLocks noGrp="1"/>
          </p:cNvSpPr>
          <p:nvPr>
            <p:ph type="title"/>
          </p:nvPr>
        </p:nvSpPr>
        <p:spPr/>
        <p:txBody>
          <a:bodyPr/>
          <a:lstStyle/>
          <a:p>
            <a:r>
              <a:rPr lang="en-US" dirty="0" smtClean="0"/>
              <a:t>History (</a:t>
            </a:r>
            <a:r>
              <a:rPr lang="en-US" dirty="0" err="1" smtClean="0"/>
              <a:t>Hx</a:t>
            </a:r>
            <a:r>
              <a:rPr lang="en-US" dirty="0" smtClean="0"/>
              <a:t>)</a:t>
            </a:r>
            <a:endParaRPr lang="en-US" dirty="0"/>
          </a:p>
        </p:txBody>
      </p:sp>
    </p:spTree>
    <p:extLst>
      <p:ext uri="{BB962C8B-B14F-4D97-AF65-F5344CB8AC3E}">
        <p14:creationId xmlns:p14="http://schemas.microsoft.com/office/powerpoint/2010/main" val="334286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p:cTn id="21"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 calcmode="lin" valueType="num">
                                      <p:cBhvr>
                                        <p:cTn id="28"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 calcmode="lin" valueType="num">
                                      <p:cBhvr>
                                        <p:cTn id="35" dur="1000" fill="hold"/>
                                        <p:tgtEl>
                                          <p:spTgt spid="2">
                                            <p:txEl>
                                              <p:pRg st="5" end="5"/>
                                            </p:txEl>
                                          </p:spTgt>
                                        </p:tgtEl>
                                        <p:attrNameLst>
                                          <p:attrName>ppt_w</p:attrName>
                                        </p:attrNameLst>
                                      </p:cBhvr>
                                      <p:tavLst>
                                        <p:tav tm="0">
                                          <p:val>
                                            <p:fltVal val="0"/>
                                          </p:val>
                                        </p:tav>
                                        <p:tav tm="100000">
                                          <p:val>
                                            <p:strVal val="#ppt_w"/>
                                          </p:val>
                                        </p:tav>
                                      </p:tavLst>
                                    </p:anim>
                                    <p:anim calcmode="lin" valueType="num">
                                      <p:cBhvr>
                                        <p:cTn id="36" dur="10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37" dur="10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 calcmode="lin" valueType="num">
                                      <p:cBhvr>
                                        <p:cTn id="42"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43"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44"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62400"/>
            <a:ext cx="9144000" cy="218660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2186609"/>
          </a:xfrm>
          <a:prstGeom prst="rect">
            <a:avLst/>
          </a:prstGeom>
        </p:spPr>
      </p:pic>
      <p:pic>
        <p:nvPicPr>
          <p:cNvPr id="2" name="Picture 1"/>
          <p:cNvPicPr>
            <a:picLocks noChangeAspect="1"/>
          </p:cNvPicPr>
          <p:nvPr/>
        </p:nvPicPr>
        <p:blipFill>
          <a:blip r:embed="rId4"/>
          <a:stretch>
            <a:fillRect/>
          </a:stretch>
        </p:blipFill>
        <p:spPr>
          <a:xfrm>
            <a:off x="2286000" y="228600"/>
            <a:ext cx="4041998" cy="780356"/>
          </a:xfrm>
          <a:prstGeom prst="rect">
            <a:avLst/>
          </a:prstGeom>
        </p:spPr>
      </p:pic>
      <p:pic>
        <p:nvPicPr>
          <p:cNvPr id="3" name="Picture 2"/>
          <p:cNvPicPr>
            <a:picLocks noChangeAspect="1"/>
          </p:cNvPicPr>
          <p:nvPr/>
        </p:nvPicPr>
        <p:blipFill>
          <a:blip r:embed="rId5"/>
          <a:stretch>
            <a:fillRect/>
          </a:stretch>
        </p:blipFill>
        <p:spPr>
          <a:xfrm>
            <a:off x="2286000" y="3182044"/>
            <a:ext cx="4041998" cy="780356"/>
          </a:xfrm>
          <a:prstGeom prst="rect">
            <a:avLst/>
          </a:prstGeom>
        </p:spPr>
      </p:pic>
    </p:spTree>
    <p:extLst>
      <p:ext uri="{BB962C8B-B14F-4D97-AF65-F5344CB8AC3E}">
        <p14:creationId xmlns:p14="http://schemas.microsoft.com/office/powerpoint/2010/main" val="4344891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93" y="914400"/>
            <a:ext cx="9144000" cy="218660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93" y="4267200"/>
            <a:ext cx="9144000" cy="2186609"/>
          </a:xfrm>
          <a:prstGeom prst="rect">
            <a:avLst/>
          </a:prstGeom>
        </p:spPr>
      </p:pic>
      <p:pic>
        <p:nvPicPr>
          <p:cNvPr id="7" name="Picture 6"/>
          <p:cNvPicPr>
            <a:picLocks noChangeAspect="1"/>
          </p:cNvPicPr>
          <p:nvPr/>
        </p:nvPicPr>
        <p:blipFill>
          <a:blip r:embed="rId4"/>
          <a:stretch>
            <a:fillRect/>
          </a:stretch>
        </p:blipFill>
        <p:spPr>
          <a:xfrm>
            <a:off x="2286000" y="228600"/>
            <a:ext cx="4041998" cy="780356"/>
          </a:xfrm>
          <a:prstGeom prst="rect">
            <a:avLst/>
          </a:prstGeom>
        </p:spPr>
      </p:pic>
      <p:pic>
        <p:nvPicPr>
          <p:cNvPr id="2" name="Picture 1"/>
          <p:cNvPicPr>
            <a:picLocks noChangeAspect="1"/>
          </p:cNvPicPr>
          <p:nvPr/>
        </p:nvPicPr>
        <p:blipFill>
          <a:blip r:embed="rId5"/>
          <a:stretch>
            <a:fillRect/>
          </a:stretch>
        </p:blipFill>
        <p:spPr>
          <a:xfrm>
            <a:off x="2286000" y="3323122"/>
            <a:ext cx="4041998" cy="780356"/>
          </a:xfrm>
          <a:prstGeom prst="rect">
            <a:avLst/>
          </a:prstGeom>
        </p:spPr>
      </p:pic>
    </p:spTree>
    <p:extLst>
      <p:ext uri="{BB962C8B-B14F-4D97-AF65-F5344CB8AC3E}">
        <p14:creationId xmlns:p14="http://schemas.microsoft.com/office/powerpoint/2010/main" val="5835244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Anterior scan OD 5.jpg"/>
          <p:cNvPicPr>
            <a:picLocks noChangeAspect="1" noChangeArrowheads="1"/>
          </p:cNvPicPr>
          <p:nvPr/>
        </p:nvPicPr>
        <p:blipFill rotWithShape="1">
          <a:blip r:embed="rId2">
            <a:extLst>
              <a:ext uri="{28A0092B-C50C-407E-A947-70E740481C1C}">
                <a14:useLocalDpi xmlns:a14="http://schemas.microsoft.com/office/drawing/2010/main" val="0"/>
              </a:ext>
            </a:extLst>
          </a:blip>
          <a:srcRect b="11242"/>
          <a:stretch/>
        </p:blipFill>
        <p:spPr bwMode="auto">
          <a:xfrm>
            <a:off x="-15497" y="1199438"/>
            <a:ext cx="9184571" cy="23819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31" y="4114800"/>
            <a:ext cx="9144000" cy="2186609"/>
          </a:xfrm>
          <a:prstGeom prst="rect">
            <a:avLst/>
          </a:prstGeom>
        </p:spPr>
      </p:pic>
      <p:pic>
        <p:nvPicPr>
          <p:cNvPr id="4" name="Picture 3"/>
          <p:cNvPicPr>
            <a:picLocks noChangeAspect="1"/>
          </p:cNvPicPr>
          <p:nvPr/>
        </p:nvPicPr>
        <p:blipFill>
          <a:blip r:embed="rId4"/>
          <a:stretch>
            <a:fillRect/>
          </a:stretch>
        </p:blipFill>
        <p:spPr>
          <a:xfrm>
            <a:off x="2286000" y="228600"/>
            <a:ext cx="4041998" cy="780356"/>
          </a:xfrm>
          <a:prstGeom prst="rect">
            <a:avLst/>
          </a:prstGeom>
        </p:spPr>
      </p:pic>
      <p:pic>
        <p:nvPicPr>
          <p:cNvPr id="5" name="Picture 4"/>
          <p:cNvPicPr>
            <a:picLocks noChangeAspect="1"/>
          </p:cNvPicPr>
          <p:nvPr/>
        </p:nvPicPr>
        <p:blipFill>
          <a:blip r:embed="rId5"/>
          <a:stretch>
            <a:fillRect/>
          </a:stretch>
        </p:blipFill>
        <p:spPr>
          <a:xfrm>
            <a:off x="2295525" y="3457922"/>
            <a:ext cx="4041998" cy="780356"/>
          </a:xfrm>
          <a:prstGeom prst="rect">
            <a:avLst/>
          </a:prstGeom>
        </p:spPr>
      </p:pic>
    </p:spTree>
    <p:extLst>
      <p:ext uri="{BB962C8B-B14F-4D97-AF65-F5344CB8AC3E}">
        <p14:creationId xmlns:p14="http://schemas.microsoft.com/office/powerpoint/2010/main" val="11732732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idx="1"/>
          </p:nvPr>
        </p:nvSpPr>
        <p:spPr/>
        <p:txBody>
          <a:bodyPr/>
          <a:lstStyle/>
          <a:p>
            <a:r>
              <a:rPr lang="en-US" dirty="0"/>
              <a:t>Uveal metastases are not uncommon in an ocular oncology practice, but occur far more often in the choroid than the </a:t>
            </a:r>
            <a:r>
              <a:rPr lang="en-US" dirty="0" smtClean="0"/>
              <a:t>iris</a:t>
            </a:r>
          </a:p>
          <a:p>
            <a:endParaRPr lang="en-US" dirty="0"/>
          </a:p>
          <a:p>
            <a:r>
              <a:rPr lang="en-US" dirty="0"/>
              <a:t>Metastasis to the anterior segment of the eye is a rare occurrence accounting for about </a:t>
            </a:r>
            <a:r>
              <a:rPr lang="en-US" i="1" u="sng" dirty="0">
                <a:solidFill>
                  <a:srgbClr val="C00000"/>
                </a:solidFill>
              </a:rPr>
              <a:t>7-14% of all intraocular metastasis</a:t>
            </a:r>
          </a:p>
        </p:txBody>
      </p:sp>
    </p:spTree>
    <p:extLst>
      <p:ext uri="{BB962C8B-B14F-4D97-AF65-F5344CB8AC3E}">
        <p14:creationId xmlns:p14="http://schemas.microsoft.com/office/powerpoint/2010/main" val="120463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buNone/>
            </a:pPr>
            <a:endParaRPr lang="en-US" dirty="0"/>
          </a:p>
          <a:p>
            <a:r>
              <a:rPr lang="en-US" b="1" i="1" dirty="0">
                <a:solidFill>
                  <a:srgbClr val="C00000"/>
                </a:solidFill>
                <a:effectLst>
                  <a:outerShdw blurRad="38100" dist="38100" dir="2700000" algn="tl">
                    <a:srgbClr val="000000">
                      <a:alpha val="43137"/>
                    </a:srgbClr>
                  </a:outerShdw>
                </a:effectLst>
              </a:rPr>
              <a:t>Pain and blurred vision </a:t>
            </a:r>
            <a:r>
              <a:rPr lang="en-US" dirty="0" smtClean="0"/>
              <a:t>are overwhelmingly </a:t>
            </a:r>
            <a:r>
              <a:rPr lang="en-US" dirty="0"/>
              <a:t>the most common patient symptoms. The pain was presumably related to secondary glaucoma, iridocyclitis, or scleral invasion from tumor</a:t>
            </a:r>
          </a:p>
        </p:txBody>
      </p:sp>
    </p:spTree>
    <p:extLst>
      <p:ext uri="{BB962C8B-B14F-4D97-AF65-F5344CB8AC3E}">
        <p14:creationId xmlns:p14="http://schemas.microsoft.com/office/powerpoint/2010/main" val="103816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81000"/>
            <a:ext cx="8229600" cy="6172200"/>
          </a:xfrm>
        </p:spPr>
        <p:txBody>
          <a:bodyPr>
            <a:normAutofit fontScale="92500" lnSpcReduction="20000"/>
          </a:bodyPr>
          <a:lstStyle/>
          <a:p>
            <a:r>
              <a:rPr lang="en-US" sz="3500" dirty="0" smtClean="0"/>
              <a:t>Both types </a:t>
            </a:r>
            <a:r>
              <a:rPr lang="en-US" sz="3500" dirty="0"/>
              <a:t>of lung cancers, non-small cell and small cell, have equal propensity for eye metastases. </a:t>
            </a:r>
          </a:p>
          <a:p>
            <a:endParaRPr lang="en-US" sz="3500" dirty="0"/>
          </a:p>
          <a:p>
            <a:r>
              <a:rPr lang="en-US" sz="3500" dirty="0"/>
              <a:t> </a:t>
            </a:r>
            <a:r>
              <a:rPr lang="en-US" sz="3800" dirty="0"/>
              <a:t>In even rarer reported cases in literature, approximately </a:t>
            </a:r>
            <a:r>
              <a:rPr lang="en-US" sz="3900" b="1" i="1" dirty="0">
                <a:solidFill>
                  <a:srgbClr val="C00000"/>
                </a:solidFill>
              </a:rPr>
              <a:t>25%</a:t>
            </a:r>
            <a:r>
              <a:rPr lang="en-US" sz="3800" dirty="0"/>
              <a:t> of individuals diagnosed with metastatic carcinoma of the eye, this form of metastasis to the eye was the </a:t>
            </a:r>
            <a:r>
              <a:rPr lang="en-US" sz="3800" b="1" i="1" u="sng" dirty="0">
                <a:solidFill>
                  <a:srgbClr val="C00000"/>
                </a:solidFill>
              </a:rPr>
              <a:t>initial presentation</a:t>
            </a:r>
            <a:r>
              <a:rPr lang="en-US" sz="3800" dirty="0"/>
              <a:t> of their cancer.  Due to its rarity, this is commonly neglected and diagnosis usually go unnoted leading to poorer outcome for the patient</a:t>
            </a:r>
          </a:p>
          <a:p>
            <a:pPr marL="0" indent="0">
              <a:buNone/>
            </a:pPr>
            <a:endParaRPr lang="en-US" dirty="0"/>
          </a:p>
        </p:txBody>
      </p:sp>
      <p:sp>
        <p:nvSpPr>
          <p:cNvPr id="3" name="Title 2"/>
          <p:cNvSpPr>
            <a:spLocks noGrp="1"/>
          </p:cNvSpPr>
          <p:nvPr>
            <p:ph type="title"/>
          </p:nvPr>
        </p:nvSpPr>
        <p:spPr/>
        <p:txBody>
          <a:bodyPr/>
          <a:lstStyle/>
          <a:p>
            <a:endParaRPr lang="en-US" dirty="0"/>
          </a:p>
        </p:txBody>
      </p:sp>
    </p:spTree>
    <p:extLst>
      <p:ext uri="{BB962C8B-B14F-4D97-AF65-F5344CB8AC3E}">
        <p14:creationId xmlns:p14="http://schemas.microsoft.com/office/powerpoint/2010/main" val="298041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p:cTn id="7"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8229600" cy="5821363"/>
          </a:xfrm>
        </p:spPr>
        <p:txBody>
          <a:bodyPr>
            <a:normAutofit fontScale="85000" lnSpcReduction="10000"/>
          </a:bodyPr>
          <a:lstStyle/>
          <a:p>
            <a:r>
              <a:rPr lang="en-US" dirty="0" smtClean="0"/>
              <a:t>Metastatic </a:t>
            </a:r>
            <a:r>
              <a:rPr lang="en-US" dirty="0"/>
              <a:t>lesion to the eye is a poor prognostic sign for long term survival with the survival rates approximating </a:t>
            </a:r>
            <a:r>
              <a:rPr lang="en-US" b="1" i="1" dirty="0">
                <a:solidFill>
                  <a:srgbClr val="FF0000"/>
                </a:solidFill>
                <a:effectLst>
                  <a:outerShdw blurRad="38100" dist="38100" dir="2700000" algn="tl">
                    <a:srgbClr val="000000">
                      <a:alpha val="43137"/>
                    </a:srgbClr>
                  </a:outerShdw>
                </a:effectLst>
              </a:rPr>
              <a:t>7 months. </a:t>
            </a:r>
            <a:endParaRPr lang="en-US" b="1" i="1" dirty="0" smtClean="0">
              <a:solidFill>
                <a:srgbClr val="FF0000"/>
              </a:solidFill>
              <a:effectLst>
                <a:outerShdw blurRad="38100" dist="38100" dir="2700000" algn="tl">
                  <a:srgbClr val="000000">
                    <a:alpha val="43137"/>
                  </a:srgbClr>
                </a:outerShdw>
              </a:effectLst>
            </a:endParaRPr>
          </a:p>
          <a:p>
            <a:pPr marL="0" indent="0">
              <a:buNone/>
            </a:pPr>
            <a:endParaRPr lang="en-US" b="1" i="1" dirty="0">
              <a:solidFill>
                <a:srgbClr val="FF0000"/>
              </a:solidFill>
              <a:effectLst>
                <a:outerShdw blurRad="38100" dist="38100" dir="2700000" algn="tl">
                  <a:srgbClr val="000000">
                    <a:alpha val="43137"/>
                  </a:srgbClr>
                </a:outerShdw>
              </a:effectLst>
            </a:endParaRPr>
          </a:p>
          <a:p>
            <a:pPr marL="0" indent="0">
              <a:buNone/>
            </a:pPr>
            <a:r>
              <a:rPr lang="en-US" b="1" i="1" dirty="0" smtClean="0">
                <a:solidFill>
                  <a:srgbClr val="FF0000"/>
                </a:solidFill>
                <a:effectLst>
                  <a:outerShdw blurRad="38100" dist="38100" dir="2700000" algn="tl">
                    <a:srgbClr val="000000">
                      <a:alpha val="43137"/>
                    </a:srgbClr>
                  </a:outerShdw>
                </a:effectLst>
              </a:rPr>
              <a:t> </a:t>
            </a:r>
          </a:p>
          <a:p>
            <a:endParaRPr lang="en-US" dirty="0"/>
          </a:p>
          <a:p>
            <a:r>
              <a:rPr lang="en-US" dirty="0" smtClean="0"/>
              <a:t>Early </a:t>
            </a:r>
            <a:r>
              <a:rPr lang="en-US" dirty="0"/>
              <a:t>diagnosis is of paramount importance because if left untreated, this condition can lead to significant morbidity.   </a:t>
            </a:r>
            <a:endParaRPr lang="en-US" dirty="0" smtClean="0"/>
          </a:p>
          <a:p>
            <a:endParaRPr lang="en-US" dirty="0"/>
          </a:p>
          <a:p>
            <a:r>
              <a:rPr lang="en-US" dirty="0" smtClean="0"/>
              <a:t>However</a:t>
            </a:r>
            <a:r>
              <a:rPr lang="en-US" dirty="0"/>
              <a:t>, early diagnosis and therapy directed at local tumor control for preservation of vision can improve the patient’s quality of life during the terminal phase of their disease. </a:t>
            </a:r>
          </a:p>
          <a:p>
            <a:pPr marL="0" indent="0">
              <a:buNone/>
            </a:pPr>
            <a:endParaRPr lang="en-US" dirty="0"/>
          </a:p>
          <a:p>
            <a:endParaRPr lang="en-US" dirty="0"/>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00" y="1040651"/>
            <a:ext cx="1371600" cy="1371600"/>
          </a:xfrm>
          <a:prstGeom prst="rect">
            <a:avLst/>
          </a:prstGeom>
        </p:spPr>
      </p:pic>
    </p:spTree>
    <p:extLst>
      <p:ext uri="{BB962C8B-B14F-4D97-AF65-F5344CB8AC3E}">
        <p14:creationId xmlns:p14="http://schemas.microsoft.com/office/powerpoint/2010/main" val="240380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dirty="0"/>
              <a:t> </a:t>
            </a:r>
            <a:endParaRPr lang="en-US" sz="2400" dirty="0"/>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31116"/>
            <a:ext cx="7391400" cy="6132366"/>
          </a:xfrm>
          <a:prstGeom prst="rect">
            <a:avLst/>
          </a:prstGeom>
        </p:spPr>
      </p:pic>
      <p:sp>
        <p:nvSpPr>
          <p:cNvPr id="5" name="TextBox 4"/>
          <p:cNvSpPr txBox="1"/>
          <p:nvPr/>
        </p:nvSpPr>
        <p:spPr>
          <a:xfrm>
            <a:off x="3352800" y="6488668"/>
            <a:ext cx="4876800" cy="369332"/>
          </a:xfrm>
          <a:prstGeom prst="rect">
            <a:avLst/>
          </a:prstGeom>
          <a:noFill/>
        </p:spPr>
        <p:txBody>
          <a:bodyPr wrap="square" rtlCol="0">
            <a:spAutoFit/>
          </a:bodyPr>
          <a:lstStyle/>
          <a:p>
            <a:r>
              <a:rPr lang="en-US" dirty="0" smtClean="0"/>
              <a:t>Shields et al. 2014 Cornea</a:t>
            </a:r>
            <a:endParaRPr lang="en-US" dirty="0"/>
          </a:p>
        </p:txBody>
      </p:sp>
      <mc:AlternateContent xmlns:mc="http://schemas.openxmlformats.org/markup-compatibility/2006" xmlns:p14="http://schemas.microsoft.com/office/powerpoint/2010/main">
        <mc:Choice Requires="p14">
          <p:contentPart p14:bwMode="auto" r:id="rId3">
            <p14:nvContentPartPr>
              <p14:cNvPr id="6" name="Ink 5"/>
              <p14:cNvContentPartPr/>
              <p14:nvPr/>
            </p14:nvContentPartPr>
            <p14:xfrm>
              <a:off x="7411680" y="1035720"/>
              <a:ext cx="661320" cy="36360"/>
            </p14:xfrm>
          </p:contentPart>
        </mc:Choice>
        <mc:Fallback xmlns="">
          <p:pic>
            <p:nvPicPr>
              <p:cNvPr id="6" name="Ink 5"/>
              <p:cNvPicPr/>
              <p:nvPr/>
            </p:nvPicPr>
            <p:blipFill>
              <a:blip r:embed="rId4"/>
              <a:stretch>
                <a:fillRect/>
              </a:stretch>
            </p:blipFill>
            <p:spPr>
              <a:xfrm>
                <a:off x="7395840" y="972360"/>
                <a:ext cx="69300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p14:cNvContentPartPr/>
              <p14:nvPr/>
            </p14:nvContentPartPr>
            <p14:xfrm>
              <a:off x="1018080" y="1009080"/>
              <a:ext cx="1545120" cy="169920"/>
            </p14:xfrm>
          </p:contentPart>
        </mc:Choice>
        <mc:Fallback xmlns="">
          <p:pic>
            <p:nvPicPr>
              <p:cNvPr id="7" name="Ink 6"/>
              <p:cNvPicPr/>
              <p:nvPr/>
            </p:nvPicPr>
            <p:blipFill>
              <a:blip r:embed="rId6"/>
              <a:stretch>
                <a:fillRect/>
              </a:stretch>
            </p:blipFill>
            <p:spPr>
              <a:xfrm>
                <a:off x="1002240" y="945720"/>
                <a:ext cx="1576800" cy="297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p14:cNvContentPartPr/>
              <p14:nvPr/>
            </p14:nvContentPartPr>
            <p14:xfrm>
              <a:off x="964440" y="964440"/>
              <a:ext cx="1607760" cy="294840"/>
            </p14:xfrm>
          </p:contentPart>
        </mc:Choice>
        <mc:Fallback xmlns="">
          <p:pic>
            <p:nvPicPr>
              <p:cNvPr id="8" name="Ink 7"/>
              <p:cNvPicPr/>
              <p:nvPr/>
            </p:nvPicPr>
            <p:blipFill>
              <a:blip r:embed="rId8"/>
              <a:stretch>
                <a:fillRect/>
              </a:stretch>
            </p:blipFill>
            <p:spPr>
              <a:xfrm>
                <a:off x="948600" y="901080"/>
                <a:ext cx="1639440" cy="421920"/>
              </a:xfrm>
              <a:prstGeom prst="rect">
                <a:avLst/>
              </a:prstGeom>
            </p:spPr>
          </p:pic>
        </mc:Fallback>
      </mc:AlternateContent>
    </p:spTree>
    <p:extLst>
      <p:ext uri="{BB962C8B-B14F-4D97-AF65-F5344CB8AC3E}">
        <p14:creationId xmlns:p14="http://schemas.microsoft.com/office/powerpoint/2010/main" val="1734559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treatment of uveal metastases, including iris metastases, is palliative. Patients with other systemic involvement should be treated with systemic chemotherapy, while external radiotherapy or brachytherapy are recommended for the treatment of focal metastases</a:t>
            </a: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1128643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2419"/>
            <a:ext cx="5943600" cy="6345077"/>
          </a:xfrm>
          <a:prstGeom prst="rect">
            <a:avLst/>
          </a:prstGeom>
        </p:spPr>
      </p:pic>
      <p:sp>
        <p:nvSpPr>
          <p:cNvPr id="4" name="TextBox 3"/>
          <p:cNvSpPr txBox="1"/>
          <p:nvPr/>
        </p:nvSpPr>
        <p:spPr>
          <a:xfrm>
            <a:off x="3352800" y="6488668"/>
            <a:ext cx="4876800" cy="369332"/>
          </a:xfrm>
          <a:prstGeom prst="rect">
            <a:avLst/>
          </a:prstGeom>
          <a:noFill/>
        </p:spPr>
        <p:txBody>
          <a:bodyPr wrap="square" rtlCol="0">
            <a:spAutoFit/>
          </a:bodyPr>
          <a:lstStyle/>
          <a:p>
            <a:r>
              <a:rPr lang="en-US" dirty="0" smtClean="0"/>
              <a:t>Shields et al. 2014 Cornea</a:t>
            </a:r>
            <a:endParaRPr lang="en-US" dirty="0"/>
          </a:p>
        </p:txBody>
      </p:sp>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1616400" y="2616480"/>
              <a:ext cx="1536120" cy="18000"/>
            </p14:xfrm>
          </p:contentPart>
        </mc:Choice>
        <mc:Fallback xmlns="">
          <p:pic>
            <p:nvPicPr>
              <p:cNvPr id="5" name="Ink 4"/>
              <p:cNvPicPr/>
              <p:nvPr/>
            </p:nvPicPr>
            <p:blipFill>
              <a:blip r:embed="rId4"/>
              <a:stretch>
                <a:fillRect/>
              </a:stretch>
            </p:blipFill>
            <p:spPr>
              <a:xfrm>
                <a:off x="1600560" y="2552760"/>
                <a:ext cx="156816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7054560" y="2598480"/>
              <a:ext cx="214560" cy="18360"/>
            </p14:xfrm>
          </p:contentPart>
        </mc:Choice>
        <mc:Fallback xmlns="">
          <p:pic>
            <p:nvPicPr>
              <p:cNvPr id="6" name="Ink 5"/>
              <p:cNvPicPr/>
              <p:nvPr/>
            </p:nvPicPr>
            <p:blipFill>
              <a:blip r:embed="rId6"/>
              <a:stretch>
                <a:fillRect/>
              </a:stretch>
            </p:blipFill>
            <p:spPr>
              <a:xfrm>
                <a:off x="7038720" y="2535120"/>
                <a:ext cx="246240" cy="145080"/>
              </a:xfrm>
              <a:prstGeom prst="rect">
                <a:avLst/>
              </a:prstGeom>
            </p:spPr>
          </p:pic>
        </mc:Fallback>
      </mc:AlternateContent>
    </p:spTree>
    <p:extLst>
      <p:ext uri="{BB962C8B-B14F-4D97-AF65-F5344CB8AC3E}">
        <p14:creationId xmlns:p14="http://schemas.microsoft.com/office/powerpoint/2010/main" val="8799636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997135979"/>
              </p:ext>
            </p:extLst>
          </p:nvPr>
        </p:nvGraphicFramePr>
        <p:xfrm>
          <a:off x="373117" y="1752600"/>
          <a:ext cx="8458201" cy="3657598"/>
        </p:xfrm>
        <a:graphic>
          <a:graphicData uri="http://schemas.openxmlformats.org/drawingml/2006/table">
            <a:tbl>
              <a:tblPr firstRow="1" bandRow="1">
                <a:tableStyleId>{5DA37D80-6434-44D0-A028-1B22A696006F}</a:tableStyleId>
              </a:tblPr>
              <a:tblGrid>
                <a:gridCol w="1463919">
                  <a:extLst>
                    <a:ext uri="{9D8B030D-6E8A-4147-A177-3AD203B41FA5}">
                      <a16:colId xmlns:a16="http://schemas.microsoft.com/office/drawing/2014/main" xmlns="" val="20000"/>
                    </a:ext>
                  </a:extLst>
                </a:gridCol>
                <a:gridCol w="2927839">
                  <a:extLst>
                    <a:ext uri="{9D8B030D-6E8A-4147-A177-3AD203B41FA5}">
                      <a16:colId xmlns:a16="http://schemas.microsoft.com/office/drawing/2014/main" xmlns="" val="20001"/>
                    </a:ext>
                  </a:extLst>
                </a:gridCol>
                <a:gridCol w="1138604">
                  <a:extLst>
                    <a:ext uri="{9D8B030D-6E8A-4147-A177-3AD203B41FA5}">
                      <a16:colId xmlns:a16="http://schemas.microsoft.com/office/drawing/2014/main" xmlns="" val="20002"/>
                    </a:ext>
                  </a:extLst>
                </a:gridCol>
                <a:gridCol w="2927839">
                  <a:extLst>
                    <a:ext uri="{9D8B030D-6E8A-4147-A177-3AD203B41FA5}">
                      <a16:colId xmlns:a16="http://schemas.microsoft.com/office/drawing/2014/main" xmlns="" val="20003"/>
                    </a:ext>
                  </a:extLst>
                </a:gridCol>
              </a:tblGrid>
              <a:tr h="496637">
                <a:tc>
                  <a:txBody>
                    <a:bodyPr/>
                    <a:lstStyle/>
                    <a:p>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OD</a:t>
                      </a: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OS</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0"/>
                  </a:ext>
                </a:extLst>
              </a:tr>
              <a:tr h="641789">
                <a:tc>
                  <a:txBody>
                    <a:bodyPr/>
                    <a:lstStyle/>
                    <a:p>
                      <a:r>
                        <a:rPr lang="en-US" dirty="0" smtClean="0">
                          <a:latin typeface="Arial" panose="020B0604020202020204" pitchFamily="34" charset="0"/>
                          <a:cs typeface="Arial" panose="020B0604020202020204" pitchFamily="34" charset="0"/>
                        </a:rPr>
                        <a:t>VA</a:t>
                      </a:r>
                      <a:endParaRPr lang="en-US" dirty="0">
                        <a:latin typeface="Arial" panose="020B0604020202020204" pitchFamily="34" charset="0"/>
                        <a:cs typeface="Arial" panose="020B0604020202020204" pitchFamily="34" charset="0"/>
                      </a:endParaRPr>
                    </a:p>
                  </a:txBody>
                  <a:tcPr anchor="ctr"/>
                </a:tc>
                <a:tc>
                  <a:txBody>
                    <a:bodyPr/>
                    <a:lstStyle/>
                    <a:p>
                      <a:r>
                        <a:rPr lang="en-US" sz="2000" b="1" dirty="0" smtClean="0">
                          <a:latin typeface="Arial" panose="020B0604020202020204" pitchFamily="34" charset="0"/>
                          <a:cs typeface="Arial" panose="020B0604020202020204" pitchFamily="34" charset="0"/>
                        </a:rPr>
                        <a:t>          20/30</a:t>
                      </a:r>
                      <a:endParaRPr lang="en-US" sz="2000" b="1" baseline="30000" dirty="0">
                        <a:latin typeface="Arial" panose="020B0604020202020204" pitchFamily="34" charset="0"/>
                        <a:cs typeface="Arial" panose="020B0604020202020204" pitchFamily="34" charset="0"/>
                      </a:endParaRPr>
                    </a:p>
                  </a:txBody>
                  <a:tcPr marL="365760" anchor="ctr"/>
                </a:tc>
                <a:tc>
                  <a:txBody>
                    <a:bodyPr/>
                    <a:lstStyle/>
                    <a:p>
                      <a:endParaRPr lang="en-US" dirty="0">
                        <a:latin typeface="Arial" panose="020B0604020202020204" pitchFamily="34" charset="0"/>
                        <a:cs typeface="Arial" panose="020B0604020202020204" pitchFamily="34" charset="0"/>
                      </a:endParaRPr>
                    </a:p>
                  </a:txBody>
                  <a:tcPr marL="365760" anchor="ctr"/>
                </a:tc>
                <a:tc>
                  <a:txBody>
                    <a:bodyPr/>
                    <a:lstStyle/>
                    <a:p>
                      <a:r>
                        <a:rPr lang="en-US" sz="2000" b="1" dirty="0" smtClean="0">
                          <a:solidFill>
                            <a:schemeClr val="tx1"/>
                          </a:solidFill>
                          <a:latin typeface="Arial" panose="020B0604020202020204" pitchFamily="34" charset="0"/>
                          <a:cs typeface="Arial" panose="020B0604020202020204" pitchFamily="34" charset="0"/>
                        </a:rPr>
                        <a:t>          20/70</a:t>
                      </a:r>
                      <a:endParaRPr lang="en-US" sz="2000" b="1" baseline="30000" dirty="0">
                        <a:solidFill>
                          <a:schemeClr val="tx1"/>
                        </a:solidFill>
                        <a:latin typeface="Arial" panose="020B0604020202020204" pitchFamily="34" charset="0"/>
                        <a:cs typeface="Arial" panose="020B0604020202020204" pitchFamily="34" charset="0"/>
                      </a:endParaRPr>
                    </a:p>
                  </a:txBody>
                  <a:tcPr marL="365760" anchor="ctr"/>
                </a:tc>
                <a:extLst>
                  <a:ext uri="{0D108BD9-81ED-4DB2-BD59-A6C34878D82A}">
                    <a16:rowId xmlns:a16="http://schemas.microsoft.com/office/drawing/2014/main" xmlns="" val="10001"/>
                  </a:ext>
                </a:extLst>
              </a:tr>
              <a:tr h="629793">
                <a:tc>
                  <a:txBody>
                    <a:bodyPr/>
                    <a:lstStyle/>
                    <a:p>
                      <a:r>
                        <a:rPr lang="en-US" dirty="0" smtClean="0">
                          <a:latin typeface="Arial" panose="020B0604020202020204" pitchFamily="34" charset="0"/>
                          <a:cs typeface="Arial" panose="020B0604020202020204" pitchFamily="34" charset="0"/>
                        </a:rPr>
                        <a:t>Refraction</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-0.75+0.50x170 NI</a:t>
                      </a:r>
                      <a:endParaRPr lang="en-US" dirty="0">
                        <a:latin typeface="Arial" panose="020B0604020202020204" pitchFamily="34" charset="0"/>
                        <a:cs typeface="Arial" panose="020B0604020202020204" pitchFamily="34" charset="0"/>
                      </a:endParaRPr>
                    </a:p>
                  </a:txBody>
                  <a:tcPr marL="365760" anchor="ctr"/>
                </a:tc>
                <a:tc>
                  <a:txBody>
                    <a:bodyPr/>
                    <a:lstStyle/>
                    <a:p>
                      <a:endParaRPr lang="en-US" dirty="0">
                        <a:latin typeface="Arial" panose="020B0604020202020204" pitchFamily="34" charset="0"/>
                        <a:cs typeface="Arial" panose="020B0604020202020204" pitchFamily="34" charset="0"/>
                      </a:endParaRPr>
                    </a:p>
                  </a:txBody>
                  <a:tcPr marL="3657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+0.50</a:t>
                      </a:r>
                      <a:r>
                        <a:rPr lang="en-US" baseline="0" dirty="0" smtClean="0">
                          <a:latin typeface="Arial" panose="020B0604020202020204" pitchFamily="34" charset="0"/>
                          <a:cs typeface="Arial" panose="020B0604020202020204" pitchFamily="34" charset="0"/>
                        </a:rPr>
                        <a:t> +0.50 x60 NI</a:t>
                      </a:r>
                      <a:endParaRPr lang="en-US" dirty="0" smtClean="0">
                        <a:latin typeface="Arial" panose="020B0604020202020204" pitchFamily="34" charset="0"/>
                        <a:cs typeface="Arial" panose="020B0604020202020204" pitchFamily="34" charset="0"/>
                      </a:endParaRPr>
                    </a:p>
                  </a:txBody>
                  <a:tcPr marL="365760" anchor="ctr"/>
                </a:tc>
                <a:extLst>
                  <a:ext uri="{0D108BD9-81ED-4DB2-BD59-A6C34878D82A}">
                    <a16:rowId xmlns:a16="http://schemas.microsoft.com/office/drawing/2014/main" xmlns="" val="10002"/>
                  </a:ext>
                </a:extLst>
              </a:tr>
              <a:tr h="629793">
                <a:tc>
                  <a:txBody>
                    <a:bodyPr/>
                    <a:lstStyle/>
                    <a:p>
                      <a:r>
                        <a:rPr lang="en-US" dirty="0" smtClean="0">
                          <a:latin typeface="Arial" panose="020B0604020202020204" pitchFamily="34" charset="0"/>
                          <a:cs typeface="Arial" panose="020B0604020202020204" pitchFamily="34" charset="0"/>
                        </a:rPr>
                        <a:t>Pupils</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Irregular, </a:t>
                      </a:r>
                      <a:r>
                        <a:rPr lang="en-US" dirty="0" err="1" smtClean="0">
                          <a:latin typeface="Arial" panose="020B0604020202020204" pitchFamily="34" charset="0"/>
                          <a:cs typeface="Arial" panose="020B0604020202020204" pitchFamily="34" charset="0"/>
                        </a:rPr>
                        <a:t>miotic</a:t>
                      </a:r>
                      <a:endParaRPr lang="en-US" dirty="0">
                        <a:latin typeface="Arial" panose="020B0604020202020204" pitchFamily="34" charset="0"/>
                        <a:cs typeface="Arial" panose="020B0604020202020204" pitchFamily="34" charset="0"/>
                      </a:endParaRPr>
                    </a:p>
                  </a:txBody>
                  <a:tcPr marL="365760" anchor="ctr"/>
                </a:tc>
                <a:tc>
                  <a:txBody>
                    <a:bodyPr/>
                    <a:lstStyle/>
                    <a:p>
                      <a:pPr algn="ctr"/>
                      <a:endParaRPr lang="en-US" b="1" dirty="0">
                        <a:latin typeface="Arial" panose="020B0604020202020204" pitchFamily="34" charset="0"/>
                        <a:cs typeface="Arial" panose="020B0604020202020204" pitchFamily="34" charset="0"/>
                      </a:endParaRPr>
                    </a:p>
                  </a:txBody>
                  <a:tcPr marL="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3-&gt;2</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mm</a:t>
                      </a:r>
                    </a:p>
                  </a:txBody>
                  <a:tcPr marL="365760" anchor="ctr"/>
                </a:tc>
                <a:extLst>
                  <a:ext uri="{0D108BD9-81ED-4DB2-BD59-A6C34878D82A}">
                    <a16:rowId xmlns:a16="http://schemas.microsoft.com/office/drawing/2014/main" xmlns="" val="10003"/>
                  </a:ext>
                </a:extLst>
              </a:tr>
              <a:tr h="629793">
                <a:tc>
                  <a:txBody>
                    <a:bodyPr/>
                    <a:lstStyle/>
                    <a:p>
                      <a:r>
                        <a:rPr lang="en-US" dirty="0" smtClean="0">
                          <a:latin typeface="Arial" panose="020B0604020202020204" pitchFamily="34" charset="0"/>
                          <a:cs typeface="Arial" panose="020B0604020202020204" pitchFamily="34" charset="0"/>
                        </a:rPr>
                        <a:t>IOP</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16 mmHg</a:t>
                      </a:r>
                      <a:endParaRPr lang="en-US" dirty="0">
                        <a:latin typeface="Arial" panose="020B0604020202020204" pitchFamily="34" charset="0"/>
                        <a:cs typeface="Arial" panose="020B0604020202020204" pitchFamily="34" charset="0"/>
                      </a:endParaRPr>
                    </a:p>
                  </a:txBody>
                  <a:tcPr marL="365760" anchor="ctr"/>
                </a:tc>
                <a:tc>
                  <a:txBody>
                    <a:bodyPr/>
                    <a:lstStyle/>
                    <a:p>
                      <a:endParaRPr lang="en-US" dirty="0">
                        <a:latin typeface="Arial" panose="020B0604020202020204" pitchFamily="34" charset="0"/>
                        <a:cs typeface="Arial" panose="020B0604020202020204" pitchFamily="34" charset="0"/>
                      </a:endParaRPr>
                    </a:p>
                  </a:txBody>
                  <a:tcPr marL="3657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14 mmHg</a:t>
                      </a:r>
                    </a:p>
                  </a:txBody>
                  <a:tcPr marL="365760" anchor="ctr"/>
                </a:tc>
                <a:extLst>
                  <a:ext uri="{0D108BD9-81ED-4DB2-BD59-A6C34878D82A}">
                    <a16:rowId xmlns:a16="http://schemas.microsoft.com/office/drawing/2014/main" xmlns="" val="10004"/>
                  </a:ext>
                </a:extLst>
              </a:tr>
              <a:tr h="629793">
                <a:tc>
                  <a:txBody>
                    <a:bodyPr/>
                    <a:lstStyle/>
                    <a:p>
                      <a:r>
                        <a:rPr lang="en-US" dirty="0" smtClean="0">
                          <a:latin typeface="Arial" panose="020B0604020202020204" pitchFamily="34" charset="0"/>
                          <a:cs typeface="Arial" panose="020B0604020202020204" pitchFamily="34" charset="0"/>
                        </a:rPr>
                        <a:t>EOM</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full</a:t>
                      </a:r>
                      <a:endParaRPr lang="en-US" dirty="0">
                        <a:latin typeface="Arial" panose="020B0604020202020204" pitchFamily="34" charset="0"/>
                        <a:cs typeface="Arial" panose="020B0604020202020204" pitchFamily="34" charset="0"/>
                      </a:endParaRPr>
                    </a:p>
                  </a:txBody>
                  <a:tcPr marL="365760" anchor="ctr"/>
                </a:tc>
                <a:tc>
                  <a:txBody>
                    <a:bodyPr/>
                    <a:lstStyle/>
                    <a:p>
                      <a:endParaRPr lang="en-US" dirty="0">
                        <a:latin typeface="Arial" panose="020B0604020202020204" pitchFamily="34" charset="0"/>
                        <a:cs typeface="Arial" panose="020B0604020202020204" pitchFamily="34" charset="0"/>
                      </a:endParaRPr>
                    </a:p>
                  </a:txBody>
                  <a:tcPr marL="365760" anchor="ctr"/>
                </a:tc>
                <a:tc>
                  <a:txBody>
                    <a:bodyPr/>
                    <a:lstStyle/>
                    <a:p>
                      <a:r>
                        <a:rPr lang="en-US" dirty="0" smtClean="0">
                          <a:latin typeface="Arial" panose="020B0604020202020204" pitchFamily="34" charset="0"/>
                          <a:cs typeface="Arial" panose="020B0604020202020204" pitchFamily="34" charset="0"/>
                        </a:rPr>
                        <a:t>full</a:t>
                      </a:r>
                      <a:endParaRPr lang="en-US" dirty="0">
                        <a:latin typeface="Arial" panose="020B0604020202020204" pitchFamily="34" charset="0"/>
                        <a:cs typeface="Arial" panose="020B0604020202020204" pitchFamily="34" charset="0"/>
                      </a:endParaRPr>
                    </a:p>
                  </a:txBody>
                  <a:tcPr marL="365760" anchor="ctr"/>
                </a:tc>
                <a:extLst>
                  <a:ext uri="{0D108BD9-81ED-4DB2-BD59-A6C34878D82A}">
                    <a16:rowId xmlns:a16="http://schemas.microsoft.com/office/drawing/2014/main" xmlns="" val="10005"/>
                  </a:ext>
                </a:extLst>
              </a:tr>
            </a:tbl>
          </a:graphicData>
        </a:graphic>
      </p:graphicFrame>
      <p:sp>
        <p:nvSpPr>
          <p:cNvPr id="3" name="Title 2"/>
          <p:cNvSpPr>
            <a:spLocks noGrp="1"/>
          </p:cNvSpPr>
          <p:nvPr>
            <p:ph type="title"/>
          </p:nvPr>
        </p:nvSpPr>
        <p:spPr>
          <a:xfrm>
            <a:off x="381000" y="304800"/>
            <a:ext cx="8229600" cy="1143000"/>
          </a:xfrm>
        </p:spPr>
        <p:txBody>
          <a:bodyPr/>
          <a:lstStyle/>
          <a:p>
            <a:r>
              <a:rPr lang="en-US" dirty="0" smtClean="0"/>
              <a:t>External Exam</a:t>
            </a:r>
            <a:endParaRPr lang="en-US" dirty="0"/>
          </a:p>
        </p:txBody>
      </p:sp>
    </p:spTree>
    <p:extLst>
      <p:ext uri="{BB962C8B-B14F-4D97-AF65-F5344CB8AC3E}">
        <p14:creationId xmlns:p14="http://schemas.microsoft.com/office/powerpoint/2010/main" val="33441650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5653" y="152400"/>
            <a:ext cx="5464747" cy="6219059"/>
          </a:xfrm>
        </p:spPr>
      </p:pic>
      <p:sp>
        <p:nvSpPr>
          <p:cNvPr id="5" name="TextBox 4"/>
          <p:cNvSpPr txBox="1"/>
          <p:nvPr/>
        </p:nvSpPr>
        <p:spPr>
          <a:xfrm>
            <a:off x="3352800" y="6488668"/>
            <a:ext cx="4876800" cy="369332"/>
          </a:xfrm>
          <a:prstGeom prst="rect">
            <a:avLst/>
          </a:prstGeom>
          <a:noFill/>
        </p:spPr>
        <p:txBody>
          <a:bodyPr wrap="square" rtlCol="0">
            <a:spAutoFit/>
          </a:bodyPr>
          <a:lstStyle/>
          <a:p>
            <a:r>
              <a:rPr lang="en-US" dirty="0" smtClean="0"/>
              <a:t>Shields et al. 2014 Cornea</a:t>
            </a:r>
            <a:endParaRPr lang="en-US" dirty="0"/>
          </a:p>
        </p:txBody>
      </p:sp>
      <mc:AlternateContent xmlns:mc="http://schemas.openxmlformats.org/markup-compatibility/2006" xmlns:p14="http://schemas.microsoft.com/office/powerpoint/2010/main">
        <mc:Choice Requires="p14">
          <p:contentPart p14:bwMode="auto" r:id="rId3">
            <p14:nvContentPartPr>
              <p14:cNvPr id="6" name="Ink 5"/>
              <p14:cNvContentPartPr/>
              <p14:nvPr/>
            </p14:nvContentPartPr>
            <p14:xfrm>
              <a:off x="1750320" y="2732400"/>
              <a:ext cx="1536120" cy="63000"/>
            </p14:xfrm>
          </p:contentPart>
        </mc:Choice>
        <mc:Fallback xmlns="">
          <p:pic>
            <p:nvPicPr>
              <p:cNvPr id="6" name="Ink 5"/>
              <p:cNvPicPr/>
              <p:nvPr/>
            </p:nvPicPr>
            <p:blipFill>
              <a:blip r:embed="rId4"/>
              <a:stretch>
                <a:fillRect/>
              </a:stretch>
            </p:blipFill>
            <p:spPr>
              <a:xfrm>
                <a:off x="1734480" y="2669040"/>
                <a:ext cx="1568160" cy="1897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p14:cNvContentPartPr/>
              <p14:nvPr/>
            </p14:nvContentPartPr>
            <p14:xfrm>
              <a:off x="6063480" y="2768040"/>
              <a:ext cx="196560" cy="9360"/>
            </p14:xfrm>
          </p:contentPart>
        </mc:Choice>
        <mc:Fallback xmlns="">
          <p:pic>
            <p:nvPicPr>
              <p:cNvPr id="7" name="Ink 6"/>
              <p:cNvPicPr/>
              <p:nvPr/>
            </p:nvPicPr>
            <p:blipFill>
              <a:blip r:embed="rId6"/>
              <a:stretch>
                <a:fillRect/>
              </a:stretch>
            </p:blipFill>
            <p:spPr>
              <a:xfrm>
                <a:off x="6047640" y="2704680"/>
                <a:ext cx="228600" cy="136440"/>
              </a:xfrm>
              <a:prstGeom prst="rect">
                <a:avLst/>
              </a:prstGeom>
            </p:spPr>
          </p:pic>
        </mc:Fallback>
      </mc:AlternateContent>
    </p:spTree>
    <p:extLst>
      <p:ext uri="{BB962C8B-B14F-4D97-AF65-F5344CB8AC3E}">
        <p14:creationId xmlns:p14="http://schemas.microsoft.com/office/powerpoint/2010/main" val="459956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400" b="1" dirty="0"/>
              <a:t>Randomized phase II-III study of bevacizumab in combination with chemotherapy in previously untreated extensive small-cell lung cancer: Results from the IFCT-0802 trial</a:t>
            </a:r>
            <a:r>
              <a:rPr lang="en-US" sz="2400" dirty="0" smtClean="0"/>
              <a:t> ( Ann Oncology 2015)</a:t>
            </a:r>
          </a:p>
          <a:p>
            <a:endParaRPr lang="en-US" sz="2400" dirty="0"/>
          </a:p>
          <a:p>
            <a:r>
              <a:rPr lang="en-US" sz="2800" b="1" dirty="0"/>
              <a:t>Conclusions: </a:t>
            </a:r>
            <a:r>
              <a:rPr lang="en-US" sz="2800" dirty="0"/>
              <a:t>Bev did not increase the proportion of responder patients at cycle 4. This phase II study failed to demonstrate any signal suggesting an outcome improvement in extensive-SCLC. Consequently this trial will not go further the phase 3 part of the program.</a:t>
            </a:r>
            <a:endParaRPr lang="en-US" sz="2700" dirty="0"/>
          </a:p>
        </p:txBody>
      </p:sp>
      <p:sp>
        <p:nvSpPr>
          <p:cNvPr id="5" name="Title 4"/>
          <p:cNvSpPr>
            <a:spLocks noGrp="1"/>
          </p:cNvSpPr>
          <p:nvPr>
            <p:ph type="title"/>
          </p:nvPr>
        </p:nvSpPr>
        <p:spPr>
          <a:xfrm>
            <a:off x="543910" y="0"/>
            <a:ext cx="8229600" cy="1143000"/>
          </a:xfrm>
        </p:spPr>
        <p:txBody>
          <a:bodyPr/>
          <a:lstStyle/>
          <a:p>
            <a:r>
              <a:rPr lang="en-US" dirty="0" err="1" smtClean="0"/>
              <a:t>Avastin</a:t>
            </a:r>
            <a:r>
              <a:rPr lang="en-US" dirty="0" smtClean="0"/>
              <a:t> failed!</a:t>
            </a:r>
            <a:endParaRPr lang="en-US" dirty="0"/>
          </a:p>
        </p:txBody>
      </p:sp>
    </p:spTree>
    <p:extLst>
      <p:ext uri="{BB962C8B-B14F-4D97-AF65-F5344CB8AC3E}">
        <p14:creationId xmlns:p14="http://schemas.microsoft.com/office/powerpoint/2010/main" val="27688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p:cTn id="7"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2912" y="1798637"/>
            <a:ext cx="8229600" cy="5059363"/>
          </a:xfrm>
        </p:spPr>
        <p:txBody>
          <a:bodyPr/>
          <a:lstStyle/>
          <a:p>
            <a:r>
              <a:rPr lang="en-US" dirty="0" smtClean="0"/>
              <a:t>No studies in the literature !</a:t>
            </a:r>
          </a:p>
          <a:p>
            <a:endParaRPr lang="en-US" dirty="0"/>
          </a:p>
          <a:p>
            <a:r>
              <a:rPr lang="en-US" dirty="0" smtClean="0"/>
              <a:t>Only one case report about non-small cell cancer with resolution of the tumor </a:t>
            </a:r>
            <a:endParaRPr lang="en-US" dirty="0"/>
          </a:p>
        </p:txBody>
      </p:sp>
      <p:sp>
        <p:nvSpPr>
          <p:cNvPr id="3" name="Title 2"/>
          <p:cNvSpPr>
            <a:spLocks noGrp="1"/>
          </p:cNvSpPr>
          <p:nvPr>
            <p:ph type="title"/>
          </p:nvPr>
        </p:nvSpPr>
        <p:spPr>
          <a:xfrm>
            <a:off x="442912" y="304800"/>
            <a:ext cx="8229600" cy="1143000"/>
          </a:xfrm>
        </p:spPr>
        <p:txBody>
          <a:bodyPr>
            <a:normAutofit fontScale="90000"/>
          </a:bodyPr>
          <a:lstStyle/>
          <a:p>
            <a:r>
              <a:rPr lang="en-US" dirty="0" smtClean="0"/>
              <a:t>What about intraocular injections?</a:t>
            </a:r>
            <a:endParaRPr lang="en-US" dirty="0"/>
          </a:p>
        </p:txBody>
      </p:sp>
    </p:spTree>
    <p:extLst>
      <p:ext uri="{BB962C8B-B14F-4D97-AF65-F5344CB8AC3E}">
        <p14:creationId xmlns:p14="http://schemas.microsoft.com/office/powerpoint/2010/main" val="383275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p:cTn id="12"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sp>
        <p:nvSpPr>
          <p:cNvPr id="4" name="Content Placeholder 3"/>
          <p:cNvSpPr>
            <a:spLocks noGrp="1"/>
          </p:cNvSpPr>
          <p:nvPr>
            <p:ph idx="1"/>
          </p:nvPr>
        </p:nvSpPr>
        <p:spPr/>
        <p:txBody>
          <a:bodyPr>
            <a:normAutofit/>
          </a:bodyPr>
          <a:lstStyle/>
          <a:p>
            <a:r>
              <a:rPr lang="en-US" dirty="0"/>
              <a:t>In summary, iris metastatic tumors can have a variety of presenting signs and symptoms with pain, photophobia, blurred vision, or visible mass and it can manifest before the detection of the primary systemic </a:t>
            </a:r>
            <a:r>
              <a:rPr lang="en-US" dirty="0" smtClean="0"/>
              <a:t>malignancy.</a:t>
            </a:r>
            <a:endParaRPr lang="en-US" dirty="0"/>
          </a:p>
        </p:txBody>
      </p:sp>
    </p:spTree>
    <p:extLst>
      <p:ext uri="{BB962C8B-B14F-4D97-AF65-F5344CB8AC3E}">
        <p14:creationId xmlns:p14="http://schemas.microsoft.com/office/powerpoint/2010/main" val="35911624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r>
              <a:rPr lang="en-US" dirty="0"/>
              <a:t>Occasionally, iris metastasis can masquerade as iridocyclitis with </a:t>
            </a:r>
            <a:r>
              <a:rPr lang="en-US" dirty="0" err="1"/>
              <a:t>hypopyon</a:t>
            </a:r>
            <a:r>
              <a:rPr lang="en-US" dirty="0"/>
              <a:t> or with intractable glaucoma</a:t>
            </a:r>
            <a:r>
              <a:rPr lang="en-US" dirty="0" smtClean="0"/>
              <a:t>.</a:t>
            </a:r>
          </a:p>
          <a:p>
            <a:endParaRPr lang="en-US" dirty="0"/>
          </a:p>
          <a:p>
            <a:r>
              <a:rPr lang="en-US" dirty="0" smtClean="0"/>
              <a:t> </a:t>
            </a:r>
            <a:r>
              <a:rPr lang="en-US" dirty="0"/>
              <a:t>A high index of suspicion is warranted for unilateral </a:t>
            </a:r>
            <a:r>
              <a:rPr lang="en-US" dirty="0" smtClean="0"/>
              <a:t>non-resolving </a:t>
            </a:r>
            <a:r>
              <a:rPr lang="en-US" dirty="0"/>
              <a:t>anterior uveitis or glaucoma because there could be an underlying malignancy</a:t>
            </a:r>
          </a:p>
          <a:p>
            <a:endParaRPr lang="en-US" dirty="0"/>
          </a:p>
        </p:txBody>
      </p:sp>
    </p:spTree>
    <p:extLst>
      <p:ext uri="{BB962C8B-B14F-4D97-AF65-F5344CB8AC3E}">
        <p14:creationId xmlns:p14="http://schemas.microsoft.com/office/powerpoint/2010/main" val="158791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3"/>
          <p:cNvSpPr/>
          <p:nvPr/>
        </p:nvSpPr>
        <p:spPr>
          <a:xfrm>
            <a:off x="152400" y="914400"/>
            <a:ext cx="8763000" cy="4419600"/>
          </a:xfrm>
          <a:prstGeom prst="horizontalScrol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a:xfrm>
            <a:off x="709612" y="1828800"/>
            <a:ext cx="8229600" cy="4678363"/>
          </a:xfrm>
        </p:spPr>
        <p:txBody>
          <a:bodyPr/>
          <a:lstStyle/>
          <a:p>
            <a:r>
              <a:rPr lang="en-US" dirty="0"/>
              <a:t>It is </a:t>
            </a:r>
            <a:r>
              <a:rPr lang="en-US" dirty="0" smtClean="0"/>
              <a:t>critical to </a:t>
            </a:r>
            <a:r>
              <a:rPr lang="en-US" dirty="0"/>
              <a:t>consider masquerade </a:t>
            </a:r>
            <a:r>
              <a:rPr lang="en-US" dirty="0" smtClean="0"/>
              <a:t>syndrome in </a:t>
            </a:r>
            <a:r>
              <a:rPr lang="en-US" dirty="0"/>
              <a:t>the differential diagnosis of </a:t>
            </a:r>
            <a:r>
              <a:rPr lang="en-US" dirty="0" smtClean="0"/>
              <a:t>uveitis and </a:t>
            </a:r>
            <a:r>
              <a:rPr lang="en-US" dirty="0"/>
              <a:t>to exclude it when </a:t>
            </a:r>
            <a:r>
              <a:rPr lang="en-US" dirty="0" smtClean="0"/>
              <a:t>appropriate with </a:t>
            </a:r>
            <a:r>
              <a:rPr lang="en-US" dirty="0"/>
              <a:t>a diagnostic procedure and </a:t>
            </a:r>
            <a:r>
              <a:rPr lang="en-US" dirty="0" smtClean="0"/>
              <a:t>appropriate </a:t>
            </a:r>
            <a:r>
              <a:rPr lang="en-US" dirty="0"/>
              <a:t>pathological studies</a:t>
            </a:r>
            <a:endParaRPr lang="en-US" dirty="0">
              <a:effectLst/>
            </a:endParaRPr>
          </a:p>
        </p:txBody>
      </p:sp>
      <p:sp>
        <p:nvSpPr>
          <p:cNvPr id="3" name="Title 2"/>
          <p:cNvSpPr>
            <a:spLocks noGrp="1"/>
          </p:cNvSpPr>
          <p:nvPr>
            <p:ph type="title"/>
          </p:nvPr>
        </p:nvSpPr>
        <p:spPr>
          <a:xfrm>
            <a:off x="381000" y="304800"/>
            <a:ext cx="8229600" cy="1143000"/>
          </a:xfrm>
        </p:spPr>
        <p:txBody>
          <a:bodyPr/>
          <a:lstStyle/>
          <a:p>
            <a:r>
              <a:rPr lang="en-US" dirty="0" smtClean="0"/>
              <a:t>Conclusions</a:t>
            </a:r>
            <a:endParaRPr lang="en-US" dirty="0"/>
          </a:p>
        </p:txBody>
      </p:sp>
    </p:spTree>
    <p:extLst>
      <p:ext uri="{BB962C8B-B14F-4D97-AF65-F5344CB8AC3E}">
        <p14:creationId xmlns:p14="http://schemas.microsoft.com/office/powerpoint/2010/main" val="30666389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371600"/>
            <a:ext cx="8229600" cy="5287963"/>
          </a:xfrm>
        </p:spPr>
        <p:txBody>
          <a:bodyPr>
            <a:normAutofit/>
          </a:bodyPr>
          <a:lstStyle/>
          <a:p>
            <a:r>
              <a:rPr lang="en-US" sz="1400" dirty="0"/>
              <a:t>Shields CL, </a:t>
            </a:r>
            <a:r>
              <a:rPr lang="en-US" sz="1400" dirty="0" err="1"/>
              <a:t>Kaliki</a:t>
            </a:r>
            <a:r>
              <a:rPr lang="en-US" sz="1400" dirty="0"/>
              <a:t> S, Crabtree GS, </a:t>
            </a:r>
            <a:r>
              <a:rPr lang="en-US" sz="1400" dirty="0" err="1"/>
              <a:t>Peshatani</a:t>
            </a:r>
            <a:r>
              <a:rPr lang="en-US" sz="1400" dirty="0"/>
              <a:t> A, Morton S, </a:t>
            </a:r>
            <a:r>
              <a:rPr lang="en-US" sz="1400" dirty="0" err="1"/>
              <a:t>Anand</a:t>
            </a:r>
            <a:r>
              <a:rPr lang="en-US" sz="1400" dirty="0"/>
              <a:t> RA, et al. Iris metastasis from systemic cancer in 104 patients: The 2014 Jerry A. shields Lecture. Cornea. 2015; 34(1):42 </a:t>
            </a:r>
            <a:endParaRPr lang="en-US" sz="1400" dirty="0" smtClean="0"/>
          </a:p>
          <a:p>
            <a:endParaRPr lang="en-US" sz="1400" dirty="0"/>
          </a:p>
          <a:p>
            <a:r>
              <a:rPr lang="en-US" sz="1400" dirty="0"/>
              <a:t>Sen HN, Chan CC, </a:t>
            </a:r>
            <a:r>
              <a:rPr lang="en-US" sz="1400" dirty="0" err="1"/>
              <a:t>Nussenblatt</a:t>
            </a:r>
            <a:r>
              <a:rPr lang="en-US" sz="1400" dirty="0"/>
              <a:t> RB, et al.. Occult primary carcinoma metastatic to the iris. </a:t>
            </a:r>
            <a:r>
              <a:rPr lang="en-US" sz="1400" dirty="0" err="1"/>
              <a:t>Acta</a:t>
            </a:r>
            <a:r>
              <a:rPr lang="en-US" sz="1400" dirty="0"/>
              <a:t> </a:t>
            </a:r>
            <a:r>
              <a:rPr lang="en-US" sz="1400" dirty="0" err="1"/>
              <a:t>Ophthalmol</a:t>
            </a:r>
            <a:r>
              <a:rPr lang="en-US" sz="1400" dirty="0"/>
              <a:t> Scand. </a:t>
            </a:r>
            <a:r>
              <a:rPr lang="en-US" sz="1400" dirty="0" smtClean="0"/>
              <a:t>2004;82:746–747</a:t>
            </a:r>
          </a:p>
          <a:p>
            <a:endParaRPr lang="en-US" sz="1400" dirty="0"/>
          </a:p>
          <a:p>
            <a:r>
              <a:rPr lang="en-US" sz="1400" dirty="0" err="1"/>
              <a:t>Kesen</a:t>
            </a:r>
            <a:r>
              <a:rPr lang="en-US" sz="1400" dirty="0"/>
              <a:t> MR, Edward DP, </a:t>
            </a:r>
            <a:r>
              <a:rPr lang="en-US" sz="1400" dirty="0" err="1"/>
              <a:t>Ulanski</a:t>
            </a:r>
            <a:r>
              <a:rPr lang="en-US" sz="1400" dirty="0"/>
              <a:t> LJ, et al.. Pulmonary metastasis masquerading as anterior uveitis. Arch </a:t>
            </a:r>
            <a:r>
              <a:rPr lang="en-US" sz="1400" dirty="0" err="1"/>
              <a:t>Ophthalmol</a:t>
            </a:r>
            <a:r>
              <a:rPr lang="en-US" sz="1400" dirty="0"/>
              <a:t>. </a:t>
            </a:r>
            <a:r>
              <a:rPr lang="en-US" sz="1400" dirty="0" smtClean="0"/>
              <a:t>2008;126:572–574</a:t>
            </a:r>
          </a:p>
          <a:p>
            <a:endParaRPr lang="en-US" sz="1400" dirty="0"/>
          </a:p>
          <a:p>
            <a:r>
              <a:rPr lang="en-US" sz="1400" dirty="0" err="1"/>
              <a:t>Woog</a:t>
            </a:r>
            <a:r>
              <a:rPr lang="en-US" sz="1400" dirty="0"/>
              <a:t> JJ, Chess J, Albert DM, et al.. Metastatic carcinoma of the iris simulating iridocyclitis. Br J </a:t>
            </a:r>
            <a:r>
              <a:rPr lang="en-US" sz="1400" dirty="0" err="1"/>
              <a:t>Ophthalmol</a:t>
            </a:r>
            <a:r>
              <a:rPr lang="en-US" sz="1400" dirty="0"/>
              <a:t>. 1984;68:167–173. </a:t>
            </a:r>
            <a:endParaRPr lang="en-US" sz="1400" dirty="0" smtClean="0"/>
          </a:p>
          <a:p>
            <a:endParaRPr lang="en-US" sz="1400" dirty="0"/>
          </a:p>
          <a:p>
            <a:r>
              <a:rPr lang="en-US" sz="1400" dirty="0"/>
              <a:t>Harvey BJ, </a:t>
            </a:r>
            <a:r>
              <a:rPr lang="en-US" sz="1400" dirty="0" err="1"/>
              <a:t>Grossniklaus</a:t>
            </a:r>
            <a:r>
              <a:rPr lang="en-US" sz="1400" dirty="0"/>
              <a:t> HE, </a:t>
            </a:r>
            <a:r>
              <a:rPr lang="en-US" sz="1400" dirty="0" err="1"/>
              <a:t>Traynor</a:t>
            </a:r>
            <a:r>
              <a:rPr lang="en-US" sz="1400" dirty="0"/>
              <a:t> MP, et al.. Metastatic lung adenocarcinoma to the iris mimicking Cogan-Reese syndrome. J Glaucoma. 2012;21:567–569. </a:t>
            </a:r>
          </a:p>
        </p:txBody>
      </p:sp>
      <p:sp>
        <p:nvSpPr>
          <p:cNvPr id="3" name="Title 2"/>
          <p:cNvSpPr>
            <a:spLocks noGrp="1"/>
          </p:cNvSpPr>
          <p:nvPr>
            <p:ph type="title"/>
          </p:nvPr>
        </p:nvSpPr>
        <p:spPr>
          <a:xfrm>
            <a:off x="304800" y="14287"/>
            <a:ext cx="8229600" cy="1143000"/>
          </a:xfrm>
        </p:spPr>
        <p:txBody>
          <a:bodyPr/>
          <a:lstStyle/>
          <a:p>
            <a:r>
              <a:rPr lang="en-US" dirty="0" smtClean="0"/>
              <a:t>References</a:t>
            </a:r>
            <a:endParaRPr lang="en-US" dirty="0"/>
          </a:p>
        </p:txBody>
      </p:sp>
    </p:spTree>
    <p:extLst>
      <p:ext uri="{BB962C8B-B14F-4D97-AF65-F5344CB8AC3E}">
        <p14:creationId xmlns:p14="http://schemas.microsoft.com/office/powerpoint/2010/main" val="27984697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419100" y="-152400"/>
            <a:ext cx="8229600" cy="1143000"/>
          </a:xfrm>
        </p:spPr>
        <p:txBody>
          <a:bodyPr>
            <a:normAutofit/>
          </a:bodyPr>
          <a:lstStyle/>
          <a:p>
            <a:r>
              <a:rPr lang="en-US" sz="3600" dirty="0" smtClean="0"/>
              <a:t>Anterior Segment Exam</a:t>
            </a:r>
            <a:endParaRPr lang="en-US" sz="3600" dirty="0"/>
          </a:p>
        </p:txBody>
      </p:sp>
      <p:graphicFrame>
        <p:nvGraphicFramePr>
          <p:cNvPr id="2" name="Table 1"/>
          <p:cNvGraphicFramePr>
            <a:graphicFrameLocks noGrp="1"/>
          </p:cNvGraphicFramePr>
          <p:nvPr>
            <p:extLst>
              <p:ext uri="{D42A27DB-BD31-4B8C-83A1-F6EECF244321}">
                <p14:modId xmlns:p14="http://schemas.microsoft.com/office/powerpoint/2010/main" val="2055596112"/>
              </p:ext>
            </p:extLst>
          </p:nvPr>
        </p:nvGraphicFramePr>
        <p:xfrm>
          <a:off x="609600" y="685800"/>
          <a:ext cx="7848600" cy="6053156"/>
        </p:xfrm>
        <a:graphic>
          <a:graphicData uri="http://schemas.openxmlformats.org/drawingml/2006/table">
            <a:tbl>
              <a:tblPr firstRow="1" bandRow="1">
                <a:tableStyleId>{8A107856-5554-42FB-B03E-39F5DBC370BA}</a:tableStyleId>
              </a:tblPr>
              <a:tblGrid>
                <a:gridCol w="1981200">
                  <a:extLst>
                    <a:ext uri="{9D8B030D-6E8A-4147-A177-3AD203B41FA5}">
                      <a16:colId xmlns:a16="http://schemas.microsoft.com/office/drawing/2014/main" xmlns="" val="20000"/>
                    </a:ext>
                  </a:extLst>
                </a:gridCol>
                <a:gridCol w="2895600">
                  <a:extLst>
                    <a:ext uri="{9D8B030D-6E8A-4147-A177-3AD203B41FA5}">
                      <a16:colId xmlns:a16="http://schemas.microsoft.com/office/drawing/2014/main" xmlns="" val="20001"/>
                    </a:ext>
                  </a:extLst>
                </a:gridCol>
                <a:gridCol w="2971800">
                  <a:extLst>
                    <a:ext uri="{9D8B030D-6E8A-4147-A177-3AD203B41FA5}">
                      <a16:colId xmlns:a16="http://schemas.microsoft.com/office/drawing/2014/main" xmlns="" val="20002"/>
                    </a:ext>
                  </a:extLst>
                </a:gridCol>
              </a:tblGrid>
              <a:tr h="499829">
                <a:tc>
                  <a:txBody>
                    <a:bodyPr/>
                    <a:lstStyle/>
                    <a:p>
                      <a:r>
                        <a:rPr lang="en-US" sz="140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SLE</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OD</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OS</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0"/>
                  </a:ext>
                </a:extLst>
              </a:tr>
              <a:tr h="499829">
                <a:tc>
                  <a:txBody>
                    <a:bodyPr/>
                    <a:lstStyle/>
                    <a:p>
                      <a:r>
                        <a:rPr lang="en-US" dirty="0" smtClean="0">
                          <a:latin typeface="Arial" panose="020B0604020202020204" pitchFamily="34" charset="0"/>
                          <a:cs typeface="Arial" panose="020B0604020202020204" pitchFamily="34" charset="0"/>
                        </a:rPr>
                        <a:t>External/Lids</a:t>
                      </a:r>
                      <a:endParaRPr lang="en-US" dirty="0">
                        <a:latin typeface="Arial" panose="020B0604020202020204" pitchFamily="34" charset="0"/>
                        <a:cs typeface="Arial" panose="020B0604020202020204" pitchFamily="34" charset="0"/>
                      </a:endParaRPr>
                    </a:p>
                  </a:txBody>
                  <a:tcPr anchor="ctr"/>
                </a:tc>
                <a:tc>
                  <a:txBody>
                    <a:bodyPr/>
                    <a:lstStyle/>
                    <a:p>
                      <a:r>
                        <a:rPr lang="en-US" dirty="0" err="1" smtClean="0">
                          <a:latin typeface="Arial" panose="020B0604020202020204" pitchFamily="34" charset="0"/>
                          <a:cs typeface="Arial" panose="020B0604020202020204" pitchFamily="34" charset="0"/>
                        </a:rPr>
                        <a:t>Wnl</a:t>
                      </a:r>
                      <a:endParaRPr lang="en-US" dirty="0">
                        <a:latin typeface="Arial" panose="020B0604020202020204" pitchFamily="34" charset="0"/>
                        <a:cs typeface="Arial" panose="020B0604020202020204" pitchFamily="34" charset="0"/>
                      </a:endParaRPr>
                    </a:p>
                  </a:txBody>
                  <a:tcPr marL="365760" anchor="ctr"/>
                </a:tc>
                <a:tc>
                  <a:txBody>
                    <a:bodyPr/>
                    <a:lstStyle/>
                    <a:p>
                      <a:r>
                        <a:rPr lang="en-US" dirty="0" err="1" smtClean="0">
                          <a:latin typeface="Arial" panose="020B0604020202020204" pitchFamily="34" charset="0"/>
                          <a:cs typeface="Arial" panose="020B0604020202020204" pitchFamily="34" charset="0"/>
                        </a:rPr>
                        <a:t>Wnl</a:t>
                      </a:r>
                      <a:endParaRPr lang="en-US" dirty="0">
                        <a:latin typeface="Arial" panose="020B0604020202020204" pitchFamily="34" charset="0"/>
                        <a:cs typeface="Arial" panose="020B0604020202020204" pitchFamily="34" charset="0"/>
                      </a:endParaRPr>
                    </a:p>
                  </a:txBody>
                  <a:tcPr marL="365760" anchor="ctr"/>
                </a:tc>
                <a:extLst>
                  <a:ext uri="{0D108BD9-81ED-4DB2-BD59-A6C34878D82A}">
                    <a16:rowId xmlns:a16="http://schemas.microsoft.com/office/drawing/2014/main" xmlns="" val="10001"/>
                  </a:ext>
                </a:extLst>
              </a:tr>
              <a:tr h="499829">
                <a:tc>
                  <a:txBody>
                    <a:bodyPr/>
                    <a:lstStyle/>
                    <a:p>
                      <a:r>
                        <a:rPr lang="en-US" dirty="0" err="1" smtClean="0">
                          <a:latin typeface="Arial" panose="020B0604020202020204" pitchFamily="34" charset="0"/>
                          <a:cs typeface="Arial" panose="020B0604020202020204" pitchFamily="34" charset="0"/>
                        </a:rPr>
                        <a:t>Conj</a:t>
                      </a:r>
                      <a:r>
                        <a:rPr lang="en-US" dirty="0" smtClean="0">
                          <a:latin typeface="Arial" panose="020B0604020202020204" pitchFamily="34" charset="0"/>
                          <a:cs typeface="Arial" panose="020B0604020202020204" pitchFamily="34" charset="0"/>
                        </a:rPr>
                        <a:t>/Sclera</a:t>
                      </a:r>
                      <a:endParaRPr lang="en-US" dirty="0">
                        <a:latin typeface="Arial" panose="020B0604020202020204" pitchFamily="34" charset="0"/>
                        <a:cs typeface="Arial" panose="020B0604020202020204" pitchFamily="34" charset="0"/>
                      </a:endParaRPr>
                    </a:p>
                  </a:txBody>
                  <a:tcPr anchor="ctr"/>
                </a:tc>
                <a:tc>
                  <a:txBody>
                    <a:bodyPr/>
                    <a:lstStyle/>
                    <a:p>
                      <a:r>
                        <a:rPr lang="en-US" b="1" dirty="0" smtClean="0">
                          <a:solidFill>
                            <a:srgbClr val="A20000"/>
                          </a:solidFill>
                          <a:latin typeface="Arial" panose="020B0604020202020204" pitchFamily="34" charset="0"/>
                          <a:cs typeface="Arial" panose="020B0604020202020204" pitchFamily="34" charset="0"/>
                        </a:rPr>
                        <a:t>Ciliary Injection 2+/</a:t>
                      </a:r>
                      <a:r>
                        <a:rPr lang="en-US" b="1" dirty="0" err="1" smtClean="0">
                          <a:solidFill>
                            <a:srgbClr val="A20000"/>
                          </a:solidFill>
                          <a:latin typeface="Arial" panose="020B0604020202020204" pitchFamily="34" charset="0"/>
                          <a:cs typeface="Arial" panose="020B0604020202020204" pitchFamily="34" charset="0"/>
                        </a:rPr>
                        <a:t>inferonasal</a:t>
                      </a:r>
                      <a:r>
                        <a:rPr lang="en-US" b="1" dirty="0" smtClean="0">
                          <a:solidFill>
                            <a:srgbClr val="A20000"/>
                          </a:solidFill>
                          <a:latin typeface="Arial" panose="020B0604020202020204" pitchFamily="34" charset="0"/>
                          <a:cs typeface="Arial" panose="020B0604020202020204" pitchFamily="34" charset="0"/>
                        </a:rPr>
                        <a:t> </a:t>
                      </a:r>
                      <a:r>
                        <a:rPr lang="en-US" b="1" dirty="0" err="1" smtClean="0">
                          <a:solidFill>
                            <a:srgbClr val="A20000"/>
                          </a:solidFill>
                          <a:latin typeface="Arial" panose="020B0604020202020204" pitchFamily="34" charset="0"/>
                          <a:cs typeface="Arial" panose="020B0604020202020204" pitchFamily="34" charset="0"/>
                        </a:rPr>
                        <a:t>conj</a:t>
                      </a:r>
                      <a:r>
                        <a:rPr lang="en-US" b="1" dirty="0" smtClean="0">
                          <a:solidFill>
                            <a:srgbClr val="A20000"/>
                          </a:solidFill>
                          <a:latin typeface="Arial" panose="020B0604020202020204" pitchFamily="34" charset="0"/>
                          <a:cs typeface="Arial" panose="020B0604020202020204" pitchFamily="34" charset="0"/>
                        </a:rPr>
                        <a:t> nodule with sentinel vessel</a:t>
                      </a:r>
                      <a:endParaRPr lang="en-US" b="1" dirty="0">
                        <a:solidFill>
                          <a:srgbClr val="A20000"/>
                        </a:solidFill>
                        <a:latin typeface="Arial" panose="020B0604020202020204" pitchFamily="34" charset="0"/>
                        <a:cs typeface="Arial" panose="020B0604020202020204" pitchFamily="34" charset="0"/>
                      </a:endParaRPr>
                    </a:p>
                  </a:txBody>
                  <a:tcPr marL="3657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latin typeface="Arial" panose="020B0604020202020204" pitchFamily="34" charset="0"/>
                          <a:cs typeface="Arial" panose="020B0604020202020204" pitchFamily="34" charset="0"/>
                        </a:rPr>
                        <a:t>Wnl</a:t>
                      </a:r>
                      <a:endParaRPr lang="en-US" dirty="0" smtClean="0">
                        <a:latin typeface="Arial" panose="020B0604020202020204" pitchFamily="34" charset="0"/>
                        <a:cs typeface="Arial" panose="020B0604020202020204" pitchFamily="34" charset="0"/>
                      </a:endParaRPr>
                    </a:p>
                  </a:txBody>
                  <a:tcPr marL="365760" anchor="ctr"/>
                </a:tc>
                <a:extLst>
                  <a:ext uri="{0D108BD9-81ED-4DB2-BD59-A6C34878D82A}">
                    <a16:rowId xmlns:a16="http://schemas.microsoft.com/office/drawing/2014/main" xmlns="" val="10002"/>
                  </a:ext>
                </a:extLst>
              </a:tr>
              <a:tr h="862715">
                <a:tc>
                  <a:txBody>
                    <a:bodyPr/>
                    <a:lstStyle/>
                    <a:p>
                      <a:r>
                        <a:rPr lang="en-US" dirty="0" smtClean="0">
                          <a:latin typeface="Arial" panose="020B0604020202020204" pitchFamily="34" charset="0"/>
                          <a:cs typeface="Arial" panose="020B0604020202020204" pitchFamily="34" charset="0"/>
                        </a:rPr>
                        <a:t>Cornea</a:t>
                      </a:r>
                      <a:endParaRPr lang="en-US" dirty="0">
                        <a:latin typeface="Arial" panose="020B0604020202020204" pitchFamily="34" charset="0"/>
                        <a:cs typeface="Arial" panose="020B0604020202020204" pitchFamily="34" charset="0"/>
                      </a:endParaRPr>
                    </a:p>
                  </a:txBody>
                  <a:tcPr anchor="ctr"/>
                </a:tc>
                <a:tc>
                  <a:txBody>
                    <a:bodyPr/>
                    <a:lstStyle/>
                    <a:p>
                      <a:r>
                        <a:rPr lang="en-US" b="1" dirty="0" err="1" smtClean="0">
                          <a:solidFill>
                            <a:srgbClr val="A20000"/>
                          </a:solidFill>
                          <a:latin typeface="Arial" panose="020B0604020202020204" pitchFamily="34" charset="0"/>
                          <a:cs typeface="Arial" panose="020B0604020202020204" pitchFamily="34" charset="0"/>
                        </a:rPr>
                        <a:t>Inferonasal</a:t>
                      </a:r>
                      <a:r>
                        <a:rPr lang="en-US" b="1" dirty="0" smtClean="0">
                          <a:solidFill>
                            <a:srgbClr val="A20000"/>
                          </a:solidFill>
                          <a:latin typeface="Arial" panose="020B0604020202020204" pitchFamily="34" charset="0"/>
                          <a:cs typeface="Arial" panose="020B0604020202020204" pitchFamily="34" charset="0"/>
                        </a:rPr>
                        <a:t> </a:t>
                      </a:r>
                      <a:r>
                        <a:rPr lang="en-US" b="1" dirty="0" err="1" smtClean="0">
                          <a:solidFill>
                            <a:srgbClr val="A20000"/>
                          </a:solidFill>
                          <a:latin typeface="Arial" panose="020B0604020202020204" pitchFamily="34" charset="0"/>
                          <a:cs typeface="Arial" panose="020B0604020202020204" pitchFamily="34" charset="0"/>
                        </a:rPr>
                        <a:t>pagetoid</a:t>
                      </a:r>
                      <a:r>
                        <a:rPr lang="en-US" b="1" dirty="0" smtClean="0">
                          <a:solidFill>
                            <a:srgbClr val="A20000"/>
                          </a:solidFill>
                          <a:latin typeface="Arial" panose="020B0604020202020204" pitchFamily="34" charset="0"/>
                          <a:cs typeface="Arial" panose="020B0604020202020204" pitchFamily="34" charset="0"/>
                        </a:rPr>
                        <a:t> lesion on endothelium extending from the limbus towards the center/ KPs</a:t>
                      </a:r>
                      <a:endParaRPr lang="en-US" b="1" dirty="0">
                        <a:solidFill>
                          <a:srgbClr val="A20000"/>
                        </a:solidFill>
                        <a:latin typeface="Arial" panose="020B0604020202020204" pitchFamily="34" charset="0"/>
                        <a:cs typeface="Arial" panose="020B0604020202020204" pitchFamily="34" charset="0"/>
                      </a:endParaRPr>
                    </a:p>
                  </a:txBody>
                  <a:tcPr marL="3657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solidFill>
                            <a:schemeClr val="tx1"/>
                          </a:solidFill>
                          <a:effectLst/>
                          <a:latin typeface="Arial" panose="020B0604020202020204" pitchFamily="34" charset="0"/>
                          <a:cs typeface="Arial" panose="020B0604020202020204" pitchFamily="34" charset="0"/>
                        </a:rPr>
                        <a:t>Clear</a:t>
                      </a:r>
                    </a:p>
                  </a:txBody>
                  <a:tcPr marL="365760" anchor="ctr"/>
                </a:tc>
                <a:extLst>
                  <a:ext uri="{0D108BD9-81ED-4DB2-BD59-A6C34878D82A}">
                    <a16:rowId xmlns:a16="http://schemas.microsoft.com/office/drawing/2014/main" xmlns="" val="10003"/>
                  </a:ext>
                </a:extLst>
              </a:tr>
              <a:tr h="762000">
                <a:tc>
                  <a:txBody>
                    <a:bodyPr/>
                    <a:lstStyle/>
                    <a:p>
                      <a:r>
                        <a:rPr lang="en-US" dirty="0" smtClean="0">
                          <a:latin typeface="Arial" panose="020B0604020202020204" pitchFamily="34" charset="0"/>
                          <a:cs typeface="Arial" panose="020B0604020202020204" pitchFamily="34" charset="0"/>
                        </a:rPr>
                        <a:t>Ant Chamber</a:t>
                      </a:r>
                      <a:endParaRPr lang="en-US" dirty="0">
                        <a:latin typeface="Arial" panose="020B0604020202020204" pitchFamily="34" charset="0"/>
                        <a:cs typeface="Arial" panose="020B0604020202020204" pitchFamily="34" charset="0"/>
                      </a:endParaRPr>
                    </a:p>
                  </a:txBody>
                  <a:tcPr anchor="ctr"/>
                </a:tc>
                <a:tc>
                  <a:txBody>
                    <a:bodyPr/>
                    <a:lstStyle/>
                    <a:p>
                      <a:r>
                        <a:rPr lang="en-US" b="1" dirty="0" smtClean="0">
                          <a:solidFill>
                            <a:srgbClr val="A20000"/>
                          </a:solidFill>
                          <a:latin typeface="Arial" panose="020B0604020202020204" pitchFamily="34" charset="0"/>
                          <a:cs typeface="Arial" panose="020B0604020202020204" pitchFamily="34" charset="0"/>
                        </a:rPr>
                        <a:t>Fluffy white material </a:t>
                      </a:r>
                      <a:r>
                        <a:rPr lang="en-US" b="1" dirty="0" err="1" smtClean="0">
                          <a:solidFill>
                            <a:srgbClr val="A20000"/>
                          </a:solidFill>
                          <a:latin typeface="Arial" panose="020B0604020202020204" pitchFamily="34" charset="0"/>
                          <a:cs typeface="Arial" panose="020B0604020202020204" pitchFamily="34" charset="0"/>
                        </a:rPr>
                        <a:t>pseudohypopyon</a:t>
                      </a:r>
                      <a:endParaRPr lang="en-US" b="1" dirty="0">
                        <a:solidFill>
                          <a:srgbClr val="A20000"/>
                        </a:solidFill>
                        <a:latin typeface="Arial" panose="020B0604020202020204" pitchFamily="34" charset="0"/>
                        <a:cs typeface="Arial" panose="020B0604020202020204" pitchFamily="34" charset="0"/>
                      </a:endParaRPr>
                    </a:p>
                  </a:txBody>
                  <a:tcPr marL="3657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solidFill>
                            <a:schemeClr val="tx1"/>
                          </a:solidFill>
                          <a:effectLst/>
                          <a:latin typeface="Arial" panose="020B0604020202020204" pitchFamily="34" charset="0"/>
                          <a:cs typeface="Arial" panose="020B0604020202020204" pitchFamily="34" charset="0"/>
                        </a:rPr>
                        <a:t>0</a:t>
                      </a:r>
                      <a:r>
                        <a:rPr lang="en-US" b="0" i="0" baseline="0" dirty="0" smtClean="0">
                          <a:solidFill>
                            <a:schemeClr val="tx1"/>
                          </a:solidFill>
                          <a:effectLst/>
                          <a:latin typeface="Arial" panose="020B0604020202020204" pitchFamily="34" charset="0"/>
                          <a:cs typeface="Arial" panose="020B0604020202020204" pitchFamily="34" charset="0"/>
                        </a:rPr>
                        <a:t> cell and flare</a:t>
                      </a:r>
                      <a:endParaRPr lang="en-US" b="0" i="0" dirty="0" smtClean="0">
                        <a:solidFill>
                          <a:schemeClr val="tx1"/>
                        </a:solidFill>
                        <a:effectLst/>
                        <a:latin typeface="Arial" panose="020B0604020202020204" pitchFamily="34" charset="0"/>
                        <a:cs typeface="Arial" panose="020B0604020202020204" pitchFamily="34" charset="0"/>
                      </a:endParaRPr>
                    </a:p>
                  </a:txBody>
                  <a:tcPr marL="365760" anchor="ctr"/>
                </a:tc>
                <a:extLst>
                  <a:ext uri="{0D108BD9-81ED-4DB2-BD59-A6C34878D82A}">
                    <a16:rowId xmlns:a16="http://schemas.microsoft.com/office/drawing/2014/main" xmlns="" val="10004"/>
                  </a:ext>
                </a:extLst>
              </a:tr>
              <a:tr h="499829">
                <a:tc>
                  <a:txBody>
                    <a:bodyPr/>
                    <a:lstStyle/>
                    <a:p>
                      <a:r>
                        <a:rPr lang="en-US" dirty="0" smtClean="0">
                          <a:latin typeface="Arial" panose="020B0604020202020204" pitchFamily="34" charset="0"/>
                          <a:cs typeface="Arial" panose="020B0604020202020204" pitchFamily="34" charset="0"/>
                        </a:rPr>
                        <a:t>Iris</a:t>
                      </a:r>
                      <a:endParaRPr lang="en-US" dirty="0">
                        <a:latin typeface="Arial" panose="020B0604020202020204" pitchFamily="34" charset="0"/>
                        <a:cs typeface="Arial" panose="020B0604020202020204" pitchFamily="34" charset="0"/>
                      </a:endParaRPr>
                    </a:p>
                  </a:txBody>
                  <a:tcPr anchor="ctr"/>
                </a:tc>
                <a:tc>
                  <a:txBody>
                    <a:bodyPr/>
                    <a:lstStyle/>
                    <a:p>
                      <a:r>
                        <a:rPr lang="en-US" b="1" dirty="0" err="1" smtClean="0">
                          <a:solidFill>
                            <a:srgbClr val="A20000"/>
                          </a:solidFill>
                          <a:latin typeface="Arial" panose="020B0604020202020204" pitchFamily="34" charset="0"/>
                          <a:cs typeface="Arial" panose="020B0604020202020204" pitchFamily="34" charset="0"/>
                        </a:rPr>
                        <a:t>Inferonasal</a:t>
                      </a:r>
                      <a:r>
                        <a:rPr lang="en-US" b="1" dirty="0" smtClean="0">
                          <a:solidFill>
                            <a:srgbClr val="A20000"/>
                          </a:solidFill>
                          <a:latin typeface="Arial" panose="020B0604020202020204" pitchFamily="34" charset="0"/>
                          <a:cs typeface="Arial" panose="020B0604020202020204" pitchFamily="34" charset="0"/>
                        </a:rPr>
                        <a:t> infiltration/PS</a:t>
                      </a:r>
                      <a:endParaRPr lang="en-US" b="1" dirty="0">
                        <a:solidFill>
                          <a:srgbClr val="A20000"/>
                        </a:solidFill>
                        <a:latin typeface="Arial" panose="020B0604020202020204" pitchFamily="34" charset="0"/>
                        <a:cs typeface="Arial" panose="020B0604020202020204" pitchFamily="34" charset="0"/>
                      </a:endParaRPr>
                    </a:p>
                  </a:txBody>
                  <a:tcPr marL="365760" anchor="ctr"/>
                </a:tc>
                <a:tc>
                  <a:txBody>
                    <a:bodyPr/>
                    <a:lstStyle/>
                    <a:p>
                      <a:r>
                        <a:rPr lang="en-US" dirty="0" err="1" smtClean="0">
                          <a:latin typeface="Arial" panose="020B0604020202020204" pitchFamily="34" charset="0"/>
                          <a:cs typeface="Arial" panose="020B0604020202020204" pitchFamily="34" charset="0"/>
                        </a:rPr>
                        <a:t>Wnl</a:t>
                      </a:r>
                      <a:endParaRPr lang="en-US" dirty="0">
                        <a:latin typeface="Arial" panose="020B0604020202020204" pitchFamily="34" charset="0"/>
                        <a:cs typeface="Arial" panose="020B0604020202020204" pitchFamily="34" charset="0"/>
                      </a:endParaRPr>
                    </a:p>
                  </a:txBody>
                  <a:tcPr marL="365760" anchor="ctr"/>
                </a:tc>
                <a:extLst>
                  <a:ext uri="{0D108BD9-81ED-4DB2-BD59-A6C34878D82A}">
                    <a16:rowId xmlns:a16="http://schemas.microsoft.com/office/drawing/2014/main" xmlns="" val="10005"/>
                  </a:ext>
                </a:extLst>
              </a:tr>
              <a:tr h="499829">
                <a:tc>
                  <a:txBody>
                    <a:bodyPr/>
                    <a:lstStyle/>
                    <a:p>
                      <a:r>
                        <a:rPr lang="en-US" dirty="0" smtClean="0">
                          <a:latin typeface="Arial" panose="020B0604020202020204" pitchFamily="34" charset="0"/>
                          <a:cs typeface="Arial" panose="020B0604020202020204" pitchFamily="34" charset="0"/>
                        </a:rPr>
                        <a:t>Lens</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NS2+</a:t>
                      </a:r>
                      <a:endParaRPr lang="en-US" dirty="0">
                        <a:latin typeface="Arial" panose="020B0604020202020204" pitchFamily="34" charset="0"/>
                        <a:cs typeface="Arial" panose="020B0604020202020204" pitchFamily="34" charset="0"/>
                      </a:endParaRPr>
                    </a:p>
                  </a:txBody>
                  <a:tcPr marL="365760" anchor="ctr"/>
                </a:tc>
                <a:tc>
                  <a:txBody>
                    <a:bodyPr/>
                    <a:lstStyle/>
                    <a:p>
                      <a:r>
                        <a:rPr lang="en-US" b="0" i="0" dirty="0" smtClean="0">
                          <a:solidFill>
                            <a:schemeClr val="tx1"/>
                          </a:solidFill>
                          <a:effectLst/>
                          <a:latin typeface="Arial" panose="020B0604020202020204" pitchFamily="34" charset="0"/>
                          <a:cs typeface="Arial" panose="020B0604020202020204" pitchFamily="34" charset="0"/>
                        </a:rPr>
                        <a:t>NS1+</a:t>
                      </a:r>
                      <a:endParaRPr lang="en-US" b="0" i="0" dirty="0">
                        <a:solidFill>
                          <a:schemeClr val="tx1"/>
                        </a:solidFill>
                        <a:effectLst/>
                        <a:latin typeface="Arial" panose="020B0604020202020204" pitchFamily="34" charset="0"/>
                        <a:cs typeface="Arial" panose="020B0604020202020204" pitchFamily="34" charset="0"/>
                      </a:endParaRPr>
                    </a:p>
                  </a:txBody>
                  <a:tcPr marL="365760" anchor="ctr"/>
                </a:tc>
                <a:extLst>
                  <a:ext uri="{0D108BD9-81ED-4DB2-BD59-A6C34878D82A}">
                    <a16:rowId xmlns:a16="http://schemas.microsoft.com/office/drawing/2014/main" xmlns="" val="10006"/>
                  </a:ext>
                </a:extLst>
              </a:tr>
              <a:tr h="499829">
                <a:tc>
                  <a:txBody>
                    <a:bodyPr/>
                    <a:lstStyle/>
                    <a:p>
                      <a:r>
                        <a:rPr lang="en-US" dirty="0" smtClean="0"/>
                        <a:t>Anterior vitreous</a:t>
                      </a:r>
                      <a:endParaRPr lang="en-US" dirty="0"/>
                    </a:p>
                  </a:txBody>
                  <a:tcPr/>
                </a:tc>
                <a:tc>
                  <a:txBody>
                    <a:bodyPr/>
                    <a:lstStyle/>
                    <a:p>
                      <a:r>
                        <a:rPr lang="en-US" dirty="0" smtClean="0"/>
                        <a:t>      poorly visible</a:t>
                      </a:r>
                      <a:endParaRPr lang="en-US" dirty="0"/>
                    </a:p>
                  </a:txBody>
                  <a:tcPr/>
                </a:tc>
                <a:tc>
                  <a:txBody>
                    <a:bodyPr/>
                    <a:lstStyle/>
                    <a:p>
                      <a:r>
                        <a:rPr lang="en-US" sz="2000" b="0" i="0" dirty="0" smtClean="0"/>
                        <a:t>    </a:t>
                      </a:r>
                      <a:r>
                        <a:rPr lang="en-US" sz="2000" b="0" i="0" dirty="0" smtClean="0">
                          <a:solidFill>
                            <a:schemeClr val="tx1"/>
                          </a:solidFill>
                          <a:effectLst/>
                        </a:rPr>
                        <a:t>Clear </a:t>
                      </a:r>
                      <a:endParaRPr lang="en-US" sz="2000" b="0" i="0" dirty="0">
                        <a:solidFill>
                          <a:schemeClr val="tx1"/>
                        </a:solidFill>
                        <a:effectLst/>
                      </a:endParaRPr>
                    </a:p>
                  </a:txBody>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32883542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smtClean="0">
                <a:solidFill>
                  <a:srgbClr val="A20000"/>
                </a:solidFill>
              </a:rPr>
              <a:t>Anterior Segment photos</a:t>
            </a:r>
            <a:endParaRPr lang="en-US" sz="2800" dirty="0">
              <a:solidFill>
                <a:srgbClr val="A20000"/>
              </a:solidFill>
            </a:endParaRPr>
          </a:p>
        </p:txBody>
      </p:sp>
      <p:pic>
        <p:nvPicPr>
          <p:cNvPr id="7" name="Content Placeholder 6"/>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20754" t="4400"/>
          <a:stretch/>
        </p:blipFill>
        <p:spPr>
          <a:xfrm>
            <a:off x="152400" y="1447800"/>
            <a:ext cx="4343400" cy="39298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Content Placeholder 9"/>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6981"/>
          <a:stretch/>
        </p:blipFill>
        <p:spPr>
          <a:xfrm>
            <a:off x="4674160" y="1447800"/>
            <a:ext cx="4350030" cy="39298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7185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1760" b="26200"/>
          <a:stretch/>
        </p:blipFill>
        <p:spPr>
          <a:xfrm>
            <a:off x="457200" y="304800"/>
            <a:ext cx="8509279" cy="6019799"/>
          </a:xfr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6236344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1760" b="33695"/>
          <a:stretch/>
        </p:blipFill>
        <p:spPr>
          <a:xfrm>
            <a:off x="76201" y="518934"/>
            <a:ext cx="8968838" cy="5700563"/>
          </a:xfr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3251259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1701" t="20288" r="22619" b="43916"/>
          <a:stretch/>
        </p:blipFill>
        <p:spPr>
          <a:xfrm>
            <a:off x="3075" y="-1"/>
            <a:ext cx="9140925" cy="6878373"/>
          </a:xfrm>
        </p:spPr>
      </p:pic>
    </p:spTree>
    <p:extLst>
      <p:ext uri="{BB962C8B-B14F-4D97-AF65-F5344CB8AC3E}">
        <p14:creationId xmlns:p14="http://schemas.microsoft.com/office/powerpoint/2010/main" val="33228188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1588</TotalTime>
  <Words>1040</Words>
  <Application>Microsoft Office PowerPoint</Application>
  <PresentationFormat>On-screen Show (4:3)</PresentationFormat>
  <Paragraphs>139</Paragraphs>
  <Slides>46</Slides>
  <Notes>3</Notes>
  <HiddenSlides>2</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Arial</vt:lpstr>
      <vt:lpstr>Arial Rounded MT Bold</vt:lpstr>
      <vt:lpstr>Calibri</vt:lpstr>
      <vt:lpstr>Office Theme</vt:lpstr>
      <vt:lpstr>Grand Rounds Masquerading Disease</vt:lpstr>
      <vt:lpstr>Patient Presentation</vt:lpstr>
      <vt:lpstr>History (Hx)</vt:lpstr>
      <vt:lpstr>External Exam</vt:lpstr>
      <vt:lpstr>Anterior Segment Exam</vt:lpstr>
      <vt:lpstr>Anterior Segment photos</vt:lpstr>
      <vt:lpstr>PowerPoint Presentation</vt:lpstr>
      <vt:lpstr>PowerPoint Presentation</vt:lpstr>
      <vt:lpstr>PowerPoint Presentation</vt:lpstr>
      <vt:lpstr>Anterior segment OCT</vt:lpstr>
      <vt:lpstr>PowerPoint Presentation</vt:lpstr>
      <vt:lpstr>PowerPoint Presentation</vt:lpstr>
      <vt:lpstr>PowerPoint Presentation</vt:lpstr>
      <vt:lpstr>PowerPoint Presentation</vt:lpstr>
      <vt:lpstr>Assessment</vt:lpstr>
      <vt:lpstr>Plan</vt:lpstr>
      <vt:lpstr>CXR</vt:lpstr>
      <vt:lpstr>PowerPoint Presentation</vt:lpstr>
      <vt:lpstr>PowerPoint Presentation</vt:lpstr>
      <vt:lpstr>PowerPoint Presentation</vt:lpstr>
      <vt:lpstr>PowerPoint Presentation</vt:lpstr>
      <vt:lpstr>Pathology </vt:lpstr>
      <vt:lpstr>Pathology </vt:lpstr>
      <vt:lpstr>PowerPoint Presentation</vt:lpstr>
      <vt:lpstr>1 month follow up </vt:lpstr>
      <vt:lpstr>PowerPoint Presentation</vt:lpstr>
      <vt:lpstr>2 months follow up </vt:lpstr>
      <vt:lpstr>PowerPoint Presentation</vt:lpstr>
      <vt:lpstr>PowerPoint Presentation</vt:lpstr>
      <vt:lpstr>PowerPoint Presentation</vt:lpstr>
      <vt:lpstr>PowerPoint Presentation</vt:lpstr>
      <vt:lpstr>PowerPoint Presentation</vt:lpstr>
      <vt:lpstr>Discussion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Avastin failed!</vt:lpstr>
      <vt:lpstr>What about intraocular injections?</vt:lpstr>
      <vt:lpstr>PowerPoint Presentation</vt:lpstr>
      <vt:lpstr>PowerPoint Presentation</vt:lpstr>
      <vt:lpstr>Conclusions</vt:lpstr>
      <vt:lpstr>References</vt:lpstr>
    </vt:vector>
  </TitlesOfParts>
  <Company>Windows User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Juan P FdC</dc:creator>
  <cp:lastModifiedBy>Brock,Cynthia L.</cp:lastModifiedBy>
  <cp:revision>92</cp:revision>
  <dcterms:created xsi:type="dcterms:W3CDTF">2016-06-13T00:58:53Z</dcterms:created>
  <dcterms:modified xsi:type="dcterms:W3CDTF">2017-07-31T12:49:12Z</dcterms:modified>
</cp:coreProperties>
</file>