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9" r:id="rId3"/>
    <p:sldId id="258" r:id="rId4"/>
    <p:sldId id="279" r:id="rId5"/>
    <p:sldId id="260" r:id="rId6"/>
    <p:sldId id="264" r:id="rId7"/>
    <p:sldId id="269" r:id="rId8"/>
    <p:sldId id="271" r:id="rId9"/>
    <p:sldId id="270" r:id="rId10"/>
    <p:sldId id="265" r:id="rId11"/>
    <p:sldId id="280" r:id="rId12"/>
    <p:sldId id="278" r:id="rId13"/>
    <p:sldId id="273" r:id="rId14"/>
    <p:sldId id="272" r:id="rId15"/>
    <p:sldId id="274" r:id="rId16"/>
    <p:sldId id="287" r:id="rId17"/>
    <p:sldId id="266" r:id="rId18"/>
    <p:sldId id="268" r:id="rId19"/>
    <p:sldId id="275" r:id="rId20"/>
    <p:sldId id="276" r:id="rId21"/>
    <p:sldId id="277" r:id="rId22"/>
    <p:sldId id="281" r:id="rId23"/>
    <p:sldId id="282" r:id="rId24"/>
    <p:sldId id="283" r:id="rId25"/>
    <p:sldId id="284" r:id="rId26"/>
    <p:sldId id="285" r:id="rId27"/>
    <p:sldId id="286" r:id="rId28"/>
    <p:sldId id="263" r:id="rId29"/>
    <p:sldId id="262"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0000"/>
    <a:srgbClr val="CC3300"/>
    <a:srgbClr val="993300"/>
    <a:srgbClr val="D3D3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8" autoAdjust="0"/>
    <p:restoredTop sz="87896" autoAdjust="0"/>
  </p:normalViewPr>
  <p:slideViewPr>
    <p:cSldViewPr showGuides="1">
      <p:cViewPr varScale="1">
        <p:scale>
          <a:sx n="66" d="100"/>
          <a:sy n="66" d="100"/>
        </p:scale>
        <p:origin x="1230" y="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ED713B-F6DE-4285-A5C6-BE4918033B16}" type="datetimeFigureOut">
              <a:rPr lang="en-US" smtClean="0"/>
              <a:t>1/12/2017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306E91-C37A-4AFD-BE1C-406CE1661321}" type="slidenum">
              <a:rPr lang="en-US" smtClean="0"/>
              <a:t>‹#›</a:t>
            </a:fld>
            <a:endParaRPr lang="en-US"/>
          </a:p>
        </p:txBody>
      </p:sp>
    </p:spTree>
    <p:extLst>
      <p:ext uri="{BB962C8B-B14F-4D97-AF65-F5344CB8AC3E}">
        <p14:creationId xmlns:p14="http://schemas.microsoft.com/office/powerpoint/2010/main" val="1071889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err="1" smtClean="0">
                <a:solidFill>
                  <a:schemeClr val="tx1"/>
                </a:solidFill>
                <a:effectLst/>
                <a:latin typeface="+mn-lt"/>
                <a:ea typeface="+mn-ea"/>
                <a:cs typeface="+mn-cs"/>
              </a:rPr>
              <a:t>Arimidex</a:t>
            </a:r>
            <a:r>
              <a:rPr lang="en-US" sz="1200" b="0" i="0" kern="1200" dirty="0" smtClean="0">
                <a:solidFill>
                  <a:schemeClr val="tx1"/>
                </a:solidFill>
                <a:effectLst/>
                <a:latin typeface="+mn-lt"/>
                <a:ea typeface="+mn-ea"/>
                <a:cs typeface="+mn-cs"/>
              </a:rPr>
              <a:t> is an anti estrogen drug that is designed to block estrogen</a:t>
            </a:r>
          </a:p>
          <a:p>
            <a:r>
              <a:rPr lang="en-US" b="1" i="0" dirty="0" err="1" smtClean="0">
                <a:solidFill>
                  <a:srgbClr val="222222"/>
                </a:solidFill>
                <a:effectLst/>
                <a:latin typeface="arial"/>
              </a:rPr>
              <a:t>Xgeva</a:t>
            </a:r>
            <a:r>
              <a:rPr lang="en-US" b="0" i="0" dirty="0" smtClean="0">
                <a:solidFill>
                  <a:srgbClr val="222222"/>
                </a:solidFill>
                <a:effectLst/>
                <a:latin typeface="arial"/>
              </a:rPr>
              <a:t> is an antibody, not a bisphosphonate, and it interferes with the activity of the body's bone-destroying cells in a way that is different from bisphosphonates.</a:t>
            </a:r>
          </a:p>
          <a:p>
            <a:r>
              <a:rPr lang="en-US" sz="1200" b="1" i="0" kern="1200" dirty="0" err="1" smtClean="0">
                <a:solidFill>
                  <a:schemeClr val="tx1"/>
                </a:solidFill>
                <a:effectLst/>
                <a:latin typeface="+mn-lt"/>
                <a:ea typeface="+mn-ea"/>
                <a:cs typeface="+mn-cs"/>
              </a:rPr>
              <a:t>Faslodex</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fulvestrant</a:t>
            </a:r>
            <a:r>
              <a:rPr lang="en-US" sz="1200" b="0" i="0" kern="1200" dirty="0" smtClean="0">
                <a:solidFill>
                  <a:schemeClr val="tx1"/>
                </a:solidFill>
                <a:effectLst/>
                <a:latin typeface="+mn-lt"/>
                <a:ea typeface="+mn-ea"/>
                <a:cs typeface="+mn-cs"/>
              </a:rPr>
              <a:t>) Injection 500 mg anti-estrogen</a:t>
            </a:r>
          </a:p>
          <a:p>
            <a:r>
              <a:rPr lang="en-US" sz="1200" kern="1200" dirty="0" smtClean="0">
                <a:solidFill>
                  <a:schemeClr val="tx1"/>
                </a:solidFill>
                <a:effectLst/>
                <a:latin typeface="+mn-lt"/>
                <a:ea typeface="+mn-ea"/>
                <a:cs typeface="+mn-cs"/>
              </a:rPr>
              <a:t>Originally ER positive and is now "triple negative" and is metastatic to bone.</a:t>
            </a:r>
            <a:endParaRPr lang="en-US" dirty="0"/>
          </a:p>
        </p:txBody>
      </p:sp>
      <p:sp>
        <p:nvSpPr>
          <p:cNvPr id="4" name="Slide Number Placeholder 3"/>
          <p:cNvSpPr>
            <a:spLocks noGrp="1"/>
          </p:cNvSpPr>
          <p:nvPr>
            <p:ph type="sldNum" sz="quarter" idx="10"/>
          </p:nvPr>
        </p:nvSpPr>
        <p:spPr/>
        <p:txBody>
          <a:bodyPr/>
          <a:lstStyle/>
          <a:p>
            <a:fld id="{FF306E91-C37A-4AFD-BE1C-406CE1661321}" type="slidenum">
              <a:rPr lang="en-US" smtClean="0"/>
              <a:t>12</a:t>
            </a:fld>
            <a:endParaRPr lang="en-US"/>
          </a:p>
        </p:txBody>
      </p:sp>
    </p:spTree>
    <p:extLst>
      <p:ext uri="{BB962C8B-B14F-4D97-AF65-F5344CB8AC3E}">
        <p14:creationId xmlns:p14="http://schemas.microsoft.com/office/powerpoint/2010/main" val="422861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smtClean="0">
                <a:solidFill>
                  <a:schemeClr val="tx1"/>
                </a:solidFill>
                <a:latin typeface="+mn-lt"/>
                <a:ea typeface="+mn-ea"/>
                <a:cs typeface="+mn-cs"/>
              </a:rPr>
              <a:t>Most notable index lesions are seen in the skull, bilateral femurs, and the bilateral ribs. Largest vertebral metastasis is within L1. There is mottled appearance to the left hip which is unchanged the prior examination and could represent soft tissue </a:t>
            </a:r>
          </a:p>
          <a:p>
            <a:pPr rtl="0"/>
            <a:r>
              <a:rPr lang="en-US" sz="1200" b="0" i="0" u="none" strike="noStrike" kern="1200" baseline="0" dirty="0" smtClean="0">
                <a:solidFill>
                  <a:schemeClr val="tx1"/>
                </a:solidFill>
                <a:latin typeface="+mn-lt"/>
                <a:ea typeface="+mn-ea"/>
                <a:cs typeface="+mn-cs"/>
              </a:rPr>
              <a:t>metastases in this location.</a:t>
            </a:r>
          </a:p>
          <a:p>
            <a:pPr rtl="0"/>
            <a:r>
              <a:rPr lang="en-US" sz="1200" b="0" i="0" u="none" strike="noStrike" kern="1200" baseline="0" dirty="0" smtClean="0">
                <a:solidFill>
                  <a:schemeClr val="tx1"/>
                </a:solidFill>
                <a:latin typeface="+mn-lt"/>
                <a:ea typeface="+mn-ea"/>
                <a:cs typeface="+mn-cs"/>
              </a:rPr>
              <a:t> </a:t>
            </a:r>
          </a:p>
          <a:p>
            <a:pPr rtl="0"/>
            <a:r>
              <a:rPr lang="en-US" sz="1200" b="0" i="0" u="none" strike="noStrike" kern="1200" baseline="0" dirty="0" smtClean="0">
                <a:solidFill>
                  <a:schemeClr val="tx1"/>
                </a:solidFill>
                <a:latin typeface="+mn-lt"/>
                <a:ea typeface="+mn-ea"/>
                <a:cs typeface="+mn-cs"/>
              </a:rPr>
              <a:t>There degenerative changes in the bilateral shoulders and knees as well is above on. </a:t>
            </a:r>
          </a:p>
          <a:p>
            <a:pPr rtl="0"/>
            <a:r>
              <a:rPr lang="en-US" sz="1200" b="0" i="0" u="none" strike="noStrike" kern="1200" baseline="0" dirty="0" smtClean="0">
                <a:solidFill>
                  <a:schemeClr val="tx1"/>
                </a:solidFill>
                <a:latin typeface="+mn-lt"/>
                <a:ea typeface="+mn-ea"/>
                <a:cs typeface="+mn-cs"/>
              </a:rPr>
              <a:t> </a:t>
            </a:r>
          </a:p>
          <a:p>
            <a:pPr rtl="0"/>
            <a:r>
              <a:rPr lang="en-US" sz="1200" b="0" i="0" u="none" strike="noStrike" kern="1200" baseline="0" dirty="0" smtClean="0">
                <a:solidFill>
                  <a:schemeClr val="tx1"/>
                </a:solidFill>
                <a:latin typeface="+mn-lt"/>
                <a:ea typeface="+mn-ea"/>
                <a:cs typeface="+mn-cs"/>
              </a:rPr>
              <a:t>IMPRESSION: </a:t>
            </a:r>
          </a:p>
          <a:p>
            <a:pPr rtl="0"/>
            <a:r>
              <a:rPr lang="en-US" sz="1200" b="0" i="0" u="none" strike="noStrike" kern="1200" baseline="0" dirty="0" smtClean="0">
                <a:solidFill>
                  <a:schemeClr val="tx1"/>
                </a:solidFill>
                <a:latin typeface="+mn-lt"/>
                <a:ea typeface="+mn-ea"/>
                <a:cs typeface="+mn-cs"/>
              </a:rPr>
              <a:t> </a:t>
            </a:r>
          </a:p>
          <a:p>
            <a:pPr rtl="0"/>
            <a:r>
              <a:rPr lang="en-US" sz="1200" b="0" i="0" u="none" strike="noStrike" kern="1200" baseline="0" dirty="0" smtClean="0">
                <a:solidFill>
                  <a:schemeClr val="tx1"/>
                </a:solidFill>
                <a:latin typeface="+mn-lt"/>
                <a:ea typeface="+mn-ea"/>
                <a:cs typeface="+mn-cs"/>
              </a:rPr>
              <a:t>1. Progression of diffuse osseous metastatic disease from active breast carcinoma</a:t>
            </a:r>
            <a:endParaRPr lang="en-US" dirty="0"/>
          </a:p>
        </p:txBody>
      </p:sp>
      <p:sp>
        <p:nvSpPr>
          <p:cNvPr id="4" name="Slide Number Placeholder 3"/>
          <p:cNvSpPr>
            <a:spLocks noGrp="1"/>
          </p:cNvSpPr>
          <p:nvPr>
            <p:ph type="sldNum" sz="quarter" idx="10"/>
          </p:nvPr>
        </p:nvSpPr>
        <p:spPr/>
        <p:txBody>
          <a:bodyPr/>
          <a:lstStyle/>
          <a:p>
            <a:fld id="{FF306E91-C37A-4AFD-BE1C-406CE1661321}" type="slidenum">
              <a:rPr lang="en-US" smtClean="0"/>
              <a:t>13</a:t>
            </a:fld>
            <a:endParaRPr lang="en-US"/>
          </a:p>
        </p:txBody>
      </p:sp>
    </p:spTree>
    <p:extLst>
      <p:ext uri="{BB962C8B-B14F-4D97-AF65-F5344CB8AC3E}">
        <p14:creationId xmlns:p14="http://schemas.microsoft.com/office/powerpoint/2010/main" val="1326298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T1:</a:t>
            </a:r>
            <a:r>
              <a:rPr lang="en-US" dirty="0" smtClean="0"/>
              <a:t> isointense to muscle</a:t>
            </a:r>
          </a:p>
          <a:p>
            <a:r>
              <a:rPr lang="en-US" b="1" dirty="0" smtClean="0"/>
              <a:t>T2:</a:t>
            </a:r>
            <a:r>
              <a:rPr lang="en-US" dirty="0" smtClean="0"/>
              <a:t> </a:t>
            </a:r>
            <a:r>
              <a:rPr lang="en-US" dirty="0" err="1" smtClean="0"/>
              <a:t>hyperintense</a:t>
            </a:r>
            <a:r>
              <a:rPr lang="en-US" dirty="0" smtClean="0"/>
              <a:t> to muscle, </a:t>
            </a:r>
            <a:r>
              <a:rPr lang="en-US" dirty="0" err="1" smtClean="0"/>
              <a:t>hypointense</a:t>
            </a:r>
            <a:r>
              <a:rPr lang="en-US" dirty="0" smtClean="0"/>
              <a:t> to fat</a:t>
            </a:r>
          </a:p>
          <a:p>
            <a:r>
              <a:rPr lang="en-US" b="1" dirty="0" smtClean="0"/>
              <a:t>T1 C+ (GAD):</a:t>
            </a:r>
            <a:r>
              <a:rPr lang="en-US" dirty="0" smtClean="0"/>
              <a:t> enhancement present but variable</a:t>
            </a:r>
          </a:p>
          <a:p>
            <a:endParaRPr lang="en-US" dirty="0"/>
          </a:p>
        </p:txBody>
      </p:sp>
      <p:sp>
        <p:nvSpPr>
          <p:cNvPr id="4" name="Slide Number Placeholder 3"/>
          <p:cNvSpPr>
            <a:spLocks noGrp="1"/>
          </p:cNvSpPr>
          <p:nvPr>
            <p:ph type="sldNum" sz="quarter" idx="10"/>
          </p:nvPr>
        </p:nvSpPr>
        <p:spPr/>
        <p:txBody>
          <a:bodyPr/>
          <a:lstStyle/>
          <a:p>
            <a:fld id="{FF306E91-C37A-4AFD-BE1C-406CE1661321}" type="slidenum">
              <a:rPr lang="en-US" smtClean="0"/>
              <a:t>14</a:t>
            </a:fld>
            <a:endParaRPr lang="en-US"/>
          </a:p>
        </p:txBody>
      </p:sp>
    </p:spTree>
    <p:extLst>
      <p:ext uri="{BB962C8B-B14F-4D97-AF65-F5344CB8AC3E}">
        <p14:creationId xmlns:p14="http://schemas.microsoft.com/office/powerpoint/2010/main" val="4266764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dirty="0" smtClean="0"/>
              <a:t>(human epidermal growth factor receptor 2)</a:t>
            </a:r>
          </a:p>
          <a:p>
            <a:endParaRPr lang="en-US" dirty="0"/>
          </a:p>
        </p:txBody>
      </p:sp>
      <p:sp>
        <p:nvSpPr>
          <p:cNvPr id="4" name="Slide Number Placeholder 3"/>
          <p:cNvSpPr>
            <a:spLocks noGrp="1"/>
          </p:cNvSpPr>
          <p:nvPr>
            <p:ph type="sldNum" sz="quarter" idx="10"/>
          </p:nvPr>
        </p:nvSpPr>
        <p:spPr/>
        <p:txBody>
          <a:bodyPr/>
          <a:lstStyle/>
          <a:p>
            <a:fld id="{FF306E91-C37A-4AFD-BE1C-406CE1661321}" type="slidenum">
              <a:rPr lang="en-US" smtClean="0"/>
              <a:t>16</a:t>
            </a:fld>
            <a:endParaRPr lang="en-US"/>
          </a:p>
        </p:txBody>
      </p:sp>
    </p:spTree>
    <p:extLst>
      <p:ext uri="{BB962C8B-B14F-4D97-AF65-F5344CB8AC3E}">
        <p14:creationId xmlns:p14="http://schemas.microsoft.com/office/powerpoint/2010/main" val="25145532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32085" y="-89356"/>
            <a:ext cx="9144000" cy="6858000"/>
          </a:xfrm>
          <a:prstGeom prst="rect">
            <a:avLst/>
          </a:prstGeom>
          <a:gradFill flip="none" rotWithShape="1">
            <a:gsLst>
              <a:gs pos="0">
                <a:schemeClr val="bg1">
                  <a:lumMod val="9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p:txBody>
      </p:sp>
      <p:sp>
        <p:nvSpPr>
          <p:cNvPr id="2" name="Title 1"/>
          <p:cNvSpPr>
            <a:spLocks noGrp="1"/>
          </p:cNvSpPr>
          <p:nvPr>
            <p:ph type="ctrTitle" hasCustomPrompt="1"/>
          </p:nvPr>
        </p:nvSpPr>
        <p:spPr>
          <a:xfrm>
            <a:off x="685800" y="304800"/>
            <a:ext cx="7772400" cy="1524000"/>
          </a:xfrm>
        </p:spPr>
        <p:txBody>
          <a:bodyPr/>
          <a:lstStyle>
            <a:lvl1pPr marL="0" marR="0" indent="0" algn="ctr" defTabSz="914400" rtl="0" eaLnBrk="1" fontAlgn="auto" latinLnBrk="0" hangingPunct="1">
              <a:lnSpc>
                <a:spcPct val="100000"/>
              </a:lnSpc>
              <a:spcBef>
                <a:spcPct val="0"/>
              </a:spcBef>
              <a:spcAft>
                <a:spcPts val="0"/>
              </a:spcAft>
              <a:buClrTx/>
              <a:buSzTx/>
              <a:buFontTx/>
              <a:buNone/>
              <a:tabLst/>
              <a:defRPr sz="4800" baseline="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smtClean="0"/>
              <a:t>Title (i.e. Grand Rounds)</a:t>
            </a:r>
            <a:br>
              <a:rPr lang="en-US" dirty="0" smtClean="0"/>
            </a:br>
            <a:r>
              <a:rPr lang="en-US" sz="4000" dirty="0" smtClean="0"/>
              <a:t>Subtitle (i.e.</a:t>
            </a:r>
            <a:r>
              <a:rPr lang="en-US" sz="4000" baseline="0" dirty="0" smtClean="0"/>
              <a:t> </a:t>
            </a:r>
            <a:r>
              <a:rPr lang="en-US" sz="4000" baseline="0" dirty="0" err="1" smtClean="0"/>
              <a:t>Chalazion</a:t>
            </a:r>
            <a:r>
              <a:rPr lang="en-US" sz="4000" dirty="0" smtClean="0"/>
              <a:t>)</a:t>
            </a:r>
            <a:endParaRPr lang="en-US" dirty="0"/>
          </a:p>
        </p:txBody>
      </p:sp>
      <p:sp>
        <p:nvSpPr>
          <p:cNvPr id="3" name="Subtitle 2"/>
          <p:cNvSpPr>
            <a:spLocks noGrp="1"/>
          </p:cNvSpPr>
          <p:nvPr>
            <p:ph type="subTitle" idx="1" hasCustomPrompt="1"/>
          </p:nvPr>
        </p:nvSpPr>
        <p:spPr>
          <a:xfrm>
            <a:off x="1371600" y="4495800"/>
            <a:ext cx="6400800" cy="1219200"/>
          </a:xfrm>
        </p:spPr>
        <p:txBody>
          <a:bodyPr/>
          <a:lstStyle>
            <a:lvl1pPr marL="0" indent="0" algn="ctr">
              <a:buNone/>
              <a:defRPr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and Date</a:t>
            </a:r>
          </a:p>
        </p:txBody>
      </p:sp>
      <p:sp>
        <p:nvSpPr>
          <p:cNvPr id="10" name="Rectangle 9"/>
          <p:cNvSpPr/>
          <p:nvPr userDrawn="1"/>
        </p:nvSpPr>
        <p:spPr>
          <a:xfrm>
            <a:off x="-32085" y="6180221"/>
            <a:ext cx="9176085" cy="685800"/>
          </a:xfrm>
          <a:prstGeom prst="rect">
            <a:avLst/>
          </a:prstGeom>
          <a:solidFill>
            <a:srgbClr val="AD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81302" y="2286000"/>
            <a:ext cx="3148717" cy="1828800"/>
          </a:xfrm>
          <a:prstGeom prst="rect">
            <a:avLst/>
          </a:prstGeom>
        </p:spPr>
      </p:pic>
      <p:sp>
        <p:nvSpPr>
          <p:cNvPr id="12" name="TextBox 11"/>
          <p:cNvSpPr txBox="1"/>
          <p:nvPr userDrawn="1"/>
        </p:nvSpPr>
        <p:spPr>
          <a:xfrm>
            <a:off x="2507803" y="6348481"/>
            <a:ext cx="6523902" cy="400110"/>
          </a:xfrm>
          <a:prstGeom prst="rect">
            <a:avLst/>
          </a:prstGeom>
          <a:noFill/>
        </p:spPr>
        <p:txBody>
          <a:bodyPr wrap="none" rtlCol="0">
            <a:spAutoFit/>
          </a:bodyPr>
          <a:lstStyle/>
          <a:p>
            <a:r>
              <a:rPr lang="en-US" sz="2000" dirty="0" smtClean="0">
                <a:ln w="3175">
                  <a:noFill/>
                </a:ln>
                <a:solidFill>
                  <a:schemeClr val="bg1"/>
                </a:solidFill>
                <a:effectLst/>
                <a:latin typeface="Arial Rounded MT Bold" panose="020F0704030504030204" pitchFamily="34" charset="0"/>
              </a:rPr>
              <a:t>Department of Ophthalmology and Visual Sciences</a:t>
            </a:r>
            <a:endParaRPr lang="en-US" sz="2000" dirty="0">
              <a:ln w="3175">
                <a:noFill/>
              </a:ln>
              <a:solidFill>
                <a:schemeClr val="bg1"/>
              </a:solidFill>
              <a:effectLst/>
              <a:latin typeface="Arial Rounded MT Bold" panose="020F0704030504030204" pitchFamily="34" charset="0"/>
            </a:endParaRPr>
          </a:p>
        </p:txBody>
      </p:sp>
      <p:pic>
        <p:nvPicPr>
          <p:cNvPr id="1028" name="Picture 4" descr="https://cdn0.orgsync.com/images/os-school-logos/374-pyvbk56-university-of-louisville-onred-app-sm.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199" y="6112042"/>
            <a:ext cx="2286001"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318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3DA4EB-0B06-4F24-98BB-CEE041FC849F}" type="datetimeFigureOut">
              <a:rPr lang="en-US" smtClean="0"/>
              <a:t>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3117915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3DA4EB-0B06-4F24-98BB-CEE041FC849F}" type="datetimeFigureOut">
              <a:rPr lang="en-US" smtClean="0"/>
              <a:t>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3233328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0">
                <a:schemeClr val="bg1">
                  <a:lumMod val="9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066800"/>
            <a:ext cx="8229600" cy="5059363"/>
          </a:xfrm>
        </p:spPr>
        <p:txBody>
          <a:bodyPr/>
          <a:lstStyle>
            <a:lvl1pPr>
              <a:defRPr>
                <a:latin typeface="Arial" panose="020B0604020202020204" pitchFamily="34" charset="0"/>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102349"/>
            <a:ext cx="8229600" cy="1143000"/>
          </a:xfrm>
        </p:spPr>
        <p:txBody>
          <a:bodyPr/>
          <a:lstStyle>
            <a:lvl1pPr>
              <a:defRPr>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pic>
        <p:nvPicPr>
          <p:cNvPr id="10" name="Picture 2" descr="C:\Users\Juan P FdC\Desktop\DOVS white.pn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106257" y="6253205"/>
            <a:ext cx="1013680" cy="588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728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DA4EB-0B06-4F24-98BB-CEE041FC849F}" type="datetimeFigureOut">
              <a:rPr lang="en-US" smtClean="0"/>
              <a:t>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3614033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3DA4EB-0B06-4F24-98BB-CEE041FC849F}" type="datetimeFigureOut">
              <a:rPr lang="en-US" smtClean="0"/>
              <a:t>1/12/2017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2327258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3DA4EB-0B06-4F24-98BB-CEE041FC849F}" type="datetimeFigureOut">
              <a:rPr lang="en-US" smtClean="0"/>
              <a:t>1/12/2017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1797511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3DA4EB-0B06-4F24-98BB-CEE041FC849F}" type="datetimeFigureOut">
              <a:rPr lang="en-US" smtClean="0"/>
              <a:t>1/12/2017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3711319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3DA4EB-0B06-4F24-98BB-CEE041FC849F}" type="datetimeFigureOut">
              <a:rPr lang="en-US" smtClean="0"/>
              <a:t>1/12/2017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2972094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3DA4EB-0B06-4F24-98BB-CEE041FC849F}" type="datetimeFigureOut">
              <a:rPr lang="en-US" smtClean="0"/>
              <a:t>1/12/2017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3332209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3DA4EB-0B06-4F24-98BB-CEE041FC849F}" type="datetimeFigureOut">
              <a:rPr lang="en-US" smtClean="0"/>
              <a:t>1/12/2017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4077376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3DA4EB-0B06-4F24-98BB-CEE041FC849F}" type="datetimeFigureOut">
              <a:rPr lang="en-US" smtClean="0"/>
              <a:t>1/12/2017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783579-E7DE-4469-A140-89CEE8B0329A}" type="slidenum">
              <a:rPr lang="en-US" smtClean="0"/>
              <a:t>‹#›</a:t>
            </a:fld>
            <a:endParaRPr lang="en-US"/>
          </a:p>
        </p:txBody>
      </p:sp>
    </p:spTree>
    <p:extLst>
      <p:ext uri="{BB962C8B-B14F-4D97-AF65-F5344CB8AC3E}">
        <p14:creationId xmlns:p14="http://schemas.microsoft.com/office/powerpoint/2010/main" val="3956195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Juan P. Fernandez de Castro</a:t>
            </a:r>
          </a:p>
          <a:p>
            <a:r>
              <a:rPr lang="en-US" dirty="0" smtClean="0"/>
              <a:t>September 2016</a:t>
            </a:r>
            <a:endParaRPr lang="en-US" dirty="0"/>
          </a:p>
        </p:txBody>
      </p:sp>
      <p:sp>
        <p:nvSpPr>
          <p:cNvPr id="4" name="Title 3"/>
          <p:cNvSpPr>
            <a:spLocks noGrp="1"/>
          </p:cNvSpPr>
          <p:nvPr>
            <p:ph type="ctrTitle"/>
          </p:nvPr>
        </p:nvSpPr>
        <p:spPr/>
        <p:txBody>
          <a:bodyPr>
            <a:normAutofit fontScale="90000"/>
          </a:bodyPr>
          <a:lstStyle/>
          <a:p>
            <a:r>
              <a:rPr lang="en-US" dirty="0" smtClean="0"/>
              <a:t>Grand Rounds</a:t>
            </a:r>
            <a:br>
              <a:rPr lang="en-US" dirty="0" smtClean="0"/>
            </a:br>
            <a:r>
              <a:rPr lang="en-US" dirty="0" smtClean="0"/>
              <a:t>Malignant Diplopia</a:t>
            </a:r>
            <a:endParaRPr lang="en-US" dirty="0"/>
          </a:p>
        </p:txBody>
      </p:sp>
    </p:spTree>
    <p:extLst>
      <p:ext uri="{BB962C8B-B14F-4D97-AF65-F5344CB8AC3E}">
        <p14:creationId xmlns:p14="http://schemas.microsoft.com/office/powerpoint/2010/main" val="12215821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Differential Diagnosis</a:t>
            </a:r>
          </a:p>
          <a:p>
            <a:pPr lvl="1"/>
            <a:r>
              <a:rPr lang="en-US" dirty="0" smtClean="0"/>
              <a:t>Ischemic left 6</a:t>
            </a:r>
            <a:r>
              <a:rPr lang="en-US" baseline="30000" dirty="0" smtClean="0"/>
              <a:t>th</a:t>
            </a:r>
            <a:r>
              <a:rPr lang="en-US" dirty="0" smtClean="0"/>
              <a:t> CN Palsy</a:t>
            </a:r>
          </a:p>
          <a:p>
            <a:pPr lvl="1"/>
            <a:r>
              <a:rPr lang="en-US" dirty="0" smtClean="0"/>
              <a:t>Thyroid eye disease</a:t>
            </a:r>
          </a:p>
          <a:p>
            <a:pPr lvl="1"/>
            <a:r>
              <a:rPr lang="en-US" dirty="0" smtClean="0"/>
              <a:t>Myasthenia Gravis</a:t>
            </a:r>
          </a:p>
          <a:p>
            <a:pPr lvl="1"/>
            <a:r>
              <a:rPr lang="en-US" dirty="0" smtClean="0"/>
              <a:t>Tumor</a:t>
            </a:r>
          </a:p>
          <a:p>
            <a:pPr lvl="1"/>
            <a:r>
              <a:rPr lang="en-US" dirty="0" smtClean="0"/>
              <a:t>Stroke</a:t>
            </a:r>
          </a:p>
          <a:p>
            <a:pPr lvl="1"/>
            <a:endParaRPr lang="en-US" dirty="0" smtClean="0"/>
          </a:p>
          <a:p>
            <a:pPr lvl="1"/>
            <a:endParaRPr lang="en-US" dirty="0"/>
          </a:p>
        </p:txBody>
      </p:sp>
      <p:sp>
        <p:nvSpPr>
          <p:cNvPr id="3" name="Title 2"/>
          <p:cNvSpPr>
            <a:spLocks noGrp="1"/>
          </p:cNvSpPr>
          <p:nvPr>
            <p:ph type="title"/>
          </p:nvPr>
        </p:nvSpPr>
        <p:spPr/>
        <p:txBody>
          <a:bodyPr/>
          <a:lstStyle/>
          <a:p>
            <a:r>
              <a:rPr lang="en-US" dirty="0" smtClean="0"/>
              <a:t>Assessment</a:t>
            </a:r>
            <a:endParaRPr lang="en-US" dirty="0"/>
          </a:p>
        </p:txBody>
      </p:sp>
    </p:spTree>
    <p:extLst>
      <p:ext uri="{BB962C8B-B14F-4D97-AF65-F5344CB8AC3E}">
        <p14:creationId xmlns:p14="http://schemas.microsoft.com/office/powerpoint/2010/main" val="4031320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Occipital. Intermittent. No visual symptoms</a:t>
            </a:r>
          </a:p>
          <a:p>
            <a:r>
              <a:rPr lang="en-US" dirty="0" smtClean="0"/>
              <a:t>No jaw claudication, no scalp tenderness</a:t>
            </a:r>
          </a:p>
          <a:p>
            <a:endParaRPr lang="en-US" dirty="0"/>
          </a:p>
          <a:p>
            <a:pPr marL="0" indent="0">
              <a:buNone/>
            </a:pPr>
            <a:r>
              <a:rPr lang="en-US" dirty="0" smtClean="0"/>
              <a:t>…by the way</a:t>
            </a:r>
          </a:p>
          <a:p>
            <a:pPr marL="0" indent="0">
              <a:buNone/>
            </a:pPr>
            <a:r>
              <a:rPr lang="en-US" dirty="0" smtClean="0"/>
              <a:t>“I had an MRI done this week because I have had metastasis of the breast cancer to the skull”</a:t>
            </a:r>
            <a:endParaRPr lang="en-US" dirty="0"/>
          </a:p>
        </p:txBody>
      </p:sp>
      <p:sp>
        <p:nvSpPr>
          <p:cNvPr id="3" name="Title 2"/>
          <p:cNvSpPr>
            <a:spLocks noGrp="1"/>
          </p:cNvSpPr>
          <p:nvPr>
            <p:ph type="title"/>
          </p:nvPr>
        </p:nvSpPr>
        <p:spPr/>
        <p:txBody>
          <a:bodyPr/>
          <a:lstStyle/>
          <a:p>
            <a:r>
              <a:rPr lang="en-US" dirty="0" smtClean="0"/>
              <a:t>Back to the headache…</a:t>
            </a:r>
            <a:endParaRPr lang="en-US" dirty="0"/>
          </a:p>
        </p:txBody>
      </p:sp>
    </p:spTree>
    <p:extLst>
      <p:ext uri="{BB962C8B-B14F-4D97-AF65-F5344CB8AC3E}">
        <p14:creationId xmlns:p14="http://schemas.microsoft.com/office/powerpoint/2010/main" val="406130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fade">
                                      <p:cBhvr>
                                        <p:cTn id="1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r>
              <a:rPr lang="en-US" dirty="0" smtClean="0"/>
              <a:t>2001 Left breast cancer.</a:t>
            </a:r>
          </a:p>
          <a:p>
            <a:pPr lvl="1"/>
            <a:r>
              <a:rPr lang="en-US" dirty="0" smtClean="0"/>
              <a:t>Mastectomy, +nodes. </a:t>
            </a:r>
          </a:p>
          <a:p>
            <a:pPr lvl="1"/>
            <a:r>
              <a:rPr lang="en-US" dirty="0" smtClean="0"/>
              <a:t>Declined Chemo, started on </a:t>
            </a:r>
            <a:r>
              <a:rPr lang="en-US" dirty="0"/>
              <a:t>Selective </a:t>
            </a:r>
            <a:r>
              <a:rPr lang="en-US" dirty="0" smtClean="0"/>
              <a:t>Estrogen </a:t>
            </a:r>
            <a:r>
              <a:rPr lang="en-US" dirty="0"/>
              <a:t>R</a:t>
            </a:r>
            <a:r>
              <a:rPr lang="en-US" dirty="0" smtClean="0"/>
              <a:t>eceptor </a:t>
            </a:r>
            <a:r>
              <a:rPr lang="en-US" dirty="0"/>
              <a:t>M</a:t>
            </a:r>
            <a:r>
              <a:rPr lang="en-US" dirty="0" smtClean="0"/>
              <a:t>odulator (Tamoxifen)</a:t>
            </a:r>
          </a:p>
          <a:p>
            <a:r>
              <a:rPr lang="en-US" dirty="0" smtClean="0"/>
              <a:t>2012 Low back pain</a:t>
            </a:r>
          </a:p>
          <a:p>
            <a:pPr lvl="1"/>
            <a:r>
              <a:rPr lang="en-US" dirty="0" smtClean="0"/>
              <a:t>Bone scan shows </a:t>
            </a:r>
            <a:r>
              <a:rPr lang="en-US" dirty="0" err="1" smtClean="0"/>
              <a:t>mets</a:t>
            </a:r>
            <a:r>
              <a:rPr lang="en-US" dirty="0" smtClean="0"/>
              <a:t> to pelvis and spine</a:t>
            </a:r>
          </a:p>
          <a:p>
            <a:pPr lvl="1"/>
            <a:r>
              <a:rPr lang="en-US" dirty="0"/>
              <a:t>Started on </a:t>
            </a:r>
            <a:r>
              <a:rPr lang="en-US" dirty="0" smtClean="0"/>
              <a:t>antiestrogen (</a:t>
            </a:r>
            <a:r>
              <a:rPr lang="en-US" dirty="0" err="1" smtClean="0"/>
              <a:t>Arimidex</a:t>
            </a:r>
            <a:r>
              <a:rPr lang="en-US" dirty="0" smtClean="0"/>
              <a:t>)</a:t>
            </a:r>
          </a:p>
          <a:p>
            <a:r>
              <a:rPr lang="en-US" dirty="0" smtClean="0"/>
              <a:t>2013 Severe hip pain, disease progressed</a:t>
            </a:r>
          </a:p>
          <a:p>
            <a:pPr lvl="1"/>
            <a:r>
              <a:rPr lang="en-US" dirty="0" smtClean="0"/>
              <a:t>Palliative radiation to pelvis</a:t>
            </a:r>
          </a:p>
          <a:p>
            <a:pPr lvl="1"/>
            <a:r>
              <a:rPr lang="en-US" dirty="0" smtClean="0"/>
              <a:t>Started on Chemo (</a:t>
            </a:r>
            <a:r>
              <a:rPr lang="en-US" dirty="0" err="1" smtClean="0"/>
              <a:t>Taxotere</a:t>
            </a:r>
            <a:r>
              <a:rPr lang="en-US" dirty="0" smtClean="0"/>
              <a:t>, 6 cycles) followed by antiestrogen injection (</a:t>
            </a:r>
            <a:r>
              <a:rPr lang="en-US" dirty="0" err="1" smtClean="0"/>
              <a:t>Faslodex</a:t>
            </a:r>
            <a:r>
              <a:rPr lang="en-US" dirty="0" smtClean="0"/>
              <a:t>)</a:t>
            </a:r>
          </a:p>
          <a:p>
            <a:r>
              <a:rPr lang="en-US" dirty="0" smtClean="0"/>
              <a:t>2014 Persistent bone </a:t>
            </a:r>
            <a:r>
              <a:rPr lang="en-US" dirty="0" err="1" smtClean="0"/>
              <a:t>mets</a:t>
            </a:r>
            <a:endParaRPr lang="en-US" dirty="0" smtClean="0"/>
          </a:p>
          <a:p>
            <a:pPr lvl="1"/>
            <a:r>
              <a:rPr lang="en-US" dirty="0" smtClean="0"/>
              <a:t>Started on antimetabolite (</a:t>
            </a:r>
            <a:r>
              <a:rPr lang="en-US" dirty="0" err="1" smtClean="0"/>
              <a:t>Xeloda</a:t>
            </a:r>
            <a:r>
              <a:rPr lang="en-US" dirty="0" smtClean="0"/>
              <a:t>)</a:t>
            </a:r>
          </a:p>
          <a:p>
            <a:r>
              <a:rPr lang="en-US" dirty="0" smtClean="0"/>
              <a:t>2015 Headaches</a:t>
            </a:r>
          </a:p>
          <a:p>
            <a:pPr lvl="1"/>
            <a:r>
              <a:rPr lang="en-US" dirty="0" smtClean="0"/>
              <a:t>Mets to the skull</a:t>
            </a:r>
          </a:p>
          <a:p>
            <a:pPr lvl="1"/>
            <a:r>
              <a:rPr lang="en-US" dirty="0" smtClean="0"/>
              <a:t>Started chemo with weekly Adriamycin</a:t>
            </a:r>
            <a:endParaRPr lang="en-US" dirty="0"/>
          </a:p>
        </p:txBody>
      </p:sp>
      <p:sp>
        <p:nvSpPr>
          <p:cNvPr id="3" name="Title 2"/>
          <p:cNvSpPr>
            <a:spLocks noGrp="1"/>
          </p:cNvSpPr>
          <p:nvPr>
            <p:ph type="title"/>
          </p:nvPr>
        </p:nvSpPr>
        <p:spPr/>
        <p:txBody>
          <a:bodyPr/>
          <a:lstStyle/>
          <a:p>
            <a:r>
              <a:rPr lang="en-US" dirty="0" smtClean="0"/>
              <a:t>Past </a:t>
            </a:r>
            <a:r>
              <a:rPr lang="en-US" dirty="0"/>
              <a:t>M</a:t>
            </a:r>
            <a:r>
              <a:rPr lang="en-US" dirty="0" smtClean="0"/>
              <a:t>edical History</a:t>
            </a:r>
            <a:endParaRPr lang="en-US" dirty="0"/>
          </a:p>
        </p:txBody>
      </p:sp>
    </p:spTree>
    <p:extLst>
      <p:ext uri="{BB962C8B-B14F-4D97-AF65-F5344CB8AC3E}">
        <p14:creationId xmlns:p14="http://schemas.microsoft.com/office/powerpoint/2010/main" val="35006184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normAutofit/>
          </a:bodyPr>
          <a:lstStyle/>
          <a:p>
            <a:r>
              <a:rPr lang="en-US" dirty="0"/>
              <a:t>Bone </a:t>
            </a:r>
            <a:r>
              <a:rPr lang="en-US" dirty="0" smtClean="0"/>
              <a:t>scintigraphy</a:t>
            </a:r>
            <a:endParaRPr lang="en-US"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001"/>
          <a:stretch/>
        </p:blipFill>
        <p:spPr bwMode="auto">
          <a:xfrm>
            <a:off x="2392257" y="914400"/>
            <a:ext cx="4313343"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88982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MRI</a:t>
            </a:r>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5151"/>
          <a:stretch/>
        </p:blipFill>
        <p:spPr bwMode="auto">
          <a:xfrm>
            <a:off x="76200" y="929885"/>
            <a:ext cx="4419600" cy="3232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b="45265"/>
          <a:stretch/>
        </p:blipFill>
        <p:spPr bwMode="auto">
          <a:xfrm>
            <a:off x="2362199" y="4265722"/>
            <a:ext cx="4408409" cy="3217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b="41262"/>
          <a:stretch/>
        </p:blipFill>
        <p:spPr bwMode="auto">
          <a:xfrm>
            <a:off x="4648200" y="914400"/>
            <a:ext cx="4419600" cy="3257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6200" y="929885"/>
            <a:ext cx="492443" cy="461665"/>
          </a:xfrm>
          <a:prstGeom prst="rect">
            <a:avLst/>
          </a:prstGeom>
          <a:noFill/>
        </p:spPr>
        <p:txBody>
          <a:bodyPr wrap="none" rtlCol="0">
            <a:spAutoFit/>
          </a:bodyPr>
          <a:lstStyle/>
          <a:p>
            <a:r>
              <a:rPr lang="en-US" sz="2400" b="1" dirty="0" smtClean="0">
                <a:solidFill>
                  <a:schemeClr val="bg1"/>
                </a:solidFill>
                <a:effectLst>
                  <a:outerShdw blurRad="38100" dist="38100" dir="2700000" algn="tl">
                    <a:srgbClr val="000000">
                      <a:alpha val="43137"/>
                    </a:srgbClr>
                  </a:outerShdw>
                </a:effectLst>
              </a:rPr>
              <a:t>T1</a:t>
            </a:r>
            <a:endParaRPr lang="en-US" sz="2400" b="1" dirty="0">
              <a:solidFill>
                <a:schemeClr val="bg1"/>
              </a:solidFill>
              <a:effectLst>
                <a:outerShdw blurRad="38100" dist="38100" dir="2700000" algn="tl">
                  <a:srgbClr val="000000">
                    <a:alpha val="43137"/>
                  </a:srgbClr>
                </a:outerShdw>
              </a:effectLst>
            </a:endParaRPr>
          </a:p>
        </p:txBody>
      </p:sp>
      <p:sp>
        <p:nvSpPr>
          <p:cNvPr id="14" name="TextBox 13"/>
          <p:cNvSpPr txBox="1"/>
          <p:nvPr/>
        </p:nvSpPr>
        <p:spPr>
          <a:xfrm>
            <a:off x="4659559" y="929885"/>
            <a:ext cx="492443" cy="461665"/>
          </a:xfrm>
          <a:prstGeom prst="rect">
            <a:avLst/>
          </a:prstGeom>
          <a:noFill/>
        </p:spPr>
        <p:txBody>
          <a:bodyPr wrap="none" rtlCol="0">
            <a:spAutoFit/>
          </a:bodyPr>
          <a:lstStyle/>
          <a:p>
            <a:r>
              <a:rPr lang="en-US" sz="2400" b="1" dirty="0" smtClean="0">
                <a:solidFill>
                  <a:schemeClr val="bg1"/>
                </a:solidFill>
                <a:effectLst>
                  <a:outerShdw blurRad="38100" dist="38100" dir="2700000" algn="tl">
                    <a:srgbClr val="000000">
                      <a:alpha val="43137"/>
                    </a:srgbClr>
                  </a:outerShdw>
                </a:effectLst>
              </a:rPr>
              <a:t>T2</a:t>
            </a:r>
            <a:endParaRPr lang="en-US" sz="2400" b="1" dirty="0">
              <a:solidFill>
                <a:schemeClr val="bg1"/>
              </a:solidFill>
              <a:effectLst>
                <a:outerShdw blurRad="38100" dist="38100" dir="2700000" algn="tl">
                  <a:srgbClr val="000000">
                    <a:alpha val="43137"/>
                  </a:srgbClr>
                </a:outerShdw>
              </a:effectLst>
            </a:endParaRPr>
          </a:p>
        </p:txBody>
      </p:sp>
      <p:sp>
        <p:nvSpPr>
          <p:cNvPr id="15" name="TextBox 14"/>
          <p:cNvSpPr txBox="1"/>
          <p:nvPr/>
        </p:nvSpPr>
        <p:spPr>
          <a:xfrm>
            <a:off x="2362199" y="4265722"/>
            <a:ext cx="809837" cy="461665"/>
          </a:xfrm>
          <a:prstGeom prst="rect">
            <a:avLst/>
          </a:prstGeom>
          <a:noFill/>
        </p:spPr>
        <p:txBody>
          <a:bodyPr wrap="none" rtlCol="0">
            <a:spAutoFit/>
          </a:bodyPr>
          <a:lstStyle/>
          <a:p>
            <a:r>
              <a:rPr lang="en-US" sz="2400" b="1" dirty="0" smtClean="0">
                <a:solidFill>
                  <a:schemeClr val="bg1"/>
                </a:solidFill>
                <a:effectLst>
                  <a:outerShdw blurRad="38100" dist="38100" dir="2700000" algn="tl">
                    <a:srgbClr val="000000">
                      <a:alpha val="43137"/>
                    </a:srgbClr>
                  </a:outerShdw>
                </a:effectLst>
              </a:rPr>
              <a:t>T1+C</a:t>
            </a:r>
            <a:endParaRPr lang="en-US" sz="2400" b="1" dirty="0">
              <a:solidFill>
                <a:schemeClr val="bg1"/>
              </a:solidFill>
              <a:effectLst>
                <a:outerShdw blurRad="38100" dist="38100" dir="2700000" algn="tl">
                  <a:srgbClr val="000000">
                    <a:alpha val="43137"/>
                  </a:srgbClr>
                </a:outerShdw>
              </a:effectLst>
            </a:endParaRPr>
          </a:p>
        </p:txBody>
      </p:sp>
      <p:sp>
        <p:nvSpPr>
          <p:cNvPr id="2" name="Right Arrow 1"/>
          <p:cNvSpPr/>
          <p:nvPr/>
        </p:nvSpPr>
        <p:spPr>
          <a:xfrm>
            <a:off x="2595377" y="2723345"/>
            <a:ext cx="252517" cy="228600"/>
          </a:xfrm>
          <a:prstGeom prst="rightArrow">
            <a:avLst/>
          </a:prstGeom>
          <a:solidFill>
            <a:srgbClr val="FFFF0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7162800" y="2609045"/>
            <a:ext cx="252517" cy="228600"/>
          </a:xfrm>
          <a:prstGeom prst="rightArrow">
            <a:avLst/>
          </a:prstGeom>
          <a:solidFill>
            <a:srgbClr val="FFFF0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4876800" y="6096000"/>
            <a:ext cx="252517" cy="228600"/>
          </a:xfrm>
          <a:prstGeom prst="rightArrow">
            <a:avLst/>
          </a:prstGeom>
          <a:solidFill>
            <a:srgbClr val="FFFF0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76859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05/27/15</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2971800"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71800" y="1590135"/>
            <a:ext cx="3200400" cy="3972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600200"/>
            <a:ext cx="2971800"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0" y="1600200"/>
            <a:ext cx="492443" cy="461665"/>
          </a:xfrm>
          <a:prstGeom prst="rect">
            <a:avLst/>
          </a:prstGeom>
          <a:noFill/>
        </p:spPr>
        <p:txBody>
          <a:bodyPr wrap="none" rtlCol="0">
            <a:spAutoFit/>
          </a:bodyPr>
          <a:lstStyle/>
          <a:p>
            <a:r>
              <a:rPr lang="en-US" sz="2400" b="1" dirty="0" smtClean="0">
                <a:solidFill>
                  <a:schemeClr val="bg1"/>
                </a:solidFill>
                <a:effectLst>
                  <a:outerShdw blurRad="38100" dist="38100" dir="2700000" algn="tl">
                    <a:srgbClr val="000000">
                      <a:alpha val="43137"/>
                    </a:srgbClr>
                  </a:outerShdw>
                </a:effectLst>
              </a:rPr>
              <a:t>T1</a:t>
            </a:r>
            <a:endParaRPr lang="en-US" sz="2400" b="1" dirty="0">
              <a:solidFill>
                <a:schemeClr val="bg1"/>
              </a:solidFill>
              <a:effectLst>
                <a:outerShdw blurRad="38100" dist="38100" dir="2700000" algn="tl">
                  <a:srgbClr val="000000">
                    <a:alpha val="43137"/>
                  </a:srgbClr>
                </a:outerShdw>
              </a:effectLst>
            </a:endParaRPr>
          </a:p>
        </p:txBody>
      </p:sp>
      <p:sp>
        <p:nvSpPr>
          <p:cNvPr id="9" name="TextBox 8"/>
          <p:cNvSpPr txBox="1"/>
          <p:nvPr/>
        </p:nvSpPr>
        <p:spPr>
          <a:xfrm>
            <a:off x="3352800" y="1600200"/>
            <a:ext cx="492443" cy="461665"/>
          </a:xfrm>
          <a:prstGeom prst="rect">
            <a:avLst/>
          </a:prstGeom>
          <a:noFill/>
        </p:spPr>
        <p:txBody>
          <a:bodyPr wrap="none" rtlCol="0">
            <a:spAutoFit/>
          </a:bodyPr>
          <a:lstStyle/>
          <a:p>
            <a:r>
              <a:rPr lang="en-US" sz="2400" b="1" dirty="0" smtClean="0">
                <a:solidFill>
                  <a:schemeClr val="bg1"/>
                </a:solidFill>
                <a:effectLst>
                  <a:outerShdw blurRad="38100" dist="38100" dir="2700000" algn="tl">
                    <a:srgbClr val="000000">
                      <a:alpha val="43137"/>
                    </a:srgbClr>
                  </a:outerShdw>
                </a:effectLst>
              </a:rPr>
              <a:t>T2</a:t>
            </a:r>
            <a:endParaRPr lang="en-US" sz="2400" b="1"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6352963" y="1600200"/>
            <a:ext cx="809837" cy="461665"/>
          </a:xfrm>
          <a:prstGeom prst="rect">
            <a:avLst/>
          </a:prstGeom>
          <a:noFill/>
        </p:spPr>
        <p:txBody>
          <a:bodyPr wrap="none" rtlCol="0">
            <a:spAutoFit/>
          </a:bodyPr>
          <a:lstStyle/>
          <a:p>
            <a:r>
              <a:rPr lang="en-US" sz="2400" b="1" dirty="0" smtClean="0">
                <a:solidFill>
                  <a:schemeClr val="bg1"/>
                </a:solidFill>
                <a:effectLst>
                  <a:outerShdw blurRad="38100" dist="38100" dir="2700000" algn="tl">
                    <a:srgbClr val="000000">
                      <a:alpha val="43137"/>
                    </a:srgbClr>
                  </a:outerShdw>
                </a:effectLst>
              </a:rPr>
              <a:t>T1+C</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393843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Metastatic breast cancer that was originally ER positive and is now "triple negative" and is metastatic to </a:t>
            </a:r>
            <a:r>
              <a:rPr lang="en-US" dirty="0" smtClean="0"/>
              <a:t>left lateral rectus muscle and bone.</a:t>
            </a:r>
          </a:p>
          <a:p>
            <a:endParaRPr lang="en-US" dirty="0"/>
          </a:p>
          <a:p>
            <a:pPr lvl="1"/>
            <a:r>
              <a:rPr lang="en-US" dirty="0" smtClean="0"/>
              <a:t>Triple Negative:</a:t>
            </a:r>
          </a:p>
          <a:p>
            <a:pPr lvl="2"/>
            <a:r>
              <a:rPr lang="en-US" dirty="0" smtClean="0"/>
              <a:t>Estrogen receptor</a:t>
            </a:r>
          </a:p>
          <a:p>
            <a:pPr lvl="2"/>
            <a:r>
              <a:rPr lang="en-US" dirty="0" smtClean="0"/>
              <a:t>Progesterone receptor</a:t>
            </a:r>
          </a:p>
          <a:p>
            <a:pPr lvl="2"/>
            <a:r>
              <a:rPr lang="en-US" dirty="0" smtClean="0"/>
              <a:t>HER2/</a:t>
            </a:r>
            <a:r>
              <a:rPr lang="en-US" dirty="0" err="1" smtClean="0"/>
              <a:t>neu</a:t>
            </a:r>
            <a:endParaRPr lang="en-US" dirty="0" smtClean="0"/>
          </a:p>
        </p:txBody>
      </p:sp>
      <p:sp>
        <p:nvSpPr>
          <p:cNvPr id="3" name="Title 2"/>
          <p:cNvSpPr>
            <a:spLocks noGrp="1"/>
          </p:cNvSpPr>
          <p:nvPr>
            <p:ph type="title"/>
          </p:nvPr>
        </p:nvSpPr>
        <p:spPr/>
        <p:txBody>
          <a:bodyPr/>
          <a:lstStyle/>
          <a:p>
            <a:r>
              <a:rPr lang="en-US" dirty="0" smtClean="0"/>
              <a:t>Diagnosis</a:t>
            </a:r>
            <a:endParaRPr lang="en-US" dirty="0"/>
          </a:p>
        </p:txBody>
      </p:sp>
    </p:spTree>
    <p:extLst>
      <p:ext uri="{BB962C8B-B14F-4D97-AF65-F5344CB8AC3E}">
        <p14:creationId xmlns:p14="http://schemas.microsoft.com/office/powerpoint/2010/main" val="14210725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Palliative radiotherapy</a:t>
            </a:r>
          </a:p>
          <a:p>
            <a:pPr lvl="1"/>
            <a:r>
              <a:rPr lang="en-US" dirty="0" smtClean="0"/>
              <a:t>Monday to Friday 4 weeks</a:t>
            </a:r>
          </a:p>
          <a:p>
            <a:pPr lvl="1"/>
            <a:endParaRPr lang="en-US" dirty="0"/>
          </a:p>
          <a:p>
            <a:r>
              <a:rPr lang="en-US" dirty="0" smtClean="0"/>
              <a:t>Radiotherapy aborted before it could be started, due to patient general health decline and severe anemia</a:t>
            </a:r>
          </a:p>
          <a:p>
            <a:endParaRPr lang="en-US" dirty="0"/>
          </a:p>
          <a:p>
            <a:r>
              <a:rPr lang="en-US" dirty="0" smtClean="0"/>
              <a:t>Patient died 1 week later</a:t>
            </a:r>
          </a:p>
        </p:txBody>
      </p:sp>
      <p:sp>
        <p:nvSpPr>
          <p:cNvPr id="3" name="Title 2"/>
          <p:cNvSpPr>
            <a:spLocks noGrp="1"/>
          </p:cNvSpPr>
          <p:nvPr>
            <p:ph type="title"/>
          </p:nvPr>
        </p:nvSpPr>
        <p:spPr/>
        <p:txBody>
          <a:bodyPr/>
          <a:lstStyle/>
          <a:p>
            <a:r>
              <a:rPr lang="en-US" dirty="0" smtClean="0"/>
              <a:t>Plan</a:t>
            </a:r>
            <a:endParaRPr lang="en-US" dirty="0"/>
          </a:p>
        </p:txBody>
      </p:sp>
    </p:spTree>
    <p:extLst>
      <p:ext uri="{BB962C8B-B14F-4D97-AF65-F5344CB8AC3E}">
        <p14:creationId xmlns:p14="http://schemas.microsoft.com/office/powerpoint/2010/main" val="37046281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O</a:t>
            </a:r>
            <a:r>
              <a:rPr lang="en-US" dirty="0" smtClean="0"/>
              <a:t>rbital metastasis</a:t>
            </a:r>
          </a:p>
          <a:p>
            <a:pPr lvl="1"/>
            <a:r>
              <a:rPr lang="en-US" dirty="0" smtClean="0"/>
              <a:t>2-11% of orbital neoplasms</a:t>
            </a:r>
          </a:p>
          <a:p>
            <a:pPr lvl="1"/>
            <a:endParaRPr lang="en-US" dirty="0" smtClean="0"/>
          </a:p>
          <a:p>
            <a:r>
              <a:rPr lang="en-US" dirty="0" smtClean="0"/>
              <a:t>Uveal metastases outnumber orbital metastases 8:1</a:t>
            </a:r>
          </a:p>
          <a:p>
            <a:endParaRPr lang="en-US" dirty="0"/>
          </a:p>
          <a:p>
            <a:endParaRPr lang="en-US" dirty="0"/>
          </a:p>
        </p:txBody>
      </p:sp>
      <p:sp>
        <p:nvSpPr>
          <p:cNvPr id="3" name="Title 2"/>
          <p:cNvSpPr>
            <a:spLocks noGrp="1"/>
          </p:cNvSpPr>
          <p:nvPr>
            <p:ph type="title"/>
          </p:nvPr>
        </p:nvSpPr>
        <p:spPr/>
        <p:txBody>
          <a:bodyPr/>
          <a:lstStyle/>
          <a:p>
            <a:r>
              <a:rPr lang="en-US" dirty="0" smtClean="0"/>
              <a:t>Discussion</a:t>
            </a:r>
            <a:endParaRPr lang="en-US" dirty="0"/>
          </a:p>
        </p:txBody>
      </p:sp>
    </p:spTree>
    <p:extLst>
      <p:ext uri="{BB962C8B-B14F-4D97-AF65-F5344CB8AC3E}">
        <p14:creationId xmlns:p14="http://schemas.microsoft.com/office/powerpoint/2010/main" val="19219423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12837"/>
            <a:ext cx="8229600" cy="5059363"/>
          </a:xfrm>
        </p:spPr>
        <p:txBody>
          <a:bodyPr>
            <a:normAutofit lnSpcReduction="10000"/>
          </a:bodyPr>
          <a:lstStyle/>
          <a:p>
            <a:r>
              <a:rPr lang="en-US" b="1" dirty="0" smtClean="0"/>
              <a:t>Breast </a:t>
            </a:r>
            <a:r>
              <a:rPr lang="en-US" b="1" dirty="0"/>
              <a:t>cancer</a:t>
            </a:r>
          </a:p>
          <a:p>
            <a:r>
              <a:rPr lang="en-US" b="1" dirty="0" smtClean="0"/>
              <a:t>Bronchogenic </a:t>
            </a:r>
            <a:r>
              <a:rPr lang="en-US" b="1" dirty="0"/>
              <a:t>cancer</a:t>
            </a:r>
          </a:p>
          <a:p>
            <a:r>
              <a:rPr lang="en-US" b="1" dirty="0" smtClean="0"/>
              <a:t>Prostate </a:t>
            </a:r>
            <a:r>
              <a:rPr lang="en-US" b="1" dirty="0"/>
              <a:t>cancer</a:t>
            </a:r>
          </a:p>
          <a:p>
            <a:r>
              <a:rPr lang="en-US" dirty="0" smtClean="0"/>
              <a:t>Gastrointestinal </a:t>
            </a:r>
            <a:r>
              <a:rPr lang="en-US" dirty="0"/>
              <a:t>adenocarcinoma</a:t>
            </a:r>
          </a:p>
          <a:p>
            <a:r>
              <a:rPr lang="en-US" dirty="0" smtClean="0"/>
              <a:t>Thyroid </a:t>
            </a:r>
            <a:r>
              <a:rPr lang="en-US" dirty="0"/>
              <a:t>carcinoma</a:t>
            </a:r>
          </a:p>
          <a:p>
            <a:r>
              <a:rPr lang="en-US" dirty="0" smtClean="0"/>
              <a:t>Renal </a:t>
            </a:r>
            <a:r>
              <a:rPr lang="en-US" dirty="0"/>
              <a:t>cell carcinoma</a:t>
            </a:r>
          </a:p>
          <a:p>
            <a:r>
              <a:rPr lang="en-US" dirty="0" smtClean="0"/>
              <a:t>Neuroblastoma</a:t>
            </a:r>
            <a:endParaRPr lang="en-US" dirty="0"/>
          </a:p>
          <a:p>
            <a:r>
              <a:rPr lang="en-US" dirty="0"/>
              <a:t>Ewing sarcoma</a:t>
            </a:r>
          </a:p>
          <a:p>
            <a:r>
              <a:rPr lang="en-US" dirty="0"/>
              <a:t>Wilms </a:t>
            </a:r>
            <a:r>
              <a:rPr lang="en-US" dirty="0" smtClean="0"/>
              <a:t>tumor</a:t>
            </a:r>
            <a:endParaRPr lang="en-US" dirty="0"/>
          </a:p>
        </p:txBody>
      </p:sp>
      <p:sp>
        <p:nvSpPr>
          <p:cNvPr id="3" name="Title 2"/>
          <p:cNvSpPr>
            <a:spLocks noGrp="1"/>
          </p:cNvSpPr>
          <p:nvPr>
            <p:ph type="title"/>
          </p:nvPr>
        </p:nvSpPr>
        <p:spPr>
          <a:xfrm>
            <a:off x="457200" y="0"/>
            <a:ext cx="8229600" cy="1143000"/>
          </a:xfrm>
        </p:spPr>
        <p:txBody>
          <a:bodyPr>
            <a:normAutofit fontScale="90000"/>
          </a:bodyPr>
          <a:lstStyle/>
          <a:p>
            <a:r>
              <a:rPr lang="en-US" dirty="0" smtClean="0"/>
              <a:t>Common Tumors to Metastasize to the Orbit</a:t>
            </a:r>
            <a:endParaRPr lang="en-US" dirty="0"/>
          </a:p>
        </p:txBody>
      </p:sp>
    </p:spTree>
    <p:extLst>
      <p:ext uri="{BB962C8B-B14F-4D97-AF65-F5344CB8AC3E}">
        <p14:creationId xmlns:p14="http://schemas.microsoft.com/office/powerpoint/2010/main" val="18722897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smtClean="0"/>
              <a:t>CC</a:t>
            </a:r>
          </a:p>
          <a:p>
            <a:pPr marL="457200" lvl="1" indent="0">
              <a:buNone/>
            </a:pPr>
            <a:r>
              <a:rPr lang="en-US" dirty="0" smtClean="0"/>
              <a:t>Double vision</a:t>
            </a:r>
          </a:p>
          <a:p>
            <a:endParaRPr lang="en-US" dirty="0"/>
          </a:p>
          <a:p>
            <a:pPr marL="0" indent="0">
              <a:buNone/>
            </a:pPr>
            <a:r>
              <a:rPr lang="en-US" b="1" dirty="0" smtClean="0"/>
              <a:t>HPI</a:t>
            </a:r>
          </a:p>
          <a:p>
            <a:pPr marL="457200" lvl="1" indent="0">
              <a:buNone/>
            </a:pPr>
            <a:r>
              <a:rPr lang="en-US" dirty="0" smtClean="0"/>
              <a:t>63 </a:t>
            </a:r>
            <a:r>
              <a:rPr lang="en-US" dirty="0" err="1" smtClean="0"/>
              <a:t>yo</a:t>
            </a:r>
            <a:r>
              <a:rPr lang="en-US" dirty="0" smtClean="0"/>
              <a:t> female presents with new onset binocular diplopia, worse on left gaze. First symptoms 2-3 months ago; progressive. Now intolerable, needs to patch one eye.</a:t>
            </a:r>
            <a:endParaRPr lang="en-US" dirty="0"/>
          </a:p>
        </p:txBody>
      </p:sp>
      <p:sp>
        <p:nvSpPr>
          <p:cNvPr id="3" name="Title 2"/>
          <p:cNvSpPr>
            <a:spLocks noGrp="1"/>
          </p:cNvSpPr>
          <p:nvPr>
            <p:ph type="title"/>
          </p:nvPr>
        </p:nvSpPr>
        <p:spPr/>
        <p:txBody>
          <a:bodyPr/>
          <a:lstStyle/>
          <a:p>
            <a:r>
              <a:rPr lang="en-US" dirty="0" smtClean="0"/>
              <a:t>Patient Presentation</a:t>
            </a:r>
            <a:endParaRPr lang="en-US" dirty="0"/>
          </a:p>
        </p:txBody>
      </p:sp>
    </p:spTree>
    <p:extLst>
      <p:ext uri="{BB962C8B-B14F-4D97-AF65-F5344CB8AC3E}">
        <p14:creationId xmlns:p14="http://schemas.microsoft.com/office/powerpoint/2010/main" val="39029748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Usually unilateral (except neuroblastoma)</a:t>
            </a:r>
            <a:endParaRPr lang="en-US" dirty="0"/>
          </a:p>
          <a:p>
            <a:pPr lvl="1"/>
            <a:r>
              <a:rPr lang="en-US" dirty="0" smtClean="0"/>
              <a:t>In contrast to uveal </a:t>
            </a:r>
            <a:r>
              <a:rPr lang="en-US" dirty="0" err="1" smtClean="0"/>
              <a:t>mets</a:t>
            </a:r>
            <a:endParaRPr lang="en-US" dirty="0" smtClean="0"/>
          </a:p>
          <a:p>
            <a:pPr lvl="1"/>
            <a:endParaRPr lang="en-US" dirty="0" smtClean="0"/>
          </a:p>
          <a:p>
            <a:r>
              <a:rPr lang="en-US" dirty="0" smtClean="0"/>
              <a:t>Primary involvement of extraocular muscles is rare</a:t>
            </a:r>
          </a:p>
          <a:p>
            <a:pPr lvl="1"/>
            <a:r>
              <a:rPr lang="en-US" dirty="0" smtClean="0"/>
              <a:t>More common secondary involvement as the tumor grows</a:t>
            </a:r>
          </a:p>
          <a:p>
            <a:pPr lvl="1"/>
            <a:endParaRPr lang="en-US" dirty="0" smtClean="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5219598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dirty="0" smtClean="0"/>
              <a:t>CT</a:t>
            </a:r>
          </a:p>
          <a:p>
            <a:pPr lvl="1"/>
            <a:r>
              <a:rPr lang="en-US" dirty="0" smtClean="0"/>
              <a:t>Variable appearance with morphology ranging from well-defined to diffusely infiltrating</a:t>
            </a:r>
          </a:p>
          <a:p>
            <a:pPr lvl="1"/>
            <a:r>
              <a:rPr lang="en-US" dirty="0" smtClean="0"/>
              <a:t>Usually enhancing lesion</a:t>
            </a:r>
          </a:p>
          <a:p>
            <a:pPr lvl="1"/>
            <a:r>
              <a:rPr lang="en-US" dirty="0" smtClean="0"/>
              <a:t>Bony destruction</a:t>
            </a:r>
          </a:p>
          <a:p>
            <a:pPr lvl="1"/>
            <a:endParaRPr lang="en-US" dirty="0"/>
          </a:p>
          <a:p>
            <a:r>
              <a:rPr lang="en-US" dirty="0" smtClean="0"/>
              <a:t>MRI</a:t>
            </a:r>
          </a:p>
          <a:p>
            <a:pPr lvl="1"/>
            <a:r>
              <a:rPr lang="en-US" dirty="0"/>
              <a:t>T1: isointense to </a:t>
            </a:r>
            <a:r>
              <a:rPr lang="en-US" dirty="0" smtClean="0"/>
              <a:t>muscle</a:t>
            </a:r>
            <a:endParaRPr lang="en-US" dirty="0"/>
          </a:p>
          <a:p>
            <a:pPr lvl="1"/>
            <a:r>
              <a:rPr lang="en-US" dirty="0"/>
              <a:t>T2: </a:t>
            </a:r>
            <a:r>
              <a:rPr lang="en-US" dirty="0" err="1"/>
              <a:t>hyperintense</a:t>
            </a:r>
            <a:r>
              <a:rPr lang="en-US" dirty="0"/>
              <a:t> to muscle, </a:t>
            </a:r>
            <a:r>
              <a:rPr lang="en-US" dirty="0" err="1"/>
              <a:t>hypointense</a:t>
            </a:r>
            <a:r>
              <a:rPr lang="en-US" dirty="0"/>
              <a:t> to fat</a:t>
            </a:r>
          </a:p>
          <a:p>
            <a:pPr lvl="1"/>
            <a:r>
              <a:rPr lang="en-US" dirty="0"/>
              <a:t>T1 C+ (GAD): enhancement present but variable</a:t>
            </a:r>
          </a:p>
          <a:p>
            <a:pPr marL="0" indent="0">
              <a:buNone/>
            </a:pPr>
            <a:endParaRPr lang="en-US" dirty="0"/>
          </a:p>
        </p:txBody>
      </p:sp>
      <p:sp>
        <p:nvSpPr>
          <p:cNvPr id="3" name="Title 2"/>
          <p:cNvSpPr>
            <a:spLocks noGrp="1"/>
          </p:cNvSpPr>
          <p:nvPr>
            <p:ph type="title"/>
          </p:nvPr>
        </p:nvSpPr>
        <p:spPr/>
        <p:txBody>
          <a:bodyPr/>
          <a:lstStyle/>
          <a:p>
            <a:r>
              <a:rPr lang="en-US" dirty="0" smtClean="0"/>
              <a:t>Radiographic Features</a:t>
            </a:r>
            <a:endParaRPr lang="en-US" dirty="0"/>
          </a:p>
        </p:txBody>
      </p:sp>
    </p:spTree>
    <p:extLst>
      <p:ext uri="{BB962C8B-B14F-4D97-AF65-F5344CB8AC3E}">
        <p14:creationId xmlns:p14="http://schemas.microsoft.com/office/powerpoint/2010/main" val="29110074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66800"/>
            <a:ext cx="4591050" cy="258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143000"/>
            <a:ext cx="2962275"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51713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04800"/>
            <a:ext cx="7696200" cy="5760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61759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92"/>
            <a:ext cx="8382000" cy="6198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18080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020130" cy="5763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83110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92" y="76199"/>
            <a:ext cx="8580408" cy="6129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31934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9" y="1"/>
            <a:ext cx="7502516" cy="678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24354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appearance of eye symptoms in patients with a history of cancer should always be investigated with a consideration of ocular metastatic disease.</a:t>
            </a:r>
          </a:p>
        </p:txBody>
      </p:sp>
      <p:sp>
        <p:nvSpPr>
          <p:cNvPr id="3" name="Title 2"/>
          <p:cNvSpPr>
            <a:spLocks noGrp="1"/>
          </p:cNvSpPr>
          <p:nvPr>
            <p:ph type="title"/>
          </p:nvPr>
        </p:nvSpPr>
        <p:spPr/>
        <p:txBody>
          <a:bodyPr/>
          <a:lstStyle/>
          <a:p>
            <a:r>
              <a:rPr lang="en-US" dirty="0" smtClean="0"/>
              <a:t>Conclusions</a:t>
            </a:r>
            <a:endParaRPr lang="en-US" dirty="0"/>
          </a:p>
        </p:txBody>
      </p:sp>
    </p:spTree>
    <p:extLst>
      <p:ext uri="{BB962C8B-B14F-4D97-AF65-F5344CB8AC3E}">
        <p14:creationId xmlns:p14="http://schemas.microsoft.com/office/powerpoint/2010/main" val="30666389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066800"/>
            <a:ext cx="8305800" cy="5059363"/>
          </a:xfrm>
        </p:spPr>
        <p:txBody>
          <a:bodyPr>
            <a:normAutofit/>
          </a:bodyPr>
          <a:lstStyle/>
          <a:p>
            <a:pPr marL="344488" indent="-284163"/>
            <a:r>
              <a:rPr lang="en-US" sz="2400" dirty="0" smtClean="0"/>
              <a:t>Panagiotis </a:t>
            </a:r>
            <a:r>
              <a:rPr lang="en-US" sz="2400" dirty="0"/>
              <a:t>J. </a:t>
            </a:r>
            <a:r>
              <a:rPr lang="en-US" sz="2400" dirty="0" err="1"/>
              <a:t>Vlachostergios</a:t>
            </a:r>
            <a:r>
              <a:rPr lang="en-US" sz="2400" dirty="0"/>
              <a:t>, </a:t>
            </a:r>
            <a:r>
              <a:rPr lang="en-US" sz="2400" dirty="0" err="1" smtClean="0"/>
              <a:t>Ioannis</a:t>
            </a:r>
            <a:r>
              <a:rPr lang="en-US" sz="2400" dirty="0" smtClean="0"/>
              <a:t> A. </a:t>
            </a:r>
            <a:r>
              <a:rPr lang="en-US" sz="2400" dirty="0" err="1" smtClean="0"/>
              <a:t>Voutsadakis</a:t>
            </a:r>
            <a:r>
              <a:rPr lang="en-US" sz="2400" dirty="0"/>
              <a:t>, and Christos N. </a:t>
            </a:r>
            <a:r>
              <a:rPr lang="en-US" sz="2400" dirty="0" smtClean="0"/>
              <a:t>Papandreou. </a:t>
            </a:r>
            <a:r>
              <a:rPr lang="en-US" sz="2400" dirty="0"/>
              <a:t>Orbital Metastasis of Breast </a:t>
            </a:r>
            <a:r>
              <a:rPr lang="en-US" sz="2400" dirty="0" smtClean="0"/>
              <a:t>Carcinoma Breast </a:t>
            </a:r>
            <a:r>
              <a:rPr lang="en-US" sz="2400" dirty="0"/>
              <a:t>Cancer (</a:t>
            </a:r>
            <a:r>
              <a:rPr lang="en-US" sz="2400" dirty="0" err="1"/>
              <a:t>Auckl</a:t>
            </a:r>
            <a:r>
              <a:rPr lang="en-US" sz="2400" dirty="0"/>
              <a:t>). 2009; 3</a:t>
            </a:r>
            <a:r>
              <a:rPr lang="en-US" sz="2400" dirty="0" smtClean="0"/>
              <a:t>: </a:t>
            </a:r>
            <a:r>
              <a:rPr lang="en-US" sz="2400" dirty="0"/>
              <a:t>91–97</a:t>
            </a:r>
            <a:r>
              <a:rPr lang="en-US" sz="2400" dirty="0" smtClean="0"/>
              <a:t>.</a:t>
            </a:r>
          </a:p>
          <a:p>
            <a:r>
              <a:rPr lang="en-US" sz="2400" dirty="0" err="1"/>
              <a:t>Wickremasinghe</a:t>
            </a:r>
            <a:r>
              <a:rPr lang="en-US" sz="2400" dirty="0"/>
              <a:t> S, </a:t>
            </a:r>
            <a:r>
              <a:rPr lang="en-US" sz="2400" dirty="0" err="1"/>
              <a:t>Dansingani</a:t>
            </a:r>
            <a:r>
              <a:rPr lang="en-US" sz="2400" dirty="0"/>
              <a:t> KK, </a:t>
            </a:r>
            <a:r>
              <a:rPr lang="en-US" sz="2400" dirty="0" err="1"/>
              <a:t>Tranos</a:t>
            </a:r>
            <a:r>
              <a:rPr lang="en-US" sz="2400" dirty="0"/>
              <a:t> P, et al. </a:t>
            </a:r>
            <a:r>
              <a:rPr lang="en-US" sz="2400" dirty="0" smtClean="0"/>
              <a:t>Ocular presentations </a:t>
            </a:r>
            <a:r>
              <a:rPr lang="en-US" sz="2400" dirty="0"/>
              <a:t>of breast cancer. </a:t>
            </a:r>
            <a:r>
              <a:rPr lang="en-US" sz="2400" dirty="0" err="1"/>
              <a:t>Acta</a:t>
            </a:r>
            <a:r>
              <a:rPr lang="en-US" sz="2400" dirty="0"/>
              <a:t> </a:t>
            </a:r>
            <a:r>
              <a:rPr lang="en-US" sz="2400" dirty="0" err="1"/>
              <a:t>Ophthalmol</a:t>
            </a:r>
            <a:r>
              <a:rPr lang="en-US" sz="2400" dirty="0"/>
              <a:t> Scand. </a:t>
            </a:r>
            <a:r>
              <a:rPr lang="en-US" sz="2400" dirty="0" smtClean="0"/>
              <a:t>2007;85</a:t>
            </a:r>
            <a:r>
              <a:rPr lang="en-US" sz="2400" dirty="0"/>
              <a:t>: 133–42.</a:t>
            </a:r>
            <a:endParaRPr lang="en-US" sz="2400" dirty="0" smtClean="0"/>
          </a:p>
          <a:p>
            <a:r>
              <a:rPr lang="en-US" sz="2400" dirty="0" err="1"/>
              <a:t>Dieing</a:t>
            </a:r>
            <a:r>
              <a:rPr lang="en-US" sz="2400" dirty="0"/>
              <a:t> A, Schulz CO, </a:t>
            </a:r>
            <a:r>
              <a:rPr lang="en-US" sz="2400" dirty="0" err="1"/>
              <a:t>Schmid</a:t>
            </a:r>
            <a:r>
              <a:rPr lang="en-US" sz="2400" dirty="0"/>
              <a:t> P, et al. Orbital metastases </a:t>
            </a:r>
            <a:r>
              <a:rPr lang="en-US" sz="2400" dirty="0" smtClean="0"/>
              <a:t>in breast </a:t>
            </a:r>
            <a:r>
              <a:rPr lang="en-US" sz="2400" dirty="0"/>
              <a:t>cancer: report of two cases and review of the </a:t>
            </a:r>
            <a:r>
              <a:rPr lang="en-US" sz="2400" dirty="0" smtClean="0"/>
              <a:t>literature. J </a:t>
            </a:r>
            <a:r>
              <a:rPr lang="en-US" sz="2400" dirty="0"/>
              <a:t>Cancer Res </a:t>
            </a:r>
            <a:r>
              <a:rPr lang="en-US" sz="2400" dirty="0" err="1"/>
              <a:t>Clin</a:t>
            </a:r>
            <a:r>
              <a:rPr lang="en-US" sz="2400" dirty="0"/>
              <a:t> </a:t>
            </a:r>
            <a:r>
              <a:rPr lang="en-US" sz="2400" dirty="0" err="1"/>
              <a:t>Oncol</a:t>
            </a:r>
            <a:r>
              <a:rPr lang="en-US" sz="2400" dirty="0"/>
              <a:t>. 2004; 130: </a:t>
            </a:r>
            <a:r>
              <a:rPr lang="en-US" sz="2400" dirty="0" smtClean="0"/>
              <a:t>745–8</a:t>
            </a:r>
          </a:p>
          <a:p>
            <a:r>
              <a:rPr lang="en-US" sz="2400" dirty="0" smtClean="0"/>
              <a:t>BCSC Pediatric Ophthalmology and Strabismus</a:t>
            </a:r>
          </a:p>
          <a:p>
            <a:r>
              <a:rPr lang="en-US" sz="2400" dirty="0" smtClean="0"/>
              <a:t>BCSC Neuro-Ophthalmology</a:t>
            </a:r>
            <a:endParaRPr lang="en-US" sz="2400" dirty="0"/>
          </a:p>
        </p:txBody>
      </p:sp>
      <p:sp>
        <p:nvSpPr>
          <p:cNvPr id="3" name="Title 2"/>
          <p:cNvSpPr>
            <a:spLocks noGrp="1"/>
          </p:cNvSpPr>
          <p:nvPr>
            <p:ph type="title"/>
          </p:nvPr>
        </p:nvSpPr>
        <p:spPr/>
        <p:txBody>
          <a:bodyPr/>
          <a:lstStyle/>
          <a:p>
            <a:r>
              <a:rPr lang="en-US" dirty="0" smtClean="0"/>
              <a:t>References</a:t>
            </a:r>
            <a:endParaRPr lang="en-US" dirty="0"/>
          </a:p>
        </p:txBody>
      </p:sp>
    </p:spTree>
    <p:extLst>
      <p:ext uri="{BB962C8B-B14F-4D97-AF65-F5344CB8AC3E}">
        <p14:creationId xmlns:p14="http://schemas.microsoft.com/office/powerpoint/2010/main" val="27984697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dirty="0" smtClean="0"/>
              <a:t>Past Ocular </a:t>
            </a:r>
            <a:r>
              <a:rPr lang="en-US" dirty="0" err="1" smtClean="0"/>
              <a:t>Hx</a:t>
            </a:r>
            <a:r>
              <a:rPr lang="en-US" dirty="0" smtClean="0"/>
              <a:t>		</a:t>
            </a:r>
            <a:r>
              <a:rPr lang="en-US" sz="2800" dirty="0" smtClean="0">
                <a:solidFill>
                  <a:schemeClr val="tx1">
                    <a:lumMod val="65000"/>
                    <a:lumOff val="35000"/>
                  </a:schemeClr>
                </a:solidFill>
              </a:rPr>
              <a:t>Unremarkable</a:t>
            </a:r>
          </a:p>
          <a:p>
            <a:pPr marL="0" indent="0">
              <a:buNone/>
            </a:pPr>
            <a:r>
              <a:rPr lang="en-US" dirty="0" smtClean="0"/>
              <a:t>Past Medical </a:t>
            </a:r>
            <a:r>
              <a:rPr lang="en-US" dirty="0" err="1" smtClean="0"/>
              <a:t>Hx</a:t>
            </a:r>
            <a:r>
              <a:rPr lang="en-US" dirty="0" smtClean="0"/>
              <a:t>	</a:t>
            </a:r>
            <a:r>
              <a:rPr lang="en-US" sz="2800" dirty="0">
                <a:solidFill>
                  <a:schemeClr val="tx1">
                    <a:lumMod val="65000"/>
                    <a:lumOff val="35000"/>
                  </a:schemeClr>
                </a:solidFill>
              </a:rPr>
              <a:t>Breast Cancer</a:t>
            </a:r>
          </a:p>
          <a:p>
            <a:pPr marL="0" indent="0">
              <a:buNone/>
            </a:pPr>
            <a:r>
              <a:rPr lang="en-US" dirty="0" smtClean="0"/>
              <a:t>Fam </a:t>
            </a:r>
            <a:r>
              <a:rPr lang="en-US" dirty="0" err="1" smtClean="0"/>
              <a:t>Hx</a:t>
            </a:r>
            <a:r>
              <a:rPr lang="en-US" dirty="0" smtClean="0"/>
              <a:t>			</a:t>
            </a:r>
            <a:r>
              <a:rPr lang="en-US" sz="2800" dirty="0">
                <a:solidFill>
                  <a:schemeClr val="tx1">
                    <a:lumMod val="65000"/>
                    <a:lumOff val="35000"/>
                  </a:schemeClr>
                </a:solidFill>
              </a:rPr>
              <a:t>Unremarkable</a:t>
            </a:r>
          </a:p>
          <a:p>
            <a:pPr marL="0" indent="0">
              <a:buNone/>
            </a:pPr>
            <a:r>
              <a:rPr lang="en-US" dirty="0" smtClean="0"/>
              <a:t>Meds			</a:t>
            </a:r>
            <a:r>
              <a:rPr lang="en-US" sz="2800" dirty="0">
                <a:solidFill>
                  <a:schemeClr val="tx1">
                    <a:lumMod val="65000"/>
                    <a:lumOff val="35000"/>
                  </a:schemeClr>
                </a:solidFill>
              </a:rPr>
              <a:t>Chemo in the past</a:t>
            </a:r>
          </a:p>
          <a:p>
            <a:pPr marL="0" indent="0">
              <a:buNone/>
            </a:pPr>
            <a:r>
              <a:rPr lang="en-US" dirty="0" smtClean="0"/>
              <a:t>Allergies			</a:t>
            </a:r>
            <a:r>
              <a:rPr lang="en-US" sz="2800" dirty="0">
                <a:solidFill>
                  <a:schemeClr val="tx1">
                    <a:lumMod val="65000"/>
                    <a:lumOff val="35000"/>
                  </a:schemeClr>
                </a:solidFill>
              </a:rPr>
              <a:t>None</a:t>
            </a:r>
          </a:p>
          <a:p>
            <a:pPr marL="0" indent="0">
              <a:buNone/>
            </a:pPr>
            <a:r>
              <a:rPr lang="en-US" dirty="0" smtClean="0"/>
              <a:t>Social </a:t>
            </a:r>
            <a:r>
              <a:rPr lang="en-US" dirty="0" err="1" smtClean="0"/>
              <a:t>Hx</a:t>
            </a:r>
            <a:r>
              <a:rPr lang="en-US" dirty="0" smtClean="0"/>
              <a:t>			</a:t>
            </a:r>
            <a:r>
              <a:rPr lang="en-US" sz="2800" dirty="0">
                <a:solidFill>
                  <a:schemeClr val="tx1">
                    <a:lumMod val="65000"/>
                    <a:lumOff val="35000"/>
                  </a:schemeClr>
                </a:solidFill>
              </a:rPr>
              <a:t>Smoker (20packs-year)</a:t>
            </a:r>
          </a:p>
          <a:p>
            <a:pPr marL="0" indent="0">
              <a:buNone/>
            </a:pPr>
            <a:endParaRPr lang="en-US" dirty="0"/>
          </a:p>
        </p:txBody>
      </p:sp>
      <p:sp>
        <p:nvSpPr>
          <p:cNvPr id="3" name="Title 2"/>
          <p:cNvSpPr>
            <a:spLocks noGrp="1"/>
          </p:cNvSpPr>
          <p:nvPr>
            <p:ph type="title"/>
          </p:nvPr>
        </p:nvSpPr>
        <p:spPr/>
        <p:txBody>
          <a:bodyPr/>
          <a:lstStyle/>
          <a:p>
            <a:r>
              <a:rPr lang="en-US" dirty="0" smtClean="0"/>
              <a:t>History (</a:t>
            </a:r>
            <a:r>
              <a:rPr lang="en-US" dirty="0" err="1" smtClean="0"/>
              <a:t>Hx</a:t>
            </a:r>
            <a:r>
              <a:rPr lang="en-US" dirty="0" smtClean="0"/>
              <a:t>)</a:t>
            </a:r>
            <a:endParaRPr lang="en-US" dirty="0"/>
          </a:p>
        </p:txBody>
      </p:sp>
    </p:spTree>
    <p:extLst>
      <p:ext uri="{BB962C8B-B14F-4D97-AF65-F5344CB8AC3E}">
        <p14:creationId xmlns:p14="http://schemas.microsoft.com/office/powerpoint/2010/main" val="33428634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dirty="0" smtClean="0"/>
              <a:t>Headache	</a:t>
            </a:r>
            <a:r>
              <a:rPr lang="en-US" sz="2800" dirty="0" smtClean="0">
                <a:solidFill>
                  <a:schemeClr val="tx1">
                    <a:lumMod val="65000"/>
                    <a:lumOff val="35000"/>
                  </a:schemeClr>
                </a:solidFill>
              </a:rPr>
              <a:t>Intermittent for several months</a:t>
            </a:r>
          </a:p>
          <a:p>
            <a:pPr marL="0" indent="0">
              <a:buNone/>
            </a:pPr>
            <a:r>
              <a:rPr lang="en-US" dirty="0"/>
              <a:t>Cough</a:t>
            </a:r>
            <a:r>
              <a:rPr lang="en-US" sz="2800" dirty="0" smtClean="0">
                <a:solidFill>
                  <a:schemeClr val="tx1">
                    <a:lumMod val="65000"/>
                    <a:lumOff val="35000"/>
                  </a:schemeClr>
                </a:solidFill>
              </a:rPr>
              <a:t>		COPD</a:t>
            </a:r>
          </a:p>
          <a:p>
            <a:pPr marL="0" indent="0">
              <a:buNone/>
            </a:pPr>
            <a:r>
              <a:rPr lang="en-US" dirty="0"/>
              <a:t>No fever</a:t>
            </a:r>
          </a:p>
          <a:p>
            <a:pPr marL="0" indent="0">
              <a:buNone/>
            </a:pPr>
            <a:r>
              <a:rPr lang="en-US" dirty="0"/>
              <a:t>No trauma</a:t>
            </a:r>
          </a:p>
          <a:p>
            <a:pPr marL="0" indent="0">
              <a:buNone/>
            </a:pPr>
            <a:endParaRPr lang="en-US" sz="2800" dirty="0" smtClean="0">
              <a:solidFill>
                <a:schemeClr val="tx1">
                  <a:lumMod val="65000"/>
                  <a:lumOff val="35000"/>
                </a:schemeClr>
              </a:solidFill>
            </a:endParaRPr>
          </a:p>
          <a:p>
            <a:pPr marL="0" indent="0">
              <a:buNone/>
            </a:pPr>
            <a:endParaRPr lang="en-US" sz="2400" dirty="0">
              <a:solidFill>
                <a:schemeClr val="tx1">
                  <a:lumMod val="65000"/>
                  <a:lumOff val="35000"/>
                </a:schemeClr>
              </a:solidFill>
            </a:endParaRPr>
          </a:p>
          <a:p>
            <a:pPr marL="0" indent="0">
              <a:buNone/>
            </a:pPr>
            <a:endParaRPr lang="en-US" dirty="0"/>
          </a:p>
        </p:txBody>
      </p:sp>
      <p:sp>
        <p:nvSpPr>
          <p:cNvPr id="3" name="Title 2"/>
          <p:cNvSpPr>
            <a:spLocks noGrp="1"/>
          </p:cNvSpPr>
          <p:nvPr>
            <p:ph type="title"/>
          </p:nvPr>
        </p:nvSpPr>
        <p:spPr/>
        <p:txBody>
          <a:bodyPr/>
          <a:lstStyle/>
          <a:p>
            <a:r>
              <a:rPr lang="en-US" dirty="0" smtClean="0"/>
              <a:t>Review of Systems</a:t>
            </a:r>
            <a:endParaRPr lang="en-US" dirty="0"/>
          </a:p>
        </p:txBody>
      </p:sp>
    </p:spTree>
    <p:extLst>
      <p:ext uri="{BB962C8B-B14F-4D97-AF65-F5344CB8AC3E}">
        <p14:creationId xmlns:p14="http://schemas.microsoft.com/office/powerpoint/2010/main" val="35605109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76528141"/>
              </p:ext>
            </p:extLst>
          </p:nvPr>
        </p:nvGraphicFramePr>
        <p:xfrm>
          <a:off x="457200" y="1066800"/>
          <a:ext cx="7924800" cy="3505200"/>
        </p:xfrm>
        <a:graphic>
          <a:graphicData uri="http://schemas.openxmlformats.org/drawingml/2006/table">
            <a:tbl>
              <a:tblPr firstRow="1" bandRow="1">
                <a:tableStyleId>{5DA37D80-6434-44D0-A028-1B22A696006F}</a:tableStyleId>
              </a:tblPr>
              <a:tblGrid>
                <a:gridCol w="1371600"/>
                <a:gridCol w="2286000"/>
                <a:gridCol w="1981200"/>
                <a:gridCol w="2286000"/>
              </a:tblGrid>
              <a:tr h="370840">
                <a:tc>
                  <a:txBody>
                    <a:bodyPr/>
                    <a:lstStyle/>
                    <a:p>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OD</a:t>
                      </a: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OS</a:t>
                      </a:r>
                      <a:endParaRPr lang="en-US" dirty="0">
                        <a:latin typeface="Arial" panose="020B0604020202020204" pitchFamily="34" charset="0"/>
                        <a:cs typeface="Arial" panose="020B0604020202020204" pitchFamily="34" charset="0"/>
                      </a:endParaRPr>
                    </a:p>
                  </a:txBody>
                  <a:tcPr/>
                </a:tc>
              </a:tr>
              <a:tr h="543560">
                <a:tc>
                  <a:txBody>
                    <a:bodyPr/>
                    <a:lstStyle/>
                    <a:p>
                      <a:r>
                        <a:rPr lang="en-US" dirty="0" smtClean="0">
                          <a:latin typeface="Arial" panose="020B0604020202020204" pitchFamily="34" charset="0"/>
                          <a:cs typeface="Arial" panose="020B0604020202020204" pitchFamily="34" charset="0"/>
                        </a:rPr>
                        <a:t>BCVA</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20/25</a:t>
                      </a:r>
                      <a:endParaRPr lang="en-US" dirty="0">
                        <a:latin typeface="Arial" panose="020B0604020202020204" pitchFamily="34" charset="0"/>
                        <a:cs typeface="Arial" panose="020B0604020202020204" pitchFamily="34" charset="0"/>
                      </a:endParaRPr>
                    </a:p>
                  </a:txBody>
                  <a:tcPr marL="365760" anchor="ctr"/>
                </a:tc>
                <a:tc>
                  <a:txBody>
                    <a:bodyPr/>
                    <a:lstStyle/>
                    <a:p>
                      <a:endParaRPr lang="en-US" dirty="0">
                        <a:latin typeface="Arial" panose="020B0604020202020204" pitchFamily="34" charset="0"/>
                        <a:cs typeface="Arial" panose="020B0604020202020204" pitchFamily="34" charset="0"/>
                      </a:endParaRPr>
                    </a:p>
                  </a:txBody>
                  <a:tcPr marL="365760" anchor="ctr"/>
                </a:tc>
                <a:tc>
                  <a:txBody>
                    <a:bodyPr/>
                    <a:lstStyle/>
                    <a:p>
                      <a:r>
                        <a:rPr lang="en-US" dirty="0" smtClean="0">
                          <a:latin typeface="Arial" panose="020B0604020202020204" pitchFamily="34" charset="0"/>
                          <a:cs typeface="Arial" panose="020B0604020202020204" pitchFamily="34" charset="0"/>
                        </a:rPr>
                        <a:t>20/30+</a:t>
                      </a:r>
                      <a:endParaRPr lang="en-US" dirty="0">
                        <a:latin typeface="Arial" panose="020B0604020202020204" pitchFamily="34" charset="0"/>
                        <a:cs typeface="Arial" panose="020B0604020202020204" pitchFamily="34" charset="0"/>
                      </a:endParaRPr>
                    </a:p>
                  </a:txBody>
                  <a:tcPr marL="365760" anchor="ctr"/>
                </a:tc>
              </a:tr>
              <a:tr h="533400">
                <a:tc>
                  <a:txBody>
                    <a:bodyPr/>
                    <a:lstStyle/>
                    <a:p>
                      <a:r>
                        <a:rPr lang="en-US" dirty="0" smtClean="0">
                          <a:latin typeface="Arial" panose="020B0604020202020204" pitchFamily="34" charset="0"/>
                          <a:cs typeface="Arial" panose="020B0604020202020204" pitchFamily="34" charset="0"/>
                        </a:rPr>
                        <a:t>Refraction</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+1.50 +1.75 x009</a:t>
                      </a:r>
                      <a:endParaRPr lang="en-US" dirty="0">
                        <a:latin typeface="Arial" panose="020B0604020202020204" pitchFamily="34" charset="0"/>
                        <a:cs typeface="Arial" panose="020B0604020202020204" pitchFamily="34" charset="0"/>
                      </a:endParaRPr>
                    </a:p>
                  </a:txBody>
                  <a:tcPr marL="365760" anchor="ctr"/>
                </a:tc>
                <a:tc>
                  <a:txBody>
                    <a:bodyPr/>
                    <a:lstStyle/>
                    <a:p>
                      <a:endParaRPr lang="en-US" dirty="0">
                        <a:latin typeface="Arial" panose="020B0604020202020204" pitchFamily="34" charset="0"/>
                        <a:cs typeface="Arial" panose="020B0604020202020204" pitchFamily="34" charset="0"/>
                      </a:endParaRPr>
                    </a:p>
                  </a:txBody>
                  <a:tcPr marL="3657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+1.25 +0.25 x166</a:t>
                      </a:r>
                    </a:p>
                  </a:txBody>
                  <a:tcPr marL="365760" anchor="ctr"/>
                </a:tc>
              </a:tr>
              <a:tr h="533400">
                <a:tc>
                  <a:txBody>
                    <a:bodyPr/>
                    <a:lstStyle/>
                    <a:p>
                      <a:r>
                        <a:rPr lang="en-US" dirty="0" smtClean="0">
                          <a:latin typeface="Arial" panose="020B0604020202020204" pitchFamily="34" charset="0"/>
                          <a:cs typeface="Arial" panose="020B0604020202020204" pitchFamily="34" charset="0"/>
                        </a:rPr>
                        <a:t>Pupils</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4→2mm</a:t>
                      </a:r>
                      <a:endParaRPr lang="en-US" dirty="0">
                        <a:latin typeface="Arial" panose="020B0604020202020204" pitchFamily="34" charset="0"/>
                        <a:cs typeface="Arial" panose="020B0604020202020204" pitchFamily="34" charset="0"/>
                      </a:endParaRPr>
                    </a:p>
                  </a:txBody>
                  <a:tcPr marL="365760" anchor="ctr"/>
                </a:tc>
                <a:tc>
                  <a:txBody>
                    <a:bodyPr/>
                    <a:lstStyle/>
                    <a:p>
                      <a:pPr algn="ctr"/>
                      <a:r>
                        <a:rPr lang="en-US" dirty="0" smtClean="0">
                          <a:latin typeface="Arial" panose="020B0604020202020204" pitchFamily="34" charset="0"/>
                          <a:cs typeface="Arial" panose="020B0604020202020204" pitchFamily="34" charset="0"/>
                        </a:rPr>
                        <a:t>No </a:t>
                      </a:r>
                      <a:r>
                        <a:rPr lang="en-US" dirty="0" err="1" smtClean="0">
                          <a:latin typeface="Arial" panose="020B0604020202020204" pitchFamily="34" charset="0"/>
                          <a:cs typeface="Arial" panose="020B0604020202020204" pitchFamily="34" charset="0"/>
                        </a:rPr>
                        <a:t>rAPD</a:t>
                      </a:r>
                      <a:endParaRPr lang="en-US" dirty="0">
                        <a:latin typeface="Arial" panose="020B0604020202020204" pitchFamily="34" charset="0"/>
                        <a:cs typeface="Arial" panose="020B0604020202020204" pitchFamily="34" charset="0"/>
                      </a:endParaRPr>
                    </a:p>
                  </a:txBody>
                  <a:tcPr marL="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4→2mm</a:t>
                      </a:r>
                    </a:p>
                  </a:txBody>
                  <a:tcPr marL="365760" anchor="ctr"/>
                </a:tc>
              </a:tr>
              <a:tr h="533400">
                <a:tc>
                  <a:txBody>
                    <a:bodyPr/>
                    <a:lstStyle/>
                    <a:p>
                      <a:r>
                        <a:rPr lang="en-US" dirty="0" smtClean="0">
                          <a:latin typeface="Arial" panose="020B0604020202020204" pitchFamily="34" charset="0"/>
                          <a:cs typeface="Arial" panose="020B0604020202020204" pitchFamily="34" charset="0"/>
                        </a:rPr>
                        <a:t>IOP</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12 mmHg</a:t>
                      </a:r>
                      <a:endParaRPr lang="en-US" dirty="0">
                        <a:latin typeface="Arial" panose="020B0604020202020204" pitchFamily="34" charset="0"/>
                        <a:cs typeface="Arial" panose="020B0604020202020204" pitchFamily="34" charset="0"/>
                      </a:endParaRPr>
                    </a:p>
                  </a:txBody>
                  <a:tcPr marL="365760" anchor="ctr"/>
                </a:tc>
                <a:tc>
                  <a:txBody>
                    <a:bodyPr/>
                    <a:lstStyle/>
                    <a:p>
                      <a:endParaRPr lang="en-US" dirty="0">
                        <a:latin typeface="Arial" panose="020B0604020202020204" pitchFamily="34" charset="0"/>
                        <a:cs typeface="Arial" panose="020B0604020202020204" pitchFamily="34" charset="0"/>
                      </a:endParaRPr>
                    </a:p>
                  </a:txBody>
                  <a:tcPr marL="3657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13 mmHg</a:t>
                      </a:r>
                    </a:p>
                  </a:txBody>
                  <a:tcPr marL="365760" anchor="ctr"/>
                </a:tc>
              </a:tr>
              <a:tr h="533400">
                <a:tc>
                  <a:txBody>
                    <a:bodyPr/>
                    <a:lstStyle/>
                    <a:p>
                      <a:r>
                        <a:rPr lang="en-US" dirty="0" smtClean="0">
                          <a:latin typeface="Arial" panose="020B0604020202020204" pitchFamily="34" charset="0"/>
                          <a:cs typeface="Arial" panose="020B0604020202020204" pitchFamily="34" charset="0"/>
                        </a:rPr>
                        <a:t>EOM</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Full. </a:t>
                      </a:r>
                      <a:endParaRPr lang="en-US" dirty="0">
                        <a:latin typeface="Arial" panose="020B0604020202020204" pitchFamily="34" charset="0"/>
                        <a:cs typeface="Arial" panose="020B0604020202020204" pitchFamily="34" charset="0"/>
                      </a:endParaRPr>
                    </a:p>
                  </a:txBody>
                  <a:tcPr marL="365760" anchor="ctr"/>
                </a:tc>
                <a:tc>
                  <a:txBody>
                    <a:bodyPr/>
                    <a:lstStyle/>
                    <a:p>
                      <a:r>
                        <a:rPr lang="en-US" dirty="0" smtClean="0">
                          <a:latin typeface="Arial" panose="020B0604020202020204" pitchFamily="34" charset="0"/>
                          <a:cs typeface="Arial" panose="020B0604020202020204" pitchFamily="34" charset="0"/>
                        </a:rPr>
                        <a:t>No nystagmus</a:t>
                      </a:r>
                      <a:endParaRPr lang="en-US" dirty="0">
                        <a:latin typeface="Arial" panose="020B0604020202020204" pitchFamily="34" charset="0"/>
                        <a:cs typeface="Arial" panose="020B0604020202020204" pitchFamily="34" charset="0"/>
                      </a:endParaRPr>
                    </a:p>
                  </a:txBody>
                  <a:tcPr marL="365760" anchor="ctr"/>
                </a:tc>
                <a:tc>
                  <a:txBody>
                    <a:bodyPr/>
                    <a:lstStyle/>
                    <a:p>
                      <a:r>
                        <a:rPr lang="en-US" dirty="0" smtClean="0">
                          <a:latin typeface="Arial" panose="020B0604020202020204" pitchFamily="34" charset="0"/>
                          <a:cs typeface="Arial" panose="020B0604020202020204" pitchFamily="34" charset="0"/>
                        </a:rPr>
                        <a:t>See</a:t>
                      </a:r>
                      <a:r>
                        <a:rPr lang="en-US" baseline="0" dirty="0" smtClean="0">
                          <a:latin typeface="Arial" panose="020B0604020202020204" pitchFamily="34" charset="0"/>
                          <a:cs typeface="Arial" panose="020B0604020202020204" pitchFamily="34" charset="0"/>
                        </a:rPr>
                        <a:t> below. </a:t>
                      </a:r>
                      <a:endParaRPr lang="en-US" dirty="0">
                        <a:latin typeface="Arial" panose="020B0604020202020204" pitchFamily="34" charset="0"/>
                        <a:cs typeface="Arial" panose="020B0604020202020204" pitchFamily="34" charset="0"/>
                      </a:endParaRPr>
                    </a:p>
                  </a:txBody>
                  <a:tcPr marL="365760" anchor="ctr"/>
                </a:tc>
              </a:tr>
              <a:tr h="457200">
                <a:tc>
                  <a:txBody>
                    <a:bodyPr/>
                    <a:lstStyle/>
                    <a:p>
                      <a:r>
                        <a:rPr lang="en-US" dirty="0" smtClean="0">
                          <a:latin typeface="Arial" panose="020B0604020202020204" pitchFamily="34" charset="0"/>
                          <a:cs typeface="Arial" panose="020B0604020202020204" pitchFamily="34" charset="0"/>
                        </a:rPr>
                        <a:t>CVF</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full</a:t>
                      </a:r>
                      <a:endParaRPr lang="en-US" dirty="0">
                        <a:latin typeface="Arial" panose="020B0604020202020204" pitchFamily="34" charset="0"/>
                        <a:cs typeface="Arial" panose="020B0604020202020204" pitchFamily="34" charset="0"/>
                      </a:endParaRPr>
                    </a:p>
                  </a:txBody>
                  <a:tcPr marL="365760" anchor="ctr"/>
                </a:tc>
                <a:tc>
                  <a:txBody>
                    <a:bodyPr/>
                    <a:lstStyle/>
                    <a:p>
                      <a:endParaRPr lang="en-US" dirty="0">
                        <a:latin typeface="Arial" panose="020B0604020202020204" pitchFamily="34" charset="0"/>
                        <a:cs typeface="Arial" panose="020B0604020202020204" pitchFamily="34" charset="0"/>
                      </a:endParaRPr>
                    </a:p>
                  </a:txBody>
                  <a:tcPr marL="365760" anchor="ctr"/>
                </a:tc>
                <a:tc>
                  <a:txBody>
                    <a:bodyPr/>
                    <a:lstStyle/>
                    <a:p>
                      <a:r>
                        <a:rPr lang="en-US" dirty="0" smtClean="0">
                          <a:latin typeface="Arial" panose="020B0604020202020204" pitchFamily="34" charset="0"/>
                          <a:cs typeface="Arial" panose="020B0604020202020204" pitchFamily="34" charset="0"/>
                        </a:rPr>
                        <a:t>full</a:t>
                      </a:r>
                      <a:endParaRPr lang="en-US" dirty="0">
                        <a:latin typeface="Arial" panose="020B0604020202020204" pitchFamily="34" charset="0"/>
                        <a:cs typeface="Arial" panose="020B0604020202020204" pitchFamily="34" charset="0"/>
                      </a:endParaRPr>
                    </a:p>
                  </a:txBody>
                  <a:tcPr marL="365760" anchor="ctr"/>
                </a:tc>
              </a:tr>
            </a:tbl>
          </a:graphicData>
        </a:graphic>
      </p:graphicFrame>
      <p:sp>
        <p:nvSpPr>
          <p:cNvPr id="3" name="Title 2"/>
          <p:cNvSpPr>
            <a:spLocks noGrp="1"/>
          </p:cNvSpPr>
          <p:nvPr>
            <p:ph type="title"/>
          </p:nvPr>
        </p:nvSpPr>
        <p:spPr/>
        <p:txBody>
          <a:bodyPr/>
          <a:lstStyle/>
          <a:p>
            <a:r>
              <a:rPr lang="en-US" dirty="0" smtClean="0"/>
              <a:t>External Exam</a:t>
            </a:r>
            <a:endParaRPr lang="en-US" dirty="0"/>
          </a:p>
        </p:txBody>
      </p:sp>
      <p:grpSp>
        <p:nvGrpSpPr>
          <p:cNvPr id="4" name="Group 3"/>
          <p:cNvGrpSpPr/>
          <p:nvPr/>
        </p:nvGrpSpPr>
        <p:grpSpPr>
          <a:xfrm>
            <a:off x="5832385" y="4798999"/>
            <a:ext cx="2625815" cy="1656265"/>
            <a:chOff x="524550" y="3974068"/>
            <a:chExt cx="2625815" cy="1656265"/>
          </a:xfrm>
        </p:grpSpPr>
        <p:cxnSp>
          <p:nvCxnSpPr>
            <p:cNvPr id="6" name="Straight Connector 5"/>
            <p:cNvCxnSpPr/>
            <p:nvPr/>
          </p:nvCxnSpPr>
          <p:spPr>
            <a:xfrm>
              <a:off x="914400" y="4800600"/>
              <a:ext cx="1828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371600" y="4343400"/>
              <a:ext cx="0" cy="914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260599" y="4343400"/>
              <a:ext cx="0" cy="914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176865" y="3974068"/>
              <a:ext cx="31290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0</a:t>
              </a:r>
            </a:p>
          </p:txBody>
        </p:sp>
        <p:sp>
          <p:nvSpPr>
            <p:cNvPr id="10" name="TextBox 9"/>
            <p:cNvSpPr txBox="1"/>
            <p:nvPr/>
          </p:nvSpPr>
          <p:spPr>
            <a:xfrm>
              <a:off x="524550" y="4615934"/>
              <a:ext cx="31290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0</a:t>
              </a:r>
            </a:p>
          </p:txBody>
        </p:sp>
        <p:sp>
          <p:nvSpPr>
            <p:cNvPr id="11" name="TextBox 10"/>
            <p:cNvSpPr txBox="1"/>
            <p:nvPr/>
          </p:nvSpPr>
          <p:spPr>
            <a:xfrm>
              <a:off x="1176865" y="5261001"/>
              <a:ext cx="31290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0</a:t>
              </a:r>
            </a:p>
          </p:txBody>
        </p:sp>
        <p:sp>
          <p:nvSpPr>
            <p:cNvPr id="12" name="TextBox 11"/>
            <p:cNvSpPr txBox="1"/>
            <p:nvPr/>
          </p:nvSpPr>
          <p:spPr>
            <a:xfrm>
              <a:off x="2065291" y="5257800"/>
              <a:ext cx="31290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0</a:t>
              </a:r>
            </a:p>
          </p:txBody>
        </p:sp>
        <p:sp>
          <p:nvSpPr>
            <p:cNvPr id="13" name="TextBox 12"/>
            <p:cNvSpPr txBox="1"/>
            <p:nvPr/>
          </p:nvSpPr>
          <p:spPr>
            <a:xfrm>
              <a:off x="2760515" y="4615934"/>
              <a:ext cx="389850"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14" name="TextBox 13"/>
            <p:cNvSpPr txBox="1"/>
            <p:nvPr/>
          </p:nvSpPr>
          <p:spPr>
            <a:xfrm>
              <a:off x="2065674" y="3974068"/>
              <a:ext cx="31290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0</a:t>
              </a:r>
            </a:p>
          </p:txBody>
        </p:sp>
      </p:grpSp>
      <p:grpSp>
        <p:nvGrpSpPr>
          <p:cNvPr id="15" name="Group 14"/>
          <p:cNvGrpSpPr/>
          <p:nvPr/>
        </p:nvGrpSpPr>
        <p:grpSpPr>
          <a:xfrm>
            <a:off x="422929" y="4800600"/>
            <a:ext cx="2548871" cy="1656265"/>
            <a:chOff x="524550" y="3974068"/>
            <a:chExt cx="2548871" cy="1656265"/>
          </a:xfrm>
        </p:grpSpPr>
        <p:cxnSp>
          <p:nvCxnSpPr>
            <p:cNvPr id="16" name="Straight Connector 15"/>
            <p:cNvCxnSpPr/>
            <p:nvPr/>
          </p:nvCxnSpPr>
          <p:spPr>
            <a:xfrm>
              <a:off x="914400" y="4800600"/>
              <a:ext cx="1828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371600" y="4343400"/>
              <a:ext cx="0" cy="914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260599" y="4343400"/>
              <a:ext cx="0" cy="914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176865" y="3974068"/>
              <a:ext cx="31290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0</a:t>
              </a:r>
            </a:p>
          </p:txBody>
        </p:sp>
        <p:sp>
          <p:nvSpPr>
            <p:cNvPr id="20" name="TextBox 19"/>
            <p:cNvSpPr txBox="1"/>
            <p:nvPr/>
          </p:nvSpPr>
          <p:spPr>
            <a:xfrm>
              <a:off x="524550" y="4615934"/>
              <a:ext cx="31290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0</a:t>
              </a:r>
            </a:p>
          </p:txBody>
        </p:sp>
        <p:sp>
          <p:nvSpPr>
            <p:cNvPr id="21" name="TextBox 20"/>
            <p:cNvSpPr txBox="1"/>
            <p:nvPr/>
          </p:nvSpPr>
          <p:spPr>
            <a:xfrm>
              <a:off x="1176865" y="5261001"/>
              <a:ext cx="31290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0</a:t>
              </a:r>
            </a:p>
          </p:txBody>
        </p:sp>
        <p:sp>
          <p:nvSpPr>
            <p:cNvPr id="22" name="TextBox 21"/>
            <p:cNvSpPr txBox="1"/>
            <p:nvPr/>
          </p:nvSpPr>
          <p:spPr>
            <a:xfrm>
              <a:off x="2065291" y="5257800"/>
              <a:ext cx="31290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0</a:t>
              </a:r>
            </a:p>
          </p:txBody>
        </p:sp>
        <p:sp>
          <p:nvSpPr>
            <p:cNvPr id="23" name="TextBox 22"/>
            <p:cNvSpPr txBox="1"/>
            <p:nvPr/>
          </p:nvSpPr>
          <p:spPr>
            <a:xfrm>
              <a:off x="2760515" y="4615934"/>
              <a:ext cx="312906"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p:txBody>
        </p:sp>
        <p:sp>
          <p:nvSpPr>
            <p:cNvPr id="24" name="TextBox 23"/>
            <p:cNvSpPr txBox="1"/>
            <p:nvPr/>
          </p:nvSpPr>
          <p:spPr>
            <a:xfrm>
              <a:off x="2065674" y="3974068"/>
              <a:ext cx="31290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0</a:t>
              </a:r>
            </a:p>
          </p:txBody>
        </p:sp>
      </p:grpSp>
      <p:grpSp>
        <p:nvGrpSpPr>
          <p:cNvPr id="25" name="Group 24"/>
          <p:cNvGrpSpPr/>
          <p:nvPr/>
        </p:nvGrpSpPr>
        <p:grpSpPr>
          <a:xfrm>
            <a:off x="3466321" y="4744535"/>
            <a:ext cx="2248679" cy="1656265"/>
            <a:chOff x="4369141" y="3974068"/>
            <a:chExt cx="2248679" cy="1656265"/>
          </a:xfrm>
        </p:grpSpPr>
        <p:cxnSp>
          <p:nvCxnSpPr>
            <p:cNvPr id="26" name="Straight Connector 25"/>
            <p:cNvCxnSpPr/>
            <p:nvPr/>
          </p:nvCxnSpPr>
          <p:spPr>
            <a:xfrm>
              <a:off x="4588933" y="48006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392132" y="48006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576334" y="4800600"/>
              <a:ext cx="1828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486400" y="43434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211938" y="3974068"/>
              <a:ext cx="552267"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115</a:t>
              </a:r>
              <a:endParaRPr lang="en-US" dirty="0">
                <a:latin typeface="Arial" panose="020B0604020202020204" pitchFamily="34" charset="0"/>
                <a:cs typeface="Arial" panose="020B0604020202020204" pitchFamily="34" charset="0"/>
              </a:endParaRPr>
            </a:p>
          </p:txBody>
        </p:sp>
        <p:sp>
          <p:nvSpPr>
            <p:cNvPr id="31" name="TextBox 30"/>
            <p:cNvSpPr txBox="1"/>
            <p:nvPr/>
          </p:nvSpPr>
          <p:spPr>
            <a:xfrm>
              <a:off x="6176674" y="5261001"/>
              <a:ext cx="441146"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14</a:t>
              </a:r>
              <a:endParaRPr lang="en-US" dirty="0">
                <a:latin typeface="Arial" panose="020B0604020202020204" pitchFamily="34" charset="0"/>
                <a:cs typeface="Arial" panose="020B0604020202020204" pitchFamily="34" charset="0"/>
              </a:endParaRPr>
            </a:p>
          </p:txBody>
        </p:sp>
        <p:sp>
          <p:nvSpPr>
            <p:cNvPr id="32" name="TextBox 31"/>
            <p:cNvSpPr txBox="1"/>
            <p:nvPr/>
          </p:nvSpPr>
          <p:spPr>
            <a:xfrm>
              <a:off x="4369141" y="5257800"/>
              <a:ext cx="441146"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14</a:t>
              </a:r>
              <a:endParaRPr lang="en-US"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441650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Anterior Segment Exam</a:t>
            </a:r>
            <a:endParaRPr lang="en-US" dirty="0"/>
          </a:p>
        </p:txBody>
      </p:sp>
      <p:graphicFrame>
        <p:nvGraphicFramePr>
          <p:cNvPr id="4" name="Content Placeholder 4"/>
          <p:cNvGraphicFramePr>
            <a:graphicFrameLocks noGrp="1"/>
          </p:cNvGraphicFramePr>
          <p:nvPr>
            <p:ph idx="1"/>
            <p:extLst>
              <p:ext uri="{D42A27DB-BD31-4B8C-83A1-F6EECF244321}">
                <p14:modId xmlns:p14="http://schemas.microsoft.com/office/powerpoint/2010/main" val="2235664187"/>
              </p:ext>
            </p:extLst>
          </p:nvPr>
        </p:nvGraphicFramePr>
        <p:xfrm>
          <a:off x="457200" y="1066800"/>
          <a:ext cx="8305800" cy="3505200"/>
        </p:xfrm>
        <a:graphic>
          <a:graphicData uri="http://schemas.openxmlformats.org/drawingml/2006/table">
            <a:tbl>
              <a:tblPr firstRow="1" bandRow="1">
                <a:tableStyleId>{5DA37D80-6434-44D0-A028-1B22A696006F}</a:tableStyleId>
              </a:tblPr>
              <a:tblGrid>
                <a:gridCol w="1567180"/>
                <a:gridCol w="2743200"/>
                <a:gridCol w="1066800"/>
                <a:gridCol w="2928620"/>
              </a:tblGrid>
              <a:tr h="370840">
                <a:tc>
                  <a:txBody>
                    <a:bodyPr/>
                    <a:lstStyle/>
                    <a:p>
                      <a:r>
                        <a:rPr lang="en-US" dirty="0" smtClean="0">
                          <a:latin typeface="Arial" panose="020B0604020202020204" pitchFamily="34" charset="0"/>
                          <a:cs typeface="Arial" panose="020B0604020202020204" pitchFamily="34" charset="0"/>
                        </a:rPr>
                        <a:t>PLE </a:t>
                      </a:r>
                      <a:r>
                        <a:rPr lang="en-US" sz="1400" dirty="0" smtClean="0">
                          <a:latin typeface="Arial" panose="020B0604020202020204" pitchFamily="34" charset="0"/>
                          <a:cs typeface="Arial" panose="020B0604020202020204" pitchFamily="34" charset="0"/>
                        </a:rPr>
                        <a:t>or </a:t>
                      </a:r>
                      <a:r>
                        <a:rPr lang="en-US" dirty="0" smtClean="0">
                          <a:latin typeface="Arial" panose="020B0604020202020204" pitchFamily="34" charset="0"/>
                          <a:cs typeface="Arial" panose="020B0604020202020204" pitchFamily="34" charset="0"/>
                        </a:rPr>
                        <a:t>SLE</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OD</a:t>
                      </a:r>
                      <a:endParaRPr lang="en-US" dirty="0">
                        <a:latin typeface="Arial" panose="020B0604020202020204" pitchFamily="34" charset="0"/>
                        <a:cs typeface="Arial" panose="020B0604020202020204" pitchFamily="34" charset="0"/>
                      </a:endParaRPr>
                    </a:p>
                  </a:txBody>
                  <a:tcPr/>
                </a:tc>
                <a:tc>
                  <a:txBody>
                    <a:bodyPr/>
                    <a:lstStyle/>
                    <a:p>
                      <a:pPr algn="l"/>
                      <a:endParaRPr lang="en-US" dirty="0">
                        <a:latin typeface="Arial" panose="020B0604020202020204" pitchFamily="34" charset="0"/>
                        <a:cs typeface="Arial" panose="020B0604020202020204" pitchFamily="34" charset="0"/>
                      </a:endParaRPr>
                    </a:p>
                  </a:txBody>
                  <a:tcPr marR="0"/>
                </a:tc>
                <a:tc>
                  <a:txBody>
                    <a:bodyPr/>
                    <a:lstStyle/>
                    <a:p>
                      <a:pPr algn="ctr"/>
                      <a:r>
                        <a:rPr lang="en-US" dirty="0" smtClean="0">
                          <a:latin typeface="Arial" panose="020B0604020202020204" pitchFamily="34" charset="0"/>
                          <a:cs typeface="Arial" panose="020B0604020202020204" pitchFamily="34" charset="0"/>
                        </a:rPr>
                        <a:t>OS</a:t>
                      </a:r>
                      <a:endParaRPr lang="en-US" dirty="0">
                        <a:latin typeface="Arial" panose="020B0604020202020204" pitchFamily="34" charset="0"/>
                        <a:cs typeface="Arial" panose="020B0604020202020204" pitchFamily="34" charset="0"/>
                      </a:endParaRPr>
                    </a:p>
                  </a:txBody>
                  <a:tcPr/>
                </a:tc>
              </a:tr>
              <a:tr h="543560">
                <a:tc>
                  <a:txBody>
                    <a:bodyPr/>
                    <a:lstStyle/>
                    <a:p>
                      <a:r>
                        <a:rPr lang="en-US" dirty="0" smtClean="0">
                          <a:latin typeface="Arial" panose="020B0604020202020204" pitchFamily="34" charset="0"/>
                          <a:cs typeface="Arial" panose="020B0604020202020204" pitchFamily="34" charset="0"/>
                        </a:rPr>
                        <a:t>External/Lids</a:t>
                      </a:r>
                      <a:endParaRPr lang="en-US" dirty="0">
                        <a:latin typeface="Arial" panose="020B0604020202020204" pitchFamily="34" charset="0"/>
                        <a:cs typeface="Arial" panose="020B0604020202020204" pitchFamily="34" charset="0"/>
                      </a:endParaRPr>
                    </a:p>
                  </a:txBody>
                  <a:tcPr anchor="ctr"/>
                </a:tc>
                <a:tc>
                  <a:txBody>
                    <a:bodyPr/>
                    <a:lstStyle/>
                    <a:p>
                      <a:endParaRPr lang="en-US" dirty="0">
                        <a:latin typeface="Arial" panose="020B0604020202020204" pitchFamily="34" charset="0"/>
                        <a:cs typeface="Arial" panose="020B0604020202020204" pitchFamily="34" charset="0"/>
                      </a:endParaRPr>
                    </a:p>
                  </a:txBody>
                  <a:tcPr marL="365760" anchor="ctr"/>
                </a:tc>
                <a:tc>
                  <a:txBody>
                    <a:bodyPr/>
                    <a:lstStyle/>
                    <a:p>
                      <a:pPr algn="l"/>
                      <a:r>
                        <a:rPr lang="en-US" dirty="0" smtClean="0">
                          <a:latin typeface="Arial" panose="020B0604020202020204" pitchFamily="34" charset="0"/>
                          <a:cs typeface="Arial" panose="020B0604020202020204" pitchFamily="34" charset="0"/>
                        </a:rPr>
                        <a:t>WNL</a:t>
                      </a:r>
                      <a:endParaRPr lang="en-US" dirty="0">
                        <a:latin typeface="Arial" panose="020B0604020202020204" pitchFamily="34" charset="0"/>
                        <a:cs typeface="Arial" panose="020B0604020202020204" pitchFamily="34" charset="0"/>
                      </a:endParaRPr>
                    </a:p>
                  </a:txBody>
                  <a:tcPr marL="365760" marR="0" anchor="ctr"/>
                </a:tc>
                <a:tc>
                  <a:txBody>
                    <a:bodyPr/>
                    <a:lstStyle/>
                    <a:p>
                      <a:endParaRPr lang="en-US" dirty="0">
                        <a:latin typeface="Arial" panose="020B0604020202020204" pitchFamily="34" charset="0"/>
                        <a:cs typeface="Arial" panose="020B0604020202020204" pitchFamily="34" charset="0"/>
                      </a:endParaRPr>
                    </a:p>
                  </a:txBody>
                  <a:tcPr marL="365760" anchor="ctr"/>
                </a:tc>
              </a:tr>
              <a:tr h="533400">
                <a:tc>
                  <a:txBody>
                    <a:bodyPr/>
                    <a:lstStyle/>
                    <a:p>
                      <a:r>
                        <a:rPr lang="en-US" dirty="0" err="1" smtClean="0">
                          <a:latin typeface="Arial" panose="020B0604020202020204" pitchFamily="34" charset="0"/>
                          <a:cs typeface="Arial" panose="020B0604020202020204" pitchFamily="34" charset="0"/>
                        </a:rPr>
                        <a:t>Conj</a:t>
                      </a:r>
                      <a:r>
                        <a:rPr lang="en-US" dirty="0" smtClean="0">
                          <a:latin typeface="Arial" panose="020B0604020202020204" pitchFamily="34" charset="0"/>
                          <a:cs typeface="Arial" panose="020B0604020202020204" pitchFamily="34" charset="0"/>
                        </a:rPr>
                        <a:t>/Sclera</a:t>
                      </a:r>
                      <a:endParaRPr lang="en-US" dirty="0">
                        <a:latin typeface="Arial" panose="020B0604020202020204" pitchFamily="34" charset="0"/>
                        <a:cs typeface="Arial" panose="020B0604020202020204" pitchFamily="34" charset="0"/>
                      </a:endParaRPr>
                    </a:p>
                  </a:txBody>
                  <a:tcPr anchor="ctr"/>
                </a:tc>
                <a:tc>
                  <a:txBody>
                    <a:bodyPr/>
                    <a:lstStyle/>
                    <a:p>
                      <a:endParaRPr lang="en-US" dirty="0">
                        <a:latin typeface="Arial" panose="020B0604020202020204" pitchFamily="34" charset="0"/>
                        <a:cs typeface="Arial" panose="020B0604020202020204" pitchFamily="34" charset="0"/>
                      </a:endParaRPr>
                    </a:p>
                  </a:txBody>
                  <a:tcPr marL="365760" anchor="ctr"/>
                </a:tc>
                <a:tc>
                  <a:txBody>
                    <a:bodyPr/>
                    <a:lstStyle/>
                    <a:p>
                      <a:pPr algn="l"/>
                      <a:r>
                        <a:rPr lang="en-US" dirty="0" smtClean="0">
                          <a:latin typeface="Arial" panose="020B0604020202020204" pitchFamily="34" charset="0"/>
                          <a:cs typeface="Arial" panose="020B0604020202020204" pitchFamily="34" charset="0"/>
                        </a:rPr>
                        <a:t>WNL</a:t>
                      </a:r>
                      <a:endParaRPr lang="en-US" dirty="0">
                        <a:latin typeface="Arial" panose="020B0604020202020204" pitchFamily="34" charset="0"/>
                        <a:cs typeface="Arial" panose="020B0604020202020204" pitchFamily="34" charset="0"/>
                      </a:endParaRPr>
                    </a:p>
                  </a:txBody>
                  <a:tcPr marL="365760" marR="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Arial" panose="020B0604020202020204" pitchFamily="34" charset="0"/>
                        <a:cs typeface="Arial" panose="020B0604020202020204" pitchFamily="34" charset="0"/>
                      </a:endParaRPr>
                    </a:p>
                  </a:txBody>
                  <a:tcPr marL="365760" anchor="ctr"/>
                </a:tc>
              </a:tr>
              <a:tr h="533400">
                <a:tc>
                  <a:txBody>
                    <a:bodyPr/>
                    <a:lstStyle/>
                    <a:p>
                      <a:r>
                        <a:rPr lang="en-US" dirty="0" smtClean="0">
                          <a:latin typeface="Arial" panose="020B0604020202020204" pitchFamily="34" charset="0"/>
                          <a:cs typeface="Arial" panose="020B0604020202020204" pitchFamily="34" charset="0"/>
                        </a:rPr>
                        <a:t>Cornea</a:t>
                      </a:r>
                      <a:endParaRPr lang="en-US" dirty="0">
                        <a:latin typeface="Arial" panose="020B0604020202020204" pitchFamily="34" charset="0"/>
                        <a:cs typeface="Arial" panose="020B0604020202020204" pitchFamily="34" charset="0"/>
                      </a:endParaRPr>
                    </a:p>
                  </a:txBody>
                  <a:tcPr anchor="ctr"/>
                </a:tc>
                <a:tc>
                  <a:txBody>
                    <a:bodyPr/>
                    <a:lstStyle/>
                    <a:p>
                      <a:endParaRPr lang="en-US" dirty="0">
                        <a:latin typeface="Arial" panose="020B0604020202020204" pitchFamily="34" charset="0"/>
                        <a:cs typeface="Arial" panose="020B0604020202020204" pitchFamily="34" charset="0"/>
                      </a:endParaRPr>
                    </a:p>
                  </a:txBody>
                  <a:tcPr marL="365760" anchor="ctr"/>
                </a:tc>
                <a:tc>
                  <a:txBody>
                    <a:bodyPr/>
                    <a:lstStyle/>
                    <a:p>
                      <a:pPr algn="l"/>
                      <a:r>
                        <a:rPr lang="en-US" dirty="0" smtClean="0">
                          <a:latin typeface="Arial" panose="020B0604020202020204" pitchFamily="34" charset="0"/>
                          <a:cs typeface="Arial" panose="020B0604020202020204" pitchFamily="34" charset="0"/>
                        </a:rPr>
                        <a:t>      WNL</a:t>
                      </a:r>
                      <a:endParaRPr lang="en-US" dirty="0">
                        <a:latin typeface="Arial" panose="020B0604020202020204" pitchFamily="34" charset="0"/>
                        <a:cs typeface="Arial" panose="020B0604020202020204" pitchFamily="34" charset="0"/>
                      </a:endParaRPr>
                    </a:p>
                  </a:txBody>
                  <a:tcPr marL="0" marR="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Arial" panose="020B0604020202020204" pitchFamily="34" charset="0"/>
                        <a:cs typeface="Arial" panose="020B0604020202020204" pitchFamily="34" charset="0"/>
                      </a:endParaRPr>
                    </a:p>
                  </a:txBody>
                  <a:tcPr marL="365760" anchor="ctr"/>
                </a:tc>
              </a:tr>
              <a:tr h="533400">
                <a:tc>
                  <a:txBody>
                    <a:bodyPr/>
                    <a:lstStyle/>
                    <a:p>
                      <a:r>
                        <a:rPr lang="en-US" dirty="0" smtClean="0">
                          <a:latin typeface="Arial" panose="020B0604020202020204" pitchFamily="34" charset="0"/>
                          <a:cs typeface="Arial" panose="020B0604020202020204" pitchFamily="34" charset="0"/>
                        </a:rPr>
                        <a:t>Ant Chamber</a:t>
                      </a:r>
                      <a:endParaRPr lang="en-US" dirty="0">
                        <a:latin typeface="Arial" panose="020B0604020202020204" pitchFamily="34" charset="0"/>
                        <a:cs typeface="Arial" panose="020B0604020202020204" pitchFamily="34" charset="0"/>
                      </a:endParaRPr>
                    </a:p>
                  </a:txBody>
                  <a:tcPr anchor="ctr"/>
                </a:tc>
                <a:tc>
                  <a:txBody>
                    <a:bodyPr/>
                    <a:lstStyle/>
                    <a:p>
                      <a:endParaRPr lang="en-US" dirty="0">
                        <a:latin typeface="Arial" panose="020B0604020202020204" pitchFamily="34" charset="0"/>
                        <a:cs typeface="Arial" panose="020B0604020202020204" pitchFamily="34" charset="0"/>
                      </a:endParaRPr>
                    </a:p>
                  </a:txBody>
                  <a:tcPr marL="365760" anchor="ctr"/>
                </a:tc>
                <a:tc>
                  <a:txBody>
                    <a:bodyPr/>
                    <a:lstStyle/>
                    <a:p>
                      <a:pPr algn="l"/>
                      <a:r>
                        <a:rPr lang="en-US" dirty="0" smtClean="0">
                          <a:latin typeface="Arial" panose="020B0604020202020204" pitchFamily="34" charset="0"/>
                          <a:cs typeface="Arial" panose="020B0604020202020204" pitchFamily="34" charset="0"/>
                        </a:rPr>
                        <a:t>WNL</a:t>
                      </a:r>
                      <a:endParaRPr lang="en-US" dirty="0">
                        <a:latin typeface="Arial" panose="020B0604020202020204" pitchFamily="34" charset="0"/>
                        <a:cs typeface="Arial" panose="020B0604020202020204" pitchFamily="34" charset="0"/>
                      </a:endParaRPr>
                    </a:p>
                  </a:txBody>
                  <a:tcPr marL="365760" marR="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Arial" panose="020B0604020202020204" pitchFamily="34" charset="0"/>
                        <a:cs typeface="Arial" panose="020B0604020202020204" pitchFamily="34" charset="0"/>
                      </a:endParaRPr>
                    </a:p>
                  </a:txBody>
                  <a:tcPr marL="365760" anchor="ctr"/>
                </a:tc>
              </a:tr>
              <a:tr h="533400">
                <a:tc>
                  <a:txBody>
                    <a:bodyPr/>
                    <a:lstStyle/>
                    <a:p>
                      <a:r>
                        <a:rPr lang="en-US" dirty="0" smtClean="0">
                          <a:latin typeface="Arial" panose="020B0604020202020204" pitchFamily="34" charset="0"/>
                          <a:cs typeface="Arial" panose="020B0604020202020204" pitchFamily="34" charset="0"/>
                        </a:rPr>
                        <a:t>Iris</a:t>
                      </a:r>
                      <a:endParaRPr lang="en-US" dirty="0">
                        <a:latin typeface="Arial" panose="020B0604020202020204" pitchFamily="34" charset="0"/>
                        <a:cs typeface="Arial" panose="020B0604020202020204" pitchFamily="34" charset="0"/>
                      </a:endParaRPr>
                    </a:p>
                  </a:txBody>
                  <a:tcPr anchor="ctr"/>
                </a:tc>
                <a:tc>
                  <a:txBody>
                    <a:bodyPr/>
                    <a:lstStyle/>
                    <a:p>
                      <a:endParaRPr lang="en-US" dirty="0">
                        <a:latin typeface="Arial" panose="020B0604020202020204" pitchFamily="34" charset="0"/>
                        <a:cs typeface="Arial" panose="020B0604020202020204" pitchFamily="34" charset="0"/>
                      </a:endParaRPr>
                    </a:p>
                  </a:txBody>
                  <a:tcPr marL="365760" anchor="ctr"/>
                </a:tc>
                <a:tc>
                  <a:txBody>
                    <a:bodyPr/>
                    <a:lstStyle/>
                    <a:p>
                      <a:pPr algn="l"/>
                      <a:r>
                        <a:rPr lang="en-US" dirty="0" smtClean="0">
                          <a:latin typeface="Arial" panose="020B0604020202020204" pitchFamily="34" charset="0"/>
                          <a:cs typeface="Arial" panose="020B0604020202020204" pitchFamily="34" charset="0"/>
                        </a:rPr>
                        <a:t>WNL</a:t>
                      </a:r>
                      <a:endParaRPr lang="en-US" dirty="0">
                        <a:latin typeface="Arial" panose="020B0604020202020204" pitchFamily="34" charset="0"/>
                        <a:cs typeface="Arial" panose="020B0604020202020204" pitchFamily="34" charset="0"/>
                      </a:endParaRPr>
                    </a:p>
                  </a:txBody>
                  <a:tcPr marL="365760" marR="0" anchor="ctr"/>
                </a:tc>
                <a:tc>
                  <a:txBody>
                    <a:bodyPr/>
                    <a:lstStyle/>
                    <a:p>
                      <a:endParaRPr lang="en-US" dirty="0">
                        <a:latin typeface="Arial" panose="020B0604020202020204" pitchFamily="34" charset="0"/>
                        <a:cs typeface="Arial" panose="020B0604020202020204" pitchFamily="34" charset="0"/>
                      </a:endParaRPr>
                    </a:p>
                  </a:txBody>
                  <a:tcPr marL="365760" anchor="ctr"/>
                </a:tc>
              </a:tr>
              <a:tr h="457200">
                <a:tc>
                  <a:txBody>
                    <a:bodyPr/>
                    <a:lstStyle/>
                    <a:p>
                      <a:r>
                        <a:rPr lang="en-US" dirty="0" smtClean="0">
                          <a:latin typeface="Arial" panose="020B0604020202020204" pitchFamily="34" charset="0"/>
                          <a:cs typeface="Arial" panose="020B0604020202020204" pitchFamily="34" charset="0"/>
                        </a:rPr>
                        <a:t>Lens</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+2</a:t>
                      </a:r>
                      <a:r>
                        <a:rPr lang="en-US" baseline="0" dirty="0" smtClean="0">
                          <a:latin typeface="Arial" panose="020B0604020202020204" pitchFamily="34" charset="0"/>
                          <a:cs typeface="Arial" panose="020B0604020202020204" pitchFamily="34" charset="0"/>
                        </a:rPr>
                        <a:t> NS</a:t>
                      </a:r>
                      <a:endParaRPr lang="en-US" dirty="0">
                        <a:latin typeface="Arial" panose="020B0604020202020204" pitchFamily="34" charset="0"/>
                        <a:cs typeface="Arial" panose="020B0604020202020204" pitchFamily="34" charset="0"/>
                      </a:endParaRPr>
                    </a:p>
                  </a:txBody>
                  <a:tcPr marL="365760" anchor="ctr"/>
                </a:tc>
                <a:tc>
                  <a:txBody>
                    <a:bodyPr/>
                    <a:lstStyle/>
                    <a:p>
                      <a:pPr algn="l"/>
                      <a:endParaRPr lang="en-US" dirty="0">
                        <a:latin typeface="Arial" panose="020B0604020202020204" pitchFamily="34" charset="0"/>
                        <a:cs typeface="Arial" panose="020B0604020202020204" pitchFamily="34" charset="0"/>
                      </a:endParaRPr>
                    </a:p>
                  </a:txBody>
                  <a:tcPr marL="365760" marR="0" anchor="ctr"/>
                </a:tc>
                <a:tc>
                  <a:txBody>
                    <a:bodyPr/>
                    <a:lstStyle/>
                    <a:p>
                      <a:r>
                        <a:rPr lang="en-US" dirty="0" smtClean="0">
                          <a:latin typeface="Arial" panose="020B0604020202020204" pitchFamily="34" charset="0"/>
                          <a:cs typeface="Arial" panose="020B0604020202020204" pitchFamily="34" charset="0"/>
                        </a:rPr>
                        <a:t>+2 NS</a:t>
                      </a:r>
                      <a:endParaRPr lang="en-US" dirty="0">
                        <a:latin typeface="Arial" panose="020B0604020202020204" pitchFamily="34" charset="0"/>
                        <a:cs typeface="Arial" panose="020B0604020202020204" pitchFamily="34" charset="0"/>
                      </a:endParaRPr>
                    </a:p>
                  </a:txBody>
                  <a:tcPr marL="365760" anchor="ctr"/>
                </a:tc>
              </a:tr>
            </a:tbl>
          </a:graphicData>
        </a:graphic>
      </p:graphicFrame>
    </p:spTree>
    <p:extLst>
      <p:ext uri="{BB962C8B-B14F-4D97-AF65-F5344CB8AC3E}">
        <p14:creationId xmlns:p14="http://schemas.microsoft.com/office/powerpoint/2010/main" val="32883542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Posterior Segment Exam</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04895015"/>
              </p:ext>
            </p:extLst>
          </p:nvPr>
        </p:nvGraphicFramePr>
        <p:xfrm>
          <a:off x="457200" y="1066800"/>
          <a:ext cx="8305800" cy="2514600"/>
        </p:xfrm>
        <a:graphic>
          <a:graphicData uri="http://schemas.openxmlformats.org/drawingml/2006/table">
            <a:tbl>
              <a:tblPr firstRow="1" bandRow="1">
                <a:tableStyleId>{5DA37D80-6434-44D0-A028-1B22A696006F}</a:tableStyleId>
              </a:tblPr>
              <a:tblGrid>
                <a:gridCol w="1567180"/>
                <a:gridCol w="2743200"/>
                <a:gridCol w="1066800"/>
                <a:gridCol w="2928620"/>
              </a:tblGrid>
              <a:tr h="370840">
                <a:tc>
                  <a:txBody>
                    <a:bodyPr/>
                    <a:lstStyle/>
                    <a:p>
                      <a:r>
                        <a:rPr lang="en-US" dirty="0" smtClean="0">
                          <a:latin typeface="Arial" panose="020B0604020202020204" pitchFamily="34" charset="0"/>
                          <a:cs typeface="Arial" panose="020B0604020202020204" pitchFamily="34" charset="0"/>
                        </a:rPr>
                        <a:t>Fundus</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OD</a:t>
                      </a:r>
                      <a:endParaRPr lang="en-US" dirty="0">
                        <a:latin typeface="Arial" panose="020B0604020202020204" pitchFamily="34" charset="0"/>
                        <a:cs typeface="Arial" panose="020B0604020202020204" pitchFamily="34" charset="0"/>
                      </a:endParaRPr>
                    </a:p>
                  </a:txBody>
                  <a:tcPr/>
                </a:tc>
                <a:tc>
                  <a:txBody>
                    <a:bodyPr/>
                    <a:lstStyle/>
                    <a:p>
                      <a:pPr algn="l"/>
                      <a:endParaRPr lang="en-US" dirty="0">
                        <a:latin typeface="Arial" panose="020B0604020202020204" pitchFamily="34" charset="0"/>
                        <a:cs typeface="Arial" panose="020B0604020202020204" pitchFamily="34" charset="0"/>
                      </a:endParaRPr>
                    </a:p>
                  </a:txBody>
                  <a:tcPr marR="0"/>
                </a:tc>
                <a:tc>
                  <a:txBody>
                    <a:bodyPr/>
                    <a:lstStyle/>
                    <a:p>
                      <a:pPr algn="ctr"/>
                      <a:r>
                        <a:rPr lang="en-US" dirty="0" smtClean="0">
                          <a:latin typeface="Arial" panose="020B0604020202020204" pitchFamily="34" charset="0"/>
                          <a:cs typeface="Arial" panose="020B0604020202020204" pitchFamily="34" charset="0"/>
                        </a:rPr>
                        <a:t>OS</a:t>
                      </a:r>
                      <a:endParaRPr lang="en-US" dirty="0">
                        <a:latin typeface="Arial" panose="020B0604020202020204" pitchFamily="34" charset="0"/>
                        <a:cs typeface="Arial" panose="020B0604020202020204" pitchFamily="34" charset="0"/>
                      </a:endParaRPr>
                    </a:p>
                  </a:txBody>
                  <a:tcPr/>
                </a:tc>
              </a:tr>
              <a:tr h="543560">
                <a:tc>
                  <a:txBody>
                    <a:bodyPr/>
                    <a:lstStyle/>
                    <a:p>
                      <a:r>
                        <a:rPr lang="en-US" dirty="0" smtClean="0">
                          <a:latin typeface="Arial" panose="020B0604020202020204" pitchFamily="34" charset="0"/>
                          <a:cs typeface="Arial" panose="020B0604020202020204" pitchFamily="34" charset="0"/>
                        </a:rPr>
                        <a:t>Optic Nerve</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Sharp, pink C/D 0.3</a:t>
                      </a:r>
                      <a:endParaRPr lang="en-US" dirty="0">
                        <a:latin typeface="Arial" panose="020B0604020202020204" pitchFamily="34" charset="0"/>
                        <a:cs typeface="Arial" panose="020B0604020202020204" pitchFamily="34" charset="0"/>
                      </a:endParaRPr>
                    </a:p>
                  </a:txBody>
                  <a:tcPr marL="365760" anchor="ctr"/>
                </a:tc>
                <a:tc>
                  <a:txBody>
                    <a:bodyPr/>
                    <a:lstStyle/>
                    <a:p>
                      <a:pPr algn="l"/>
                      <a:endParaRPr lang="en-US" dirty="0">
                        <a:latin typeface="Arial" panose="020B0604020202020204" pitchFamily="34" charset="0"/>
                        <a:cs typeface="Arial" panose="020B0604020202020204" pitchFamily="34" charset="0"/>
                      </a:endParaRPr>
                    </a:p>
                  </a:txBody>
                  <a:tcPr marL="365760" marR="0" anchor="ctr"/>
                </a:tc>
                <a:tc>
                  <a:txBody>
                    <a:bodyPr/>
                    <a:lstStyle/>
                    <a:p>
                      <a:r>
                        <a:rPr lang="en-US" dirty="0" smtClean="0">
                          <a:latin typeface="Arial" panose="020B0604020202020204" pitchFamily="34" charset="0"/>
                          <a:cs typeface="Arial" panose="020B0604020202020204" pitchFamily="34" charset="0"/>
                        </a:rPr>
                        <a:t>Sharp, pink C/D 0.3</a:t>
                      </a:r>
                      <a:endParaRPr lang="en-US" dirty="0">
                        <a:latin typeface="Arial" panose="020B0604020202020204" pitchFamily="34" charset="0"/>
                        <a:cs typeface="Arial" panose="020B0604020202020204" pitchFamily="34" charset="0"/>
                      </a:endParaRPr>
                    </a:p>
                  </a:txBody>
                  <a:tcPr marL="365760" anchor="ctr"/>
                </a:tc>
              </a:tr>
              <a:tr h="533400">
                <a:tc>
                  <a:txBody>
                    <a:bodyPr/>
                    <a:lstStyle/>
                    <a:p>
                      <a:r>
                        <a:rPr lang="en-US" dirty="0" smtClean="0">
                          <a:latin typeface="Arial" panose="020B0604020202020204" pitchFamily="34" charset="0"/>
                          <a:cs typeface="Arial" panose="020B0604020202020204" pitchFamily="34" charset="0"/>
                        </a:rPr>
                        <a:t>Macula</a:t>
                      </a:r>
                      <a:endParaRPr lang="en-US" dirty="0">
                        <a:latin typeface="Arial" panose="020B0604020202020204" pitchFamily="34" charset="0"/>
                        <a:cs typeface="Arial" panose="020B0604020202020204" pitchFamily="34" charset="0"/>
                      </a:endParaRPr>
                    </a:p>
                  </a:txBody>
                  <a:tcPr anchor="ctr"/>
                </a:tc>
                <a:tc>
                  <a:txBody>
                    <a:bodyPr/>
                    <a:lstStyle/>
                    <a:p>
                      <a:endParaRPr lang="en-US" dirty="0">
                        <a:latin typeface="Arial" panose="020B0604020202020204" pitchFamily="34" charset="0"/>
                        <a:cs typeface="Arial" panose="020B0604020202020204" pitchFamily="34" charset="0"/>
                      </a:endParaRPr>
                    </a:p>
                  </a:txBody>
                  <a:tcPr marL="365760" anchor="ctr"/>
                </a:tc>
                <a:tc>
                  <a:txBody>
                    <a:bodyPr/>
                    <a:lstStyle/>
                    <a:p>
                      <a:pPr algn="l"/>
                      <a:r>
                        <a:rPr lang="en-US" dirty="0" smtClean="0">
                          <a:latin typeface="Arial" panose="020B0604020202020204" pitchFamily="34" charset="0"/>
                          <a:cs typeface="Arial" panose="020B0604020202020204" pitchFamily="34" charset="0"/>
                        </a:rPr>
                        <a:t>WNL</a:t>
                      </a:r>
                      <a:endParaRPr lang="en-US" dirty="0">
                        <a:latin typeface="Arial" panose="020B0604020202020204" pitchFamily="34" charset="0"/>
                        <a:cs typeface="Arial" panose="020B0604020202020204" pitchFamily="34" charset="0"/>
                      </a:endParaRPr>
                    </a:p>
                  </a:txBody>
                  <a:tcPr marL="365760" marR="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Arial" panose="020B0604020202020204" pitchFamily="34" charset="0"/>
                        <a:cs typeface="Arial" panose="020B0604020202020204" pitchFamily="34" charset="0"/>
                      </a:endParaRPr>
                    </a:p>
                  </a:txBody>
                  <a:tcPr marL="365760" anchor="ctr"/>
                </a:tc>
              </a:tr>
              <a:tr h="533400">
                <a:tc>
                  <a:txBody>
                    <a:bodyPr/>
                    <a:lstStyle/>
                    <a:p>
                      <a:r>
                        <a:rPr lang="en-US" dirty="0" smtClean="0">
                          <a:latin typeface="Arial" panose="020B0604020202020204" pitchFamily="34" charset="0"/>
                          <a:cs typeface="Arial" panose="020B0604020202020204" pitchFamily="34" charset="0"/>
                        </a:rPr>
                        <a:t>Vessels</a:t>
                      </a:r>
                      <a:endParaRPr lang="en-US" dirty="0">
                        <a:latin typeface="Arial" panose="020B0604020202020204" pitchFamily="34" charset="0"/>
                        <a:cs typeface="Arial" panose="020B0604020202020204" pitchFamily="34" charset="0"/>
                      </a:endParaRPr>
                    </a:p>
                  </a:txBody>
                  <a:tcPr anchor="ctr"/>
                </a:tc>
                <a:tc>
                  <a:txBody>
                    <a:bodyPr/>
                    <a:lstStyle/>
                    <a:p>
                      <a:endParaRPr lang="en-US" dirty="0">
                        <a:latin typeface="Arial" panose="020B0604020202020204" pitchFamily="34" charset="0"/>
                        <a:cs typeface="Arial" panose="020B0604020202020204" pitchFamily="34" charset="0"/>
                      </a:endParaRPr>
                    </a:p>
                  </a:txBody>
                  <a:tcPr marL="365760" anchor="ctr"/>
                </a:tc>
                <a:tc>
                  <a:txBody>
                    <a:bodyPr/>
                    <a:lstStyle/>
                    <a:p>
                      <a:pPr algn="l"/>
                      <a:r>
                        <a:rPr lang="en-US" dirty="0" smtClean="0">
                          <a:latin typeface="Arial" panose="020B0604020202020204" pitchFamily="34" charset="0"/>
                          <a:cs typeface="Arial" panose="020B0604020202020204" pitchFamily="34" charset="0"/>
                        </a:rPr>
                        <a:t>      WNL</a:t>
                      </a:r>
                      <a:endParaRPr lang="en-US" dirty="0">
                        <a:latin typeface="Arial" panose="020B0604020202020204" pitchFamily="34" charset="0"/>
                        <a:cs typeface="Arial" panose="020B0604020202020204" pitchFamily="34" charset="0"/>
                      </a:endParaRPr>
                    </a:p>
                  </a:txBody>
                  <a:tcPr marL="0" marR="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Arial" panose="020B0604020202020204" pitchFamily="34" charset="0"/>
                        <a:cs typeface="Arial" panose="020B0604020202020204" pitchFamily="34" charset="0"/>
                      </a:endParaRPr>
                    </a:p>
                  </a:txBody>
                  <a:tcPr marL="365760" anchor="ctr"/>
                </a:tc>
              </a:tr>
              <a:tr h="533400">
                <a:tc>
                  <a:txBody>
                    <a:bodyPr/>
                    <a:lstStyle/>
                    <a:p>
                      <a:r>
                        <a:rPr lang="en-US" dirty="0" smtClean="0">
                          <a:latin typeface="Arial" panose="020B0604020202020204" pitchFamily="34" charset="0"/>
                          <a:cs typeface="Arial" panose="020B0604020202020204" pitchFamily="34" charset="0"/>
                        </a:rPr>
                        <a:t>Periphery</a:t>
                      </a:r>
                      <a:endParaRPr lang="en-US" dirty="0">
                        <a:latin typeface="Arial" panose="020B0604020202020204" pitchFamily="34" charset="0"/>
                        <a:cs typeface="Arial" panose="020B0604020202020204" pitchFamily="34" charset="0"/>
                      </a:endParaRPr>
                    </a:p>
                  </a:txBody>
                  <a:tcPr anchor="ctr"/>
                </a:tc>
                <a:tc>
                  <a:txBody>
                    <a:bodyPr/>
                    <a:lstStyle/>
                    <a:p>
                      <a:endParaRPr lang="en-US" dirty="0">
                        <a:latin typeface="Arial" panose="020B0604020202020204" pitchFamily="34" charset="0"/>
                        <a:cs typeface="Arial" panose="020B0604020202020204" pitchFamily="34" charset="0"/>
                      </a:endParaRPr>
                    </a:p>
                  </a:txBody>
                  <a:tcPr marL="365760" anchor="ctr"/>
                </a:tc>
                <a:tc>
                  <a:txBody>
                    <a:bodyPr/>
                    <a:lstStyle/>
                    <a:p>
                      <a:pPr algn="l"/>
                      <a:r>
                        <a:rPr lang="en-US" dirty="0" smtClean="0">
                          <a:latin typeface="Arial" panose="020B0604020202020204" pitchFamily="34" charset="0"/>
                          <a:cs typeface="Arial" panose="020B0604020202020204" pitchFamily="34" charset="0"/>
                        </a:rPr>
                        <a:t>WNL</a:t>
                      </a:r>
                      <a:endParaRPr lang="en-US" dirty="0">
                        <a:latin typeface="Arial" panose="020B0604020202020204" pitchFamily="34" charset="0"/>
                        <a:cs typeface="Arial" panose="020B0604020202020204" pitchFamily="34" charset="0"/>
                      </a:endParaRPr>
                    </a:p>
                  </a:txBody>
                  <a:tcPr marL="365760" marR="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Arial" panose="020B0604020202020204" pitchFamily="34" charset="0"/>
                        <a:cs typeface="Arial" panose="020B0604020202020204" pitchFamily="34" charset="0"/>
                      </a:endParaRPr>
                    </a:p>
                  </a:txBody>
                  <a:tcPr marL="365760" anchor="ctr"/>
                </a:tc>
              </a:tr>
            </a:tbl>
          </a:graphicData>
        </a:graphic>
      </p:graphicFrame>
    </p:spTree>
    <p:extLst>
      <p:ext uri="{BB962C8B-B14F-4D97-AF65-F5344CB8AC3E}">
        <p14:creationId xmlns:p14="http://schemas.microsoft.com/office/powerpoint/2010/main" val="9718563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Juan P FdC\Desktop\EOM metastasis\IMG_111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6426" t="18041" r="17370" b="46332"/>
          <a:stretch/>
        </p:blipFill>
        <p:spPr bwMode="auto">
          <a:xfrm>
            <a:off x="3165894" y="3268108"/>
            <a:ext cx="2777706" cy="16063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Juan P FdC\Desktop\EOM metastasis\IMG_112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800" t="21255" r="22236" b="43082"/>
          <a:stretch/>
        </p:blipFill>
        <p:spPr bwMode="auto">
          <a:xfrm>
            <a:off x="6019800" y="3255009"/>
            <a:ext cx="2760454" cy="1606366"/>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Juan P FdC\Desktop\EOM metastasis\IMG_112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748" t="29637" r="19359" b="38057"/>
          <a:stretch/>
        </p:blipFill>
        <p:spPr bwMode="auto">
          <a:xfrm>
            <a:off x="3165894" y="1593875"/>
            <a:ext cx="2777706" cy="16065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Juan P FdC\Desktop\EOM metastasis\IMG_112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169" t="26745" r="16453" b="40575"/>
          <a:stretch/>
        </p:blipFill>
        <p:spPr bwMode="auto">
          <a:xfrm>
            <a:off x="304800" y="3255009"/>
            <a:ext cx="2777706" cy="160652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Juan P FdC\Desktop\EOM metastasis\IMG_1123.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0868" t="26635" r="26211" b="40270"/>
          <a:stretch/>
        </p:blipFill>
        <p:spPr bwMode="auto">
          <a:xfrm>
            <a:off x="3165894" y="4946834"/>
            <a:ext cx="2777706" cy="160636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p:cNvSpPr>
            <a:spLocks noGrp="1"/>
          </p:cNvSpPr>
          <p:nvPr>
            <p:ph type="title"/>
          </p:nvPr>
        </p:nvSpPr>
        <p:spPr>
          <a:xfrm>
            <a:off x="457200" y="-102349"/>
            <a:ext cx="8229600" cy="1143000"/>
          </a:xfrm>
        </p:spPr>
        <p:txBody>
          <a:bodyPr/>
          <a:lstStyle/>
          <a:p>
            <a:r>
              <a:rPr lang="en-US" dirty="0" smtClean="0"/>
              <a:t>EOM</a:t>
            </a:r>
            <a:endParaRPr lang="en-US" dirty="0"/>
          </a:p>
        </p:txBody>
      </p:sp>
    </p:spTree>
    <p:extLst>
      <p:ext uri="{BB962C8B-B14F-4D97-AF65-F5344CB8AC3E}">
        <p14:creationId xmlns:p14="http://schemas.microsoft.com/office/powerpoint/2010/main" val="22390914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1116.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8801" r="50867"/>
          <a:stretch/>
        </p:blipFill>
        <p:spPr>
          <a:xfrm rot="5400000">
            <a:off x="2356046" y="-853953"/>
            <a:ext cx="4495800" cy="8337305"/>
          </a:xfrm>
          <a:prstGeom prst="rect">
            <a:avLst/>
          </a:prstGeom>
        </p:spPr>
      </p:pic>
      <p:sp>
        <p:nvSpPr>
          <p:cNvPr id="3" name="Title 2"/>
          <p:cNvSpPr>
            <a:spLocks noGrp="1"/>
          </p:cNvSpPr>
          <p:nvPr>
            <p:ph type="title"/>
          </p:nvPr>
        </p:nvSpPr>
        <p:spPr>
          <a:xfrm>
            <a:off x="457200" y="-102349"/>
            <a:ext cx="8229600" cy="1143000"/>
          </a:xfrm>
        </p:spPr>
        <p:txBody>
          <a:bodyPr/>
          <a:lstStyle/>
          <a:p>
            <a:r>
              <a:rPr lang="en-US" dirty="0" smtClean="0"/>
              <a:t>EOM</a:t>
            </a:r>
            <a:endParaRPr lang="en-US" dirty="0"/>
          </a:p>
        </p:txBody>
      </p:sp>
    </p:spTree>
    <p:extLst>
      <p:ext uri="{BB962C8B-B14F-4D97-AF65-F5344CB8AC3E}">
        <p14:creationId xmlns:p14="http://schemas.microsoft.com/office/powerpoint/2010/main" val="38021236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1583</TotalTime>
  <Words>601</Words>
  <Application>Microsoft Office PowerPoint</Application>
  <PresentationFormat>On-screen Show (4:3)</PresentationFormat>
  <Paragraphs>201</Paragraphs>
  <Slides>29</Slides>
  <Notes>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arial</vt:lpstr>
      <vt:lpstr>Arial Rounded MT Bold</vt:lpstr>
      <vt:lpstr>Calibri</vt:lpstr>
      <vt:lpstr>Office Theme</vt:lpstr>
      <vt:lpstr>Grand Rounds Malignant Diplopia</vt:lpstr>
      <vt:lpstr>Patient Presentation</vt:lpstr>
      <vt:lpstr>History (Hx)</vt:lpstr>
      <vt:lpstr>Review of Systems</vt:lpstr>
      <vt:lpstr>External Exam</vt:lpstr>
      <vt:lpstr>Anterior Segment Exam</vt:lpstr>
      <vt:lpstr>Posterior Segment Exam</vt:lpstr>
      <vt:lpstr>EOM</vt:lpstr>
      <vt:lpstr>EOM</vt:lpstr>
      <vt:lpstr>Assessment</vt:lpstr>
      <vt:lpstr>Back to the headache…</vt:lpstr>
      <vt:lpstr>Past Medical History</vt:lpstr>
      <vt:lpstr>Bone scintigraphy</vt:lpstr>
      <vt:lpstr>MRI</vt:lpstr>
      <vt:lpstr>05/27/15</vt:lpstr>
      <vt:lpstr>Diagnosis</vt:lpstr>
      <vt:lpstr>Plan</vt:lpstr>
      <vt:lpstr>Discussion</vt:lpstr>
      <vt:lpstr>Common Tumors to Metastasize to the Orbit</vt:lpstr>
      <vt:lpstr>PowerPoint Presentation</vt:lpstr>
      <vt:lpstr>Radiographic Features</vt:lpstr>
      <vt:lpstr>PowerPoint Presentation</vt:lpstr>
      <vt:lpstr>PowerPoint Presentation</vt:lpstr>
      <vt:lpstr>PowerPoint Presentation</vt:lpstr>
      <vt:lpstr>PowerPoint Presentation</vt:lpstr>
      <vt:lpstr>PowerPoint Presentation</vt:lpstr>
      <vt:lpstr>PowerPoint Presentation</vt:lpstr>
      <vt:lpstr>Conclusions</vt:lpstr>
      <vt:lpstr>References</vt:lpstr>
    </vt:vector>
  </TitlesOfParts>
  <Company>Windows User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Juan P FdC</dc:creator>
  <cp:lastModifiedBy>Brock,Cynthia L.</cp:lastModifiedBy>
  <cp:revision>49</cp:revision>
  <dcterms:created xsi:type="dcterms:W3CDTF">2016-06-13T00:58:53Z</dcterms:created>
  <dcterms:modified xsi:type="dcterms:W3CDTF">2017-01-12T16:23:49Z</dcterms:modified>
</cp:coreProperties>
</file>