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9" r:id="rId3"/>
    <p:sldId id="258" r:id="rId4"/>
    <p:sldId id="260" r:id="rId5"/>
    <p:sldId id="264" r:id="rId6"/>
    <p:sldId id="269" r:id="rId7"/>
    <p:sldId id="265" r:id="rId8"/>
    <p:sldId id="266" r:id="rId9"/>
    <p:sldId id="300" r:id="rId10"/>
    <p:sldId id="304" r:id="rId11"/>
    <p:sldId id="301" r:id="rId12"/>
    <p:sldId id="303" r:id="rId13"/>
    <p:sldId id="306" r:id="rId14"/>
    <p:sldId id="305" r:id="rId15"/>
    <p:sldId id="307" r:id="rId16"/>
    <p:sldId id="308" r:id="rId17"/>
    <p:sldId id="309" r:id="rId18"/>
    <p:sldId id="313" r:id="rId19"/>
    <p:sldId id="310" r:id="rId20"/>
    <p:sldId id="311" r:id="rId21"/>
    <p:sldId id="312" r:id="rId22"/>
    <p:sldId id="323" r:id="rId23"/>
    <p:sldId id="314" r:id="rId24"/>
    <p:sldId id="315" r:id="rId25"/>
    <p:sldId id="317" r:id="rId26"/>
    <p:sldId id="318" r:id="rId27"/>
    <p:sldId id="316" r:id="rId28"/>
    <p:sldId id="319" r:id="rId29"/>
    <p:sldId id="320" r:id="rId30"/>
    <p:sldId id="321" r:id="rId31"/>
    <p:sldId id="324" r:id="rId32"/>
    <p:sldId id="326" r:id="rId33"/>
    <p:sldId id="325" r:id="rId34"/>
    <p:sldId id="302" r:id="rId35"/>
    <p:sldId id="327" r:id="rId36"/>
    <p:sldId id="364" r:id="rId37"/>
    <p:sldId id="365" r:id="rId38"/>
    <p:sldId id="366" r:id="rId39"/>
    <p:sldId id="333" r:id="rId40"/>
    <p:sldId id="336" r:id="rId41"/>
    <p:sldId id="338" r:id="rId42"/>
    <p:sldId id="339" r:id="rId43"/>
    <p:sldId id="367" r:id="rId44"/>
    <p:sldId id="368" r:id="rId45"/>
    <p:sldId id="341" r:id="rId46"/>
    <p:sldId id="342" r:id="rId47"/>
    <p:sldId id="369" r:id="rId48"/>
    <p:sldId id="372" r:id="rId49"/>
    <p:sldId id="373" r:id="rId50"/>
    <p:sldId id="343" r:id="rId51"/>
    <p:sldId id="352" r:id="rId52"/>
    <p:sldId id="345" r:id="rId53"/>
    <p:sldId id="363" r:id="rId54"/>
    <p:sldId id="374" r:id="rId55"/>
    <p:sldId id="332" r:id="rId56"/>
    <p:sldId id="263" r:id="rId57"/>
    <p:sldId id="26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CC3300"/>
    <a:srgbClr val="993300"/>
    <a:srgbClr val="D3D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87101" autoAdjust="0"/>
  </p:normalViewPr>
  <p:slideViewPr>
    <p:cSldViewPr showGuides="1">
      <p:cViewPr varScale="1">
        <p:scale>
          <a:sx n="65" d="100"/>
          <a:sy n="65" d="100"/>
        </p:scale>
        <p:origin x="126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6BD18-D10A-4468-BE63-EE6CAF87C918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4560D-2084-4B8F-BCE4-B0B58978D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3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Brückner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test,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14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Superior abnormal vessel w </a:t>
            </a:r>
            <a:r>
              <a:rPr lang="en-US" baseline="0" dirty="0" err="1"/>
              <a:t>heme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56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 of the 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24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Pigmented</a:t>
            </a:r>
            <a:r>
              <a:rPr lang="en-US" baseline="0" dirty="0"/>
              <a:t> Retinal lining. Too many vessels. Neovascularization. Brown areas are hemosiderin indicative of bleeding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87FEA-30F3-4F50-8E8D-3F698136A75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16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many vessels in fibrin- </a:t>
            </a:r>
            <a:r>
              <a:rPr lang="en-US" dirty="0" err="1"/>
              <a:t>telengiectatic</a:t>
            </a:r>
            <a:r>
              <a:rPr lang="en-US" dirty="0"/>
              <a:t> vessels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87FEA-30F3-4F50-8E8D-3F698136A75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0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Exudative</a:t>
            </a:r>
            <a:r>
              <a:rPr lang="en-US" baseline="0" dirty="0"/>
              <a:t> material- blood and fibrin material. Bright pink is lens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87FEA-30F3-4F50-8E8D-3F698136A75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19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77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B/L:</a:t>
            </a:r>
            <a:br>
              <a:rPr lang="en-US" sz="24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4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Retinoblastoma </a:t>
            </a:r>
            <a:br>
              <a:rPr lang="en-US" sz="24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4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Retinopathy of prematurity </a:t>
            </a:r>
            <a:br>
              <a:rPr lang="en-US" sz="24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4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Familial exudative vitreoretinopathy</a:t>
            </a:r>
          </a:p>
          <a:p>
            <a:r>
              <a:rPr lang="en-US" sz="2400" kern="1200" baseline="300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Incontinentia</a:t>
            </a:r>
            <a:r>
              <a:rPr lang="en-US" sz="24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400" kern="1200" baseline="300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pigmenti</a:t>
            </a:r>
            <a:r>
              <a:rPr lang="en-US" sz="24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astrocytic ham­artoma</a:t>
            </a:r>
          </a:p>
          <a:p>
            <a:endParaRPr lang="en-US" sz="2400" kern="1200" baseline="30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Autosomal dominant </a:t>
            </a:r>
            <a:r>
              <a:rPr lang="en-US" dirty="0" err="1"/>
              <a:t>facioscapulohumeral</a:t>
            </a:r>
            <a:r>
              <a:rPr lang="en-US" dirty="0"/>
              <a:t> muscular dystrophy (</a:t>
            </a:r>
            <a:r>
              <a:rPr lang="en-US" dirty="0" err="1"/>
              <a:t>Hallermann-Streiff</a:t>
            </a:r>
            <a:r>
              <a:rPr lang="en-US" dirty="0"/>
              <a:t> syndrome) 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0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RB: </a:t>
            </a:r>
            <a:r>
              <a:rPr lang="en-US" dirty="0" err="1"/>
              <a:t>leukocoria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86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RB: Rare</a:t>
            </a:r>
            <a:r>
              <a:rPr lang="en-US" baseline="0" dirty="0"/>
              <a:t> white cells with </a:t>
            </a:r>
            <a:r>
              <a:rPr lang="en-US" baseline="0" dirty="0" err="1"/>
              <a:t>hypopyon</a:t>
            </a:r>
            <a:endParaRPr lang="en-US" baseline="0" dirty="0"/>
          </a:p>
          <a:p>
            <a:r>
              <a:rPr lang="en-US" baseline="0" dirty="0"/>
              <a:t>Coats: Rare cholesterol crystals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80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RB: Rare</a:t>
            </a:r>
            <a:r>
              <a:rPr lang="en-US" baseline="0" dirty="0"/>
              <a:t> white cells with </a:t>
            </a:r>
            <a:r>
              <a:rPr lang="en-US" baseline="0" dirty="0" err="1"/>
              <a:t>hypopyon</a:t>
            </a:r>
            <a:endParaRPr lang="en-US" baseline="0" dirty="0"/>
          </a:p>
          <a:p>
            <a:r>
              <a:rPr lang="en-US" baseline="0" dirty="0"/>
              <a:t>Coats: Rare cholesterol crystals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4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yr</a:t>
            </a:r>
            <a:r>
              <a:rPr lang="en-US" dirty="0"/>
              <a:t> old with </a:t>
            </a:r>
            <a:r>
              <a:rPr lang="en-US" dirty="0" err="1"/>
              <a:t>leukocoria</a:t>
            </a:r>
            <a:r>
              <a:rPr lang="en-US" dirty="0"/>
              <a:t> and TRD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40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RB: White fluffy seeds in vitreous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Coats: clear vitreous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24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RB: Mass, but no exudation</a:t>
            </a:r>
          </a:p>
          <a:p>
            <a:r>
              <a:rPr lang="en-US" dirty="0"/>
              <a:t>Coats: No </a:t>
            </a:r>
            <a:r>
              <a:rPr lang="en-US" baseline="0" dirty="0"/>
              <a:t>mass,</a:t>
            </a:r>
            <a:r>
              <a:rPr lang="en-US" sz="1200" dirty="0">
                <a:effectLst/>
              </a:rPr>
              <a:t> may present as </a:t>
            </a:r>
            <a:r>
              <a:rPr lang="en-US" sz="1200" dirty="0" err="1">
                <a:effectLst/>
              </a:rPr>
              <a:t>subretinal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gliotic</a:t>
            </a:r>
            <a:r>
              <a:rPr lang="en-US" sz="1200" dirty="0">
                <a:effectLst/>
              </a:rPr>
              <a:t> nodule. Exudation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29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RB:</a:t>
            </a:r>
            <a:r>
              <a:rPr lang="en-US" sz="1200" baseline="0" dirty="0">
                <a:effectLst/>
              </a:rPr>
              <a:t>.  </a:t>
            </a:r>
            <a:r>
              <a:rPr lang="en-US" sz="1200" baseline="0" dirty="0" err="1">
                <a:effectLst/>
              </a:rPr>
              <a:t>Subretinal</a:t>
            </a:r>
            <a:r>
              <a:rPr lang="en-US" sz="1200" baseline="0" dirty="0">
                <a:effectLst/>
              </a:rPr>
              <a:t> with faint </a:t>
            </a:r>
            <a:r>
              <a:rPr lang="en-US" sz="1200" baseline="0" dirty="0" err="1">
                <a:effectLst/>
              </a:rPr>
              <a:t>whire</a:t>
            </a:r>
            <a:r>
              <a:rPr lang="en-US" sz="1200" baseline="0" dirty="0">
                <a:effectLst/>
              </a:rPr>
              <a:t> free floating seeds. </a:t>
            </a:r>
            <a:r>
              <a:rPr lang="en-US" sz="1200" dirty="0">
                <a:effectLst/>
              </a:rPr>
              <a:t>Dilated feeding artery and tortuous draining vein.</a:t>
            </a:r>
            <a:r>
              <a:rPr lang="en-US" sz="1200" baseline="0" dirty="0">
                <a:effectLst/>
              </a:rPr>
              <a:t> Dips down and disappears into the </a:t>
            </a:r>
            <a:r>
              <a:rPr lang="en-US" sz="1200" baseline="0" dirty="0" err="1">
                <a:effectLst/>
              </a:rPr>
              <a:t>tumour</a:t>
            </a:r>
            <a:endParaRPr lang="en-US" sz="1200" baseline="0" dirty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Coats:. </a:t>
            </a:r>
            <a:r>
              <a:rPr lang="en-US" sz="1200" baseline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Subretinal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fluid golden yellow with cholesterol.  Can see the vessel in its entire course. Irregular dilation with telangiectasia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96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RB: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</a:rPr>
              <a:t>Early arterial filling within tumor with leakage on venous phase. Late phase demonstrates intense well-circumscribed, </a:t>
            </a:r>
            <a:r>
              <a:rPr lang="en-US" sz="1200" dirty="0" err="1">
                <a:effectLst/>
              </a:rPr>
              <a:t>hyperfluorescence</a:t>
            </a:r>
            <a:r>
              <a:rPr lang="en-US" sz="1200" dirty="0">
                <a:effectLst/>
              </a:rPr>
              <a:t> of tumor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965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Coats: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</a:rPr>
              <a:t>Early arterial and venous phase demonstrate areas of </a:t>
            </a:r>
            <a:r>
              <a:rPr lang="en-US" sz="1200" dirty="0" err="1">
                <a:effectLst/>
              </a:rPr>
              <a:t>nonperfusion</a:t>
            </a:r>
            <a:r>
              <a:rPr lang="en-US" sz="1200" dirty="0">
                <a:effectLst/>
              </a:rPr>
              <a:t> and arterial and </a:t>
            </a:r>
            <a:r>
              <a:rPr lang="en-US" sz="1200" dirty="0" err="1">
                <a:effectLst/>
              </a:rPr>
              <a:t>venular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telengiectasia</a:t>
            </a:r>
            <a:r>
              <a:rPr lang="en-US" sz="1200" dirty="0">
                <a:effectLst/>
              </a:rPr>
              <a:t> with light bulbs. Late phase shows leakage of dye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29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RB: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Solid retinal mass with </a:t>
            </a:r>
            <a:r>
              <a:rPr lang="en-US" sz="1200" dirty="0" err="1">
                <a:effectLst/>
              </a:rPr>
              <a:t>intratumoral</a:t>
            </a:r>
            <a:r>
              <a:rPr lang="en-US" sz="1200" dirty="0">
                <a:effectLst/>
              </a:rPr>
              <a:t> calcifications (high </a:t>
            </a:r>
            <a:r>
              <a:rPr lang="en-US" sz="1200" dirty="0" err="1">
                <a:effectLst/>
              </a:rPr>
              <a:t>intesity</a:t>
            </a:r>
            <a:r>
              <a:rPr lang="en-US" sz="1200" dirty="0">
                <a:effectLst/>
              </a:rPr>
              <a:t> echoes)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Retinal detachment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52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Coats: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Retinal detachment, </a:t>
            </a:r>
            <a:r>
              <a:rPr lang="en-US" sz="1200" dirty="0" err="1">
                <a:effectLst/>
              </a:rPr>
              <a:t>subretinal</a:t>
            </a:r>
            <a:r>
              <a:rPr lang="en-US" sz="1200" dirty="0">
                <a:effectLst/>
              </a:rPr>
              <a:t> opacities due to </a:t>
            </a:r>
            <a:r>
              <a:rPr lang="en-US" sz="1200" dirty="0" err="1">
                <a:effectLst/>
              </a:rPr>
              <a:t>cholesterlosis</a:t>
            </a:r>
            <a:endParaRPr lang="en-US" sz="1200" dirty="0">
              <a:effectLst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Rarely, linear calcification at level of RPE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448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RB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T1- </a:t>
            </a:r>
            <a:r>
              <a:rPr lang="en-US" sz="1200" dirty="0" err="1">
                <a:effectLst/>
              </a:rPr>
              <a:t>isotense</a:t>
            </a:r>
            <a:r>
              <a:rPr lang="en-US" sz="1200" dirty="0">
                <a:effectLst/>
              </a:rPr>
              <a:t> or </a:t>
            </a:r>
            <a:r>
              <a:rPr lang="en-US" sz="1200" dirty="0" err="1">
                <a:effectLst/>
              </a:rPr>
              <a:t>slighlty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hyperintense</a:t>
            </a:r>
            <a:r>
              <a:rPr lang="en-US" sz="1200" dirty="0">
                <a:effectLst/>
              </a:rPr>
              <a:t> to vitreous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T2-hypointense to vitreous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270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Coats: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</a:rPr>
              <a:t>T1 and T2- </a:t>
            </a:r>
            <a:r>
              <a:rPr lang="en-US" sz="1200" dirty="0" err="1">
                <a:effectLst/>
              </a:rPr>
              <a:t>hyperintense</a:t>
            </a:r>
            <a:r>
              <a:rPr lang="en-US" sz="1200" dirty="0">
                <a:effectLst/>
              </a:rPr>
              <a:t> to vitreous due to exudates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005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RB: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Hyperattenuated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intraocular mass with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calcifaction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Coats: Retinal detachment with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hyperattenuating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subretinal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exudates. No calcification 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42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Extensive 360 NVI, lens clear,</a:t>
            </a:r>
            <a:r>
              <a:rPr lang="en-US" baseline="0" dirty="0"/>
              <a:t> cornea clear, AC formed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75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 patients (158 eyes) in the series,    Stage 2.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foveal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extra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foveal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involvement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Stage 1 or 2</a:t>
            </a:r>
          </a:p>
          <a:p>
            <a:pPr lvl="1"/>
            <a:r>
              <a:rPr lang="en-US" dirty="0"/>
              <a:t>Goal is prevention of retinal detachment by laser </a:t>
            </a:r>
            <a:r>
              <a:rPr lang="en-US" dirty="0" err="1"/>
              <a:t>photoablation</a:t>
            </a:r>
            <a:r>
              <a:rPr lang="en-US" dirty="0"/>
              <a:t> or cryotherapy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Stage 3 (or 4)</a:t>
            </a:r>
          </a:p>
          <a:p>
            <a:pPr lvl="1"/>
            <a:r>
              <a:rPr lang="en-US" dirty="0" err="1"/>
              <a:t>Cryotherpay</a:t>
            </a:r>
            <a:r>
              <a:rPr lang="en-US" dirty="0"/>
              <a:t> plus intravitreal therapy (e.g., intravitreal triamcinolone or anti-vascular endothelial growth factor agents)</a:t>
            </a:r>
          </a:p>
          <a:p>
            <a:pPr lvl="1"/>
            <a:r>
              <a:rPr lang="en-US" dirty="0"/>
              <a:t> before or at the time of ablation</a:t>
            </a:r>
          </a:p>
          <a:p>
            <a:pPr lvl="1"/>
            <a:r>
              <a:rPr lang="en-US" dirty="0" err="1"/>
              <a:t>Vitreoretinal</a:t>
            </a:r>
            <a:r>
              <a:rPr lang="en-US" dirty="0"/>
              <a:t> surgery for total retinal detachment or significant </a:t>
            </a:r>
            <a:r>
              <a:rPr lang="en-US" dirty="0" err="1"/>
              <a:t>epiretinal</a:t>
            </a:r>
            <a:r>
              <a:rPr lang="en-US" dirty="0"/>
              <a:t> membrane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Stage 4</a:t>
            </a:r>
          </a:p>
          <a:p>
            <a:pPr lvl="1"/>
            <a:r>
              <a:rPr lang="en-US" dirty="0"/>
              <a:t>Role of </a:t>
            </a:r>
            <a:r>
              <a:rPr lang="en-US" dirty="0" err="1"/>
              <a:t>cyclodiode</a:t>
            </a:r>
            <a:r>
              <a:rPr lang="en-US" dirty="0"/>
              <a:t> treatment?</a:t>
            </a:r>
          </a:p>
          <a:p>
            <a:r>
              <a:rPr lang="en-US" dirty="0"/>
              <a:t>Stage 4 or 5</a:t>
            </a:r>
          </a:p>
          <a:p>
            <a:pPr lvl="1"/>
            <a:r>
              <a:rPr lang="en-US" dirty="0"/>
              <a:t>Enucleation for blind painful eye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96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49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SOME MILD NON-PERFUSION, No NV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75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88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</a:t>
            </a:r>
            <a:r>
              <a:rPr lang="en-US" dirty="0" err="1"/>
              <a:t>hyperfluorescent</a:t>
            </a:r>
            <a:r>
              <a:rPr lang="en-US" dirty="0"/>
              <a:t> spot, Non perfusion peripheral</a:t>
            </a:r>
            <a:r>
              <a:rPr lang="en-US" baseline="0" dirty="0"/>
              <a:t> mild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7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ERD with retina. Vessel</a:t>
            </a:r>
            <a:r>
              <a:rPr lang="en-US" baseline="0" dirty="0"/>
              <a:t> coursing over retina ,can be seen throughout its course and is not dipping 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18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Peripheral telangiectasia, Substance under retina appears yellowish.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4560D-2084-4B8F-BCE4-B0B58978D1F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2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2085" y="-8935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4800"/>
            <a:ext cx="7772400" cy="1524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(i.e. Grand Rounds)</a:t>
            </a:r>
            <a:br>
              <a:rPr lang="en-US" dirty="0"/>
            </a:br>
            <a:r>
              <a:rPr lang="en-US" sz="4000" dirty="0"/>
              <a:t>Subtitle (i.e.</a:t>
            </a:r>
            <a:r>
              <a:rPr lang="en-US" sz="4000" baseline="0" dirty="0"/>
              <a:t> </a:t>
            </a:r>
            <a:r>
              <a:rPr lang="en-US" sz="4000" baseline="0" dirty="0" err="1"/>
              <a:t>Chalazion</a:t>
            </a:r>
            <a:r>
              <a:rPr lang="en-US" sz="4000" dirty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495800"/>
            <a:ext cx="6400800" cy="12192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and Date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085" y="6180221"/>
            <a:ext cx="9176085" cy="6858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02" y="2286000"/>
            <a:ext cx="3148717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507803" y="6348481"/>
            <a:ext cx="6523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3175">
                  <a:noFill/>
                </a:ln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Department of Ophthalmology and Visual Sciences</a:t>
            </a:r>
          </a:p>
        </p:txBody>
      </p:sp>
      <p:pic>
        <p:nvPicPr>
          <p:cNvPr id="1028" name="Picture 4" descr="https://cdn0.orgsync.com/images/os-school-logos/374-pyvbk56-university-of-louisville-onred-app-sm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112042"/>
            <a:ext cx="22860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3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2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349"/>
            <a:ext cx="8229600" cy="114300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2" descr="C:\Users\Juan P FdC\Desktop\DOVS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57" y="6253205"/>
            <a:ext cx="1013680" cy="5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2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3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1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9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7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DA4EB-0B06-4F24-98BB-CEE041FC849F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9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Raafay Sophie, MD</a:t>
            </a:r>
          </a:p>
          <a:p>
            <a:r>
              <a:rPr lang="en-US" dirty="0"/>
              <a:t>05/19/2017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Grand Rounds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8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r="2128"/>
          <a:stretch>
            <a:fillRect/>
          </a:stretch>
        </p:blipFill>
        <p:spPr>
          <a:xfrm>
            <a:off x="762000" y="762000"/>
            <a:ext cx="7503269" cy="594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290244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r="258"/>
          <a:stretch>
            <a:fillRect/>
          </a:stretch>
        </p:blipFill>
        <p:spPr>
          <a:xfrm>
            <a:off x="1219200" y="762000"/>
            <a:ext cx="6248400" cy="5943600"/>
          </a:xfrm>
        </p:spPr>
      </p:pic>
    </p:spTree>
    <p:extLst>
      <p:ext uri="{BB962C8B-B14F-4D97-AF65-F5344CB8AC3E}">
        <p14:creationId xmlns:p14="http://schemas.microsoft.com/office/powerpoint/2010/main" val="2106734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r="1031"/>
          <a:stretch>
            <a:fillRect/>
          </a:stretch>
        </p:blipFill>
        <p:spPr>
          <a:xfrm>
            <a:off x="871194" y="838200"/>
            <a:ext cx="743460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19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/>
          <a:stretch>
            <a:fillRect/>
          </a:stretch>
        </p:blipFill>
        <p:spPr>
          <a:xfrm>
            <a:off x="1447800" y="838200"/>
            <a:ext cx="644434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0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/>
          <a:stretch>
            <a:fillRect/>
          </a:stretch>
        </p:blipFill>
        <p:spPr>
          <a:xfrm>
            <a:off x="914400" y="838200"/>
            <a:ext cx="733465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40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r="1053"/>
          <a:stretch>
            <a:fillRect/>
          </a:stretch>
        </p:blipFill>
        <p:spPr>
          <a:xfrm>
            <a:off x="838200" y="762000"/>
            <a:ext cx="767454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13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24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590800" y="-12700"/>
            <a:ext cx="8229600" cy="1143000"/>
          </a:xfrm>
        </p:spPr>
        <p:txBody>
          <a:bodyPr/>
          <a:lstStyle/>
          <a:p>
            <a:r>
              <a:rPr lang="en-US" dirty="0"/>
              <a:t>EUA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5800" y="0"/>
            <a:ext cx="7674429" cy="6858000"/>
            <a:chOff x="914400" y="304800"/>
            <a:chExt cx="7162800" cy="6400800"/>
          </a:xfrm>
        </p:grpSpPr>
        <p:sp>
          <p:nvSpPr>
            <p:cNvPr id="5" name="Rectangle 4"/>
            <p:cNvSpPr/>
            <p:nvPr/>
          </p:nvSpPr>
          <p:spPr>
            <a:xfrm>
              <a:off x="914400" y="304800"/>
              <a:ext cx="7162800" cy="64008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123" y="304800"/>
              <a:ext cx="5486400" cy="4114800"/>
            </a:xfrm>
            <a:prstGeom prst="ellipse">
              <a:avLst/>
            </a:prstGeom>
            <a:solidFill>
              <a:schemeClr val="tx1"/>
            </a:solidFill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r="-6944"/>
            <a:stretch/>
          </p:blipFill>
          <p:spPr>
            <a:xfrm>
              <a:off x="2590800" y="2514600"/>
              <a:ext cx="5486400" cy="4114800"/>
            </a:xfrm>
            <a:prstGeom prst="ellipse">
              <a:avLst/>
            </a:prstGeom>
            <a:solidFill>
              <a:schemeClr val="tx1"/>
            </a:solidFill>
          </p:spPr>
        </p:pic>
      </p:grpSp>
    </p:spTree>
    <p:extLst>
      <p:ext uri="{BB962C8B-B14F-4D97-AF65-F5344CB8AC3E}">
        <p14:creationId xmlns:p14="http://schemas.microsoft.com/office/powerpoint/2010/main" val="3383264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3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92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593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CC</a:t>
            </a:r>
          </a:p>
          <a:p>
            <a:pPr marL="457200" lvl="1" indent="0">
              <a:buNone/>
            </a:pPr>
            <a:r>
              <a:rPr lang="en-US" dirty="0"/>
              <a:t>Referral for abnormal red light reflex OS 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HPI</a:t>
            </a:r>
          </a:p>
          <a:p>
            <a:pPr marL="457200" lvl="1" indent="0">
              <a:buNone/>
            </a:pPr>
            <a:r>
              <a:rPr lang="en-US" dirty="0"/>
              <a:t>2 year old male referred by pediatrician</a:t>
            </a:r>
          </a:p>
          <a:p>
            <a:pPr lvl="1"/>
            <a:r>
              <a:rPr lang="en-US" dirty="0"/>
              <a:t>Mother had noticed “glare” in the left eye 2-3 months ago</a:t>
            </a:r>
          </a:p>
          <a:p>
            <a:pPr lvl="1"/>
            <a:r>
              <a:rPr lang="en-US" dirty="0"/>
              <a:t>Eyes had more frequently started to become misaligned</a:t>
            </a:r>
          </a:p>
          <a:p>
            <a:pPr lvl="1"/>
            <a:r>
              <a:rPr lang="en-US" dirty="0"/>
              <a:t>Occasionally he ran into objects while walking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02974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66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79247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50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29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94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89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0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71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10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03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47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1295400"/>
            <a:ext cx="8763000" cy="54864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lvl="1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Past Ocular </a:t>
            </a:r>
            <a:r>
              <a:rPr lang="en-US" sz="3200" b="1" dirty="0" err="1">
                <a:solidFill>
                  <a:schemeClr val="tx1"/>
                </a:solidFill>
              </a:rPr>
              <a:t>Hx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dirty="0">
                <a:solidFill>
                  <a:schemeClr val="tx1"/>
                </a:solidFill>
              </a:rPr>
              <a:t>As per presenting complaint</a:t>
            </a:r>
          </a:p>
          <a:p>
            <a:pPr marL="0" lvl="1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b="1" dirty="0"/>
              <a:t>Past Medical </a:t>
            </a:r>
            <a:r>
              <a:rPr lang="en-US" b="1" dirty="0" err="1"/>
              <a:t>Hx</a:t>
            </a:r>
            <a:r>
              <a:rPr lang="en-US" b="1" dirty="0"/>
              <a:t>:</a:t>
            </a:r>
            <a:r>
              <a:rPr lang="en-US" dirty="0"/>
              <a:t> Asthma</a:t>
            </a:r>
          </a:p>
          <a:p>
            <a:pPr marL="0" indent="0">
              <a:buNone/>
            </a:pPr>
            <a:r>
              <a:rPr lang="en-US" b="1" dirty="0"/>
              <a:t>Birth </a:t>
            </a:r>
            <a:r>
              <a:rPr lang="en-US" b="1" dirty="0" err="1"/>
              <a:t>Hx</a:t>
            </a:r>
            <a:r>
              <a:rPr lang="en-US" b="1" dirty="0"/>
              <a:t>: </a:t>
            </a:r>
            <a:r>
              <a:rPr lang="en-US" dirty="0"/>
              <a:t>Born full term by planned C-section, no pregnancy or delivery complications</a:t>
            </a:r>
          </a:p>
          <a:p>
            <a:pPr marL="0" indent="0">
              <a:buNone/>
            </a:pPr>
            <a:r>
              <a:rPr lang="en-US" b="1" dirty="0" err="1"/>
              <a:t>Fam</a:t>
            </a:r>
            <a:r>
              <a:rPr lang="en-US" b="1" dirty="0"/>
              <a:t> </a:t>
            </a:r>
            <a:r>
              <a:rPr lang="en-US" b="1" dirty="0" err="1"/>
              <a:t>Hx</a:t>
            </a:r>
            <a:r>
              <a:rPr lang="en-US" b="1" dirty="0"/>
              <a:t>:</a:t>
            </a:r>
            <a:r>
              <a:rPr lang="en-US" dirty="0"/>
              <a:t> No history of ocular tumors, Father with history of colon cancer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Meds: </a:t>
            </a:r>
            <a:r>
              <a:rPr lang="en-US" dirty="0"/>
              <a:t> Albuterol inhaler, Budesonide inhaler</a:t>
            </a:r>
          </a:p>
          <a:p>
            <a:pPr marL="0" indent="0">
              <a:buNone/>
            </a:pPr>
            <a:r>
              <a:rPr lang="en-US" b="1" dirty="0"/>
              <a:t>Allergies:</a:t>
            </a:r>
            <a:r>
              <a:rPr lang="en-US" dirty="0"/>
              <a:t> NKDA</a:t>
            </a:r>
          </a:p>
          <a:p>
            <a:pPr marL="0" indent="0">
              <a:buNone/>
            </a:pPr>
            <a:r>
              <a:rPr lang="en-US" b="1" dirty="0"/>
              <a:t>ROS: </a:t>
            </a:r>
            <a:r>
              <a:rPr lang="en-US" dirty="0"/>
              <a:t>Unremarkable, meeting age-appropriate milestones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(</a:t>
            </a:r>
            <a:r>
              <a:rPr lang="en-US" dirty="0" err="1"/>
              <a:t>Hx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2863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46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70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08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RD with underlying </a:t>
            </a:r>
            <a:r>
              <a:rPr lang="en-US" dirty="0" err="1"/>
              <a:t>heme</a:t>
            </a:r>
            <a:r>
              <a:rPr lang="en-US" dirty="0"/>
              <a:t>/exudate</a:t>
            </a:r>
          </a:p>
          <a:p>
            <a:r>
              <a:rPr lang="en-US" dirty="0"/>
              <a:t>Some linear calcification suggestive of RPE metaplasia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U/S</a:t>
            </a:r>
          </a:p>
        </p:txBody>
      </p:sp>
    </p:spTree>
    <p:extLst>
      <p:ext uri="{BB962C8B-B14F-4D97-AF65-F5344CB8AC3E}">
        <p14:creationId xmlns:p14="http://schemas.microsoft.com/office/powerpoint/2010/main" val="2224740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59363"/>
          </a:xfrm>
        </p:spPr>
        <p:txBody>
          <a:bodyPr/>
          <a:lstStyle/>
          <a:p>
            <a:r>
              <a:rPr lang="en-US" dirty="0"/>
              <a:t>Blood drawn for FEVR testing</a:t>
            </a:r>
          </a:p>
          <a:p>
            <a:pPr lvl="1"/>
            <a:r>
              <a:rPr lang="en-US" dirty="0"/>
              <a:t>Negative for deletion/duplication for CAPN5, COL2A1, FZD4, KIF11, LRP5, NDP, TSPAN12,VCAN and ZNF408 genes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</p:spTree>
    <p:extLst>
      <p:ext uri="{BB962C8B-B14F-4D97-AF65-F5344CB8AC3E}">
        <p14:creationId xmlns:p14="http://schemas.microsoft.com/office/powerpoint/2010/main" val="1056208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Stage 5 Coats </a:t>
            </a:r>
          </a:p>
          <a:p>
            <a:endParaRPr lang="en-US" dirty="0"/>
          </a:p>
          <a:p>
            <a:r>
              <a:rPr lang="en-US"/>
              <a:t>Pt </a:t>
            </a:r>
            <a:r>
              <a:rPr lang="en-US" dirty="0"/>
              <a:t>at high risk for developing painful blind eye.</a:t>
            </a:r>
          </a:p>
          <a:p>
            <a:endParaRPr lang="en-US" dirty="0"/>
          </a:p>
          <a:p>
            <a:r>
              <a:rPr lang="en-US" dirty="0"/>
              <a:t>Enucleation recommended, referred to </a:t>
            </a:r>
            <a:r>
              <a:rPr lang="en-US" dirty="0" err="1"/>
              <a:t>Oculoplastics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and Plan</a:t>
            </a:r>
          </a:p>
        </p:txBody>
      </p:sp>
    </p:spTree>
    <p:extLst>
      <p:ext uri="{BB962C8B-B14F-4D97-AF65-F5344CB8AC3E}">
        <p14:creationId xmlns:p14="http://schemas.microsoft.com/office/powerpoint/2010/main" val="3942754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K:\CoPath Images\HATA\Presentations\CS17-1180 CC Coats Disease\Image_824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5731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627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K:\CoPath Images\HATA\Presentations\CS17-1180 CC Coats Disease\Image_823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" y="152400"/>
            <a:ext cx="9139518" cy="654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929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:\CoPath Images\HATA\Presentations\CS17-1180 CC Coats Disease\Image_819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57308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698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059363"/>
          </a:xfrm>
        </p:spPr>
        <p:txBody>
          <a:bodyPr>
            <a:normAutofit/>
          </a:bodyPr>
          <a:lstStyle/>
          <a:p>
            <a:r>
              <a:rPr lang="en-US" dirty="0"/>
              <a:t>Idiopathic retinal telangiectasia associated with </a:t>
            </a:r>
            <a:r>
              <a:rPr lang="en-US" dirty="0" err="1"/>
              <a:t>intraretinal</a:t>
            </a:r>
            <a:r>
              <a:rPr lang="en-US" dirty="0"/>
              <a:t> exudation and frequent exudative retinal detachment without signs of appreciable retinal or </a:t>
            </a:r>
            <a:r>
              <a:rPr lang="en-US" dirty="0" err="1"/>
              <a:t>vitreal</a:t>
            </a:r>
            <a:r>
              <a:rPr lang="en-US" dirty="0"/>
              <a:t> traction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Coats Disease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1364829"/>
              </p:ext>
            </p:extLst>
          </p:nvPr>
        </p:nvGraphicFramePr>
        <p:xfrm>
          <a:off x="457200" y="1066800"/>
          <a:ext cx="7924800" cy="25146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Fixes and follows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Fixes and follows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4→2mm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4→3mm,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rAPD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r>
                        <a:rPr lang="en-US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Full, XT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Exam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34641" r="3564" b="47286"/>
          <a:stretch/>
        </p:blipFill>
        <p:spPr>
          <a:xfrm>
            <a:off x="185468" y="3810000"/>
            <a:ext cx="8501332" cy="29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65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59363"/>
          </a:xfrm>
        </p:spPr>
        <p:txBody>
          <a:bodyPr/>
          <a:lstStyle/>
          <a:p>
            <a:r>
              <a:rPr lang="en-US" dirty="0"/>
              <a:t>Common presentation</a:t>
            </a:r>
          </a:p>
          <a:p>
            <a:pPr lvl="1"/>
            <a:r>
              <a:rPr lang="en-US" dirty="0"/>
              <a:t>Decreased vision</a:t>
            </a:r>
          </a:p>
          <a:p>
            <a:pPr lvl="1"/>
            <a:r>
              <a:rPr lang="en-US" dirty="0"/>
              <a:t>Strabismus </a:t>
            </a:r>
          </a:p>
          <a:p>
            <a:pPr lvl="1"/>
            <a:r>
              <a:rPr lang="en-US" dirty="0" err="1"/>
              <a:t>Leukocoria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Important to rule out imitators, especially Retinoblastoma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14240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3705088"/>
              </p:ext>
            </p:extLst>
          </p:nvPr>
        </p:nvGraphicFramePr>
        <p:xfrm>
          <a:off x="685800" y="838200"/>
          <a:ext cx="7542324" cy="5181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31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65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725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78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Features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Retinoblastoma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Coats Disease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11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Family History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10% of patients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Sporadic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11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Mean Age of onset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1.5 years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 years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78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Gender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Male=Female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75%</a:t>
                      </a:r>
                      <a:r>
                        <a:rPr lang="en-US" sz="20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are males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78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Laterality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Unilateral or Bilateral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95 % are</a:t>
                      </a:r>
                      <a:r>
                        <a:rPr lang="en-US" sz="2000" baseline="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Unilateral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557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Genetics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Mutation in RB1 on chromosome 13q14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± Somatic mutation on NDP gene on chromosome Xp11.4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57" marR="58057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657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COLOR OF THE REFLEX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3657" t="14283" b="40437"/>
          <a:stretch/>
        </p:blipFill>
        <p:spPr>
          <a:xfrm rot="10800000">
            <a:off x="5486400" y="1752600"/>
            <a:ext cx="3323167" cy="3048000"/>
          </a:xfrm>
          <a:prstGeom prst="rect">
            <a:avLst/>
          </a:prstGeom>
          <a:ln>
            <a:solidFill>
              <a:srgbClr val="FFCC66"/>
            </a:solidFill>
          </a:ln>
        </p:spPr>
      </p:pic>
      <p:pic>
        <p:nvPicPr>
          <p:cNvPr id="3" name="Picture 2" descr="a1531171-fcb7-4336-8931-8d8ed75a879f.8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9" t="9376" r="22949" b="40483"/>
          <a:stretch/>
        </p:blipFill>
        <p:spPr>
          <a:xfrm rot="10800000">
            <a:off x="685800" y="1752600"/>
            <a:ext cx="3494325" cy="3048000"/>
          </a:xfrm>
          <a:prstGeom prst="rect">
            <a:avLst/>
          </a:prstGeom>
          <a:ln>
            <a:solidFill>
              <a:srgbClr val="FFCC66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38200" y="51816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LEUKOCORIA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51816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XANTHOCORIA</a:t>
            </a:r>
          </a:p>
        </p:txBody>
      </p:sp>
    </p:spTree>
    <p:extLst>
      <p:ext uri="{BB962C8B-B14F-4D97-AF65-F5344CB8AC3E}">
        <p14:creationId xmlns:p14="http://schemas.microsoft.com/office/powerpoint/2010/main" val="350216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5"/>
    </mc:Choice>
    <mc:Fallback xmlns="">
      <p:transition spd="slow" advTm="24715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3630" y="1610219"/>
            <a:ext cx="4572000" cy="31041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Chamber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9664"/>
            <a:ext cx="4572000" cy="30452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170" y="5181600"/>
            <a:ext cx="88708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 </a:t>
            </a:r>
            <a:r>
              <a:rPr lang="en-US" dirty="0" err="1"/>
              <a:t>Pediatr</a:t>
            </a:r>
            <a:r>
              <a:rPr lang="en-US" dirty="0"/>
              <a:t> </a:t>
            </a:r>
            <a:r>
              <a:rPr lang="en-US" dirty="0" err="1"/>
              <a:t>Ophthalmol</a:t>
            </a:r>
            <a:r>
              <a:rPr lang="en-US" dirty="0"/>
              <a:t> Strabismus. 2001 Sep-Oct;38(5):262-6; quiz 302-3.</a:t>
            </a:r>
          </a:p>
          <a:p>
            <a:r>
              <a:rPr lang="en-US" dirty="0"/>
              <a:t>Differentiation of coats' disease and retinoblastoma.</a:t>
            </a:r>
          </a:p>
          <a:p>
            <a:r>
              <a:rPr lang="en-US" dirty="0"/>
              <a:t>Shields JA1, Shields CL.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170" y="106297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Retinoblastoma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7800" y="1024836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Coats Disease</a:t>
            </a:r>
          </a:p>
        </p:txBody>
      </p:sp>
    </p:spTree>
    <p:extLst>
      <p:ext uri="{BB962C8B-B14F-4D97-AF65-F5344CB8AC3E}">
        <p14:creationId xmlns:p14="http://schemas.microsoft.com/office/powerpoint/2010/main" val="711408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" y="2661621"/>
            <a:ext cx="4572000" cy="3429001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067" y="2661621"/>
            <a:ext cx="4572000" cy="3464542"/>
          </a:xfrm>
          <a:prstGeom prst="rect">
            <a:avLst/>
          </a:prstGeom>
          <a:ln>
            <a:solidFill>
              <a:srgbClr val="FFCC66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28600" y="138947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Retinoblastoma: 17 %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57800" y="1394951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Coats Disease: 8 %</a:t>
            </a:r>
          </a:p>
        </p:txBody>
      </p:sp>
    </p:spTree>
    <p:extLst>
      <p:ext uri="{BB962C8B-B14F-4D97-AF65-F5344CB8AC3E}">
        <p14:creationId xmlns:p14="http://schemas.microsoft.com/office/powerpoint/2010/main" val="9463756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7201"/>
            <a:ext cx="4672862" cy="3504647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569" y="9144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Retinoblastoma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5000" y="914400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Coats Disease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47201"/>
            <a:ext cx="4565555" cy="3491826"/>
          </a:xfrm>
          <a:prstGeom prst="rect">
            <a:avLst/>
          </a:prstGeom>
          <a:ln>
            <a:solidFill>
              <a:srgbClr val="FFCC66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40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7"/>
    </mc:Choice>
    <mc:Fallback xmlns="">
      <p:transition spd="slow" advTm="39007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328813"/>
            <a:ext cx="4572000" cy="3539710"/>
          </a:xfrm>
          <a:prstGeom prst="rect">
            <a:avLst/>
          </a:prstGeom>
          <a:ln>
            <a:solidFill>
              <a:srgbClr val="FFCC66"/>
            </a:solidFill>
          </a:ln>
        </p:spPr>
      </p:pic>
      <p:pic>
        <p:nvPicPr>
          <p:cNvPr id="5" name="Picture 4" descr="e53d317d-cbd4-4981-9109-c79343980d92.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r="6999"/>
          <a:stretch/>
        </p:blipFill>
        <p:spPr>
          <a:xfrm>
            <a:off x="4572000" y="1057426"/>
            <a:ext cx="4572000" cy="4082484"/>
          </a:xfrm>
          <a:prstGeom prst="rect">
            <a:avLst/>
          </a:prstGeom>
          <a:ln>
            <a:solidFill>
              <a:srgbClr val="FFCC6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38200" y="3429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20000"/>
                </a:solidFill>
              </a:rPr>
              <a:t>Retinoblastoma</a:t>
            </a:r>
          </a:p>
        </p:txBody>
      </p:sp>
      <p:sp>
        <p:nvSpPr>
          <p:cNvPr id="7" name="Rectangle 6"/>
          <p:cNvSpPr/>
          <p:nvPr/>
        </p:nvSpPr>
        <p:spPr>
          <a:xfrm>
            <a:off x="5737660" y="342900"/>
            <a:ext cx="2188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A20000"/>
                </a:solidFill>
              </a:rPr>
              <a:t>Coats Disease</a:t>
            </a:r>
          </a:p>
        </p:txBody>
      </p:sp>
      <p:pic>
        <p:nvPicPr>
          <p:cNvPr id="8" name="Picture 7" descr="F:\Aparna U of L\U of L retcam images\Aparna U of L\20150724_132033\rallapalli,ayaan.ep01741032\a0868fa5-9c93-45b8-aa08-8921394078a5.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21" y="136475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32"/>
    </mc:Choice>
    <mc:Fallback xmlns="">
      <p:transition spd="slow" advTm="49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" y="1905000"/>
            <a:ext cx="4572000" cy="3530851"/>
          </a:xfrm>
          <a:prstGeom prst="rect">
            <a:avLst/>
          </a:prstGeom>
          <a:ln>
            <a:solidFill>
              <a:srgbClr val="FFCC66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" y="575317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Retinoblastoma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5000" y="575317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Coats Disease</a:t>
            </a:r>
          </a:p>
        </p:txBody>
      </p:sp>
      <p:pic>
        <p:nvPicPr>
          <p:cNvPr id="10" name="Picture 9" descr="F:\Moran Mac Backup\patient pics\YORKBROOKLYN201103318556ec56-6d1a-4e76-a766-0bef109bdb5e\5b6cf985-30d3-417c-a133-a4d78abdfa85.2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r="6676"/>
          <a:stretch/>
        </p:blipFill>
        <p:spPr bwMode="auto">
          <a:xfrm>
            <a:off x="4544683" y="1531171"/>
            <a:ext cx="4572000" cy="407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683" y="1981200"/>
            <a:ext cx="4572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7"/>
    </mc:Choice>
    <mc:Fallback xmlns="">
      <p:transition spd="slow" advTm="3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6600" y="6096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Retinoblastoma</a:t>
            </a:r>
          </a:p>
        </p:txBody>
      </p:sp>
      <p:pic>
        <p:nvPicPr>
          <p:cNvPr id="7" name="Picture 6" descr="Screen Shot 2015-05-18 at 8.33.53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5" t="11842" r="35427" b="11349"/>
          <a:stretch/>
        </p:blipFill>
        <p:spPr>
          <a:xfrm>
            <a:off x="-18691" y="1371599"/>
            <a:ext cx="4572000" cy="5266492"/>
          </a:xfrm>
          <a:prstGeom prst="rect">
            <a:avLst/>
          </a:prstGeom>
          <a:ln w="12700" cmpd="sng">
            <a:solidFill>
              <a:srgbClr val="DC9E1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52600"/>
            <a:ext cx="4572000" cy="3503981"/>
          </a:xfrm>
          <a:prstGeom prst="rect">
            <a:avLst/>
          </a:prstGeom>
          <a:ln>
            <a:solidFill>
              <a:srgbClr val="FFCC66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7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7"/>
    </mc:Choice>
    <mc:Fallback xmlns="">
      <p:transition spd="slow" advTm="39007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05200" y="304800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Coats Disease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000" t="2982" r="5499" b="-2982"/>
          <a:stretch/>
        </p:blipFill>
        <p:spPr>
          <a:xfrm>
            <a:off x="0" y="1524000"/>
            <a:ext cx="4572000" cy="4111469"/>
          </a:xfrm>
          <a:prstGeom prst="rect">
            <a:avLst/>
          </a:prstGeom>
          <a:ln>
            <a:solidFill>
              <a:srgbClr val="FFCC66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676400"/>
            <a:ext cx="4572000" cy="3454562"/>
          </a:xfrm>
          <a:prstGeom prst="rect">
            <a:avLst/>
          </a:prstGeom>
          <a:ln>
            <a:solidFill>
              <a:srgbClr val="FFCC66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66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7"/>
    </mc:Choice>
    <mc:Fallback xmlns="">
      <p:transition spd="slow" advTm="3900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Segment Exam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167187"/>
              </p:ext>
            </p:extLst>
          </p:nvPr>
        </p:nvGraphicFramePr>
        <p:xfrm>
          <a:off x="457200" y="1066800"/>
          <a:ext cx="8305800" cy="35052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24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75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286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External/Lids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/Sclera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 and Quiet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 and Quiet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 Chamber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and Formed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and Formed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clear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Leukocoria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Xanthocoria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354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85800"/>
            <a:ext cx="8814030" cy="5384800"/>
          </a:xfrm>
          <a:prstGeom prst="rect">
            <a:avLst/>
          </a:prstGeom>
          <a:ln>
            <a:solidFill>
              <a:srgbClr val="FFCC6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95600" y="76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Retinoblastoma</a:t>
            </a:r>
          </a:p>
        </p:txBody>
      </p:sp>
    </p:spTree>
    <p:extLst>
      <p:ext uri="{BB962C8B-B14F-4D97-AF65-F5344CB8AC3E}">
        <p14:creationId xmlns:p14="http://schemas.microsoft.com/office/powerpoint/2010/main" val="41329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2"/>
    </mc:Choice>
    <mc:Fallback xmlns="">
      <p:transition spd="slow" advTm="23862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62000"/>
            <a:ext cx="8524937" cy="5246637"/>
          </a:xfrm>
          <a:prstGeom prst="rect">
            <a:avLst/>
          </a:prstGeom>
          <a:ln>
            <a:solidFill>
              <a:srgbClr val="FFCC66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352800" y="165734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Coats Disease</a:t>
            </a:r>
          </a:p>
        </p:txBody>
      </p:sp>
    </p:spTree>
    <p:extLst>
      <p:ext uri="{BB962C8B-B14F-4D97-AF65-F5344CB8AC3E}">
        <p14:creationId xmlns:p14="http://schemas.microsoft.com/office/powerpoint/2010/main" val="27398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2"/>
    </mc:Choice>
    <mc:Fallback xmlns="">
      <p:transition spd="slow" advTm="32302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ramasub\Desktop\T2 axial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7" r="13497"/>
          <a:stretch/>
        </p:blipFill>
        <p:spPr bwMode="auto">
          <a:xfrm>
            <a:off x="4593435" y="762000"/>
            <a:ext cx="4293605" cy="5562600"/>
          </a:xfrm>
          <a:prstGeom prst="rect">
            <a:avLst/>
          </a:prstGeom>
          <a:noFill/>
          <a:ln w="12700" cmpd="sng">
            <a:solidFill>
              <a:srgbClr val="DC9E1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ramasub\Desktop\T1 axial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r="14714"/>
          <a:stretch/>
        </p:blipFill>
        <p:spPr bwMode="auto">
          <a:xfrm>
            <a:off x="152400" y="761999"/>
            <a:ext cx="4192817" cy="5562601"/>
          </a:xfrm>
          <a:prstGeom prst="rect">
            <a:avLst/>
          </a:prstGeom>
          <a:noFill/>
          <a:ln w="12700" cmpd="sng">
            <a:solidFill>
              <a:srgbClr val="DC9E1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2617" y="76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Retinoblastoma</a:t>
            </a:r>
          </a:p>
        </p:txBody>
      </p:sp>
    </p:spTree>
    <p:extLst>
      <p:ext uri="{BB962C8B-B14F-4D97-AF65-F5344CB8AC3E}">
        <p14:creationId xmlns:p14="http://schemas.microsoft.com/office/powerpoint/2010/main" val="21263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30"/>
    </mc:Choice>
    <mc:Fallback xmlns="">
      <p:transition spd="slow" advTm="3333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572000" cy="4572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200"/>
            <a:ext cx="4572000" cy="457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6248400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Case courtesy of </a:t>
            </a:r>
            <a:r>
              <a:rPr lang="en-US" dirty="0" err="1"/>
              <a:t>Dr</a:t>
            </a:r>
            <a:r>
              <a:rPr lang="en-US" dirty="0"/>
              <a:t> Michael Sargent, Radiopaedia.org, </a:t>
            </a:r>
            <a:r>
              <a:rPr lang="en-US" dirty="0" err="1"/>
              <a:t>rID</a:t>
            </a:r>
            <a:r>
              <a:rPr lang="en-US" dirty="0"/>
              <a:t>: 6089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Coats Disease</a:t>
            </a:r>
          </a:p>
        </p:txBody>
      </p:sp>
    </p:spTree>
    <p:extLst>
      <p:ext uri="{BB962C8B-B14F-4D97-AF65-F5344CB8AC3E}">
        <p14:creationId xmlns:p14="http://schemas.microsoft.com/office/powerpoint/2010/main" val="4078075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575317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Retinoblastoma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5000" y="575317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Coats Disease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572"/>
            <a:ext cx="4572000" cy="4317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60198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Case courtesy of </a:t>
            </a:r>
            <a:r>
              <a:rPr lang="en-US" sz="1400" dirty="0" err="1"/>
              <a:t>A.Prof</a:t>
            </a:r>
            <a:r>
              <a:rPr lang="en-US" sz="1400" dirty="0"/>
              <a:t> Frank Gaillard, Radiopaedia.org, </a:t>
            </a:r>
            <a:r>
              <a:rPr lang="en-US" sz="1400" dirty="0" err="1"/>
              <a:t>rID</a:t>
            </a:r>
            <a:r>
              <a:rPr lang="en-US" sz="1400" dirty="0"/>
              <a:t>: 9764</a:t>
            </a:r>
          </a:p>
          <a:p>
            <a:r>
              <a:rPr lang="en-US" sz="1400" dirty="0"/>
              <a:t>Case courtesy of </a:t>
            </a:r>
            <a:r>
              <a:rPr lang="en-US" sz="1400" dirty="0" err="1"/>
              <a:t>Dr</a:t>
            </a:r>
            <a:r>
              <a:rPr lang="en-US" sz="1400" dirty="0"/>
              <a:t> Michael Sargent, Radiopaedia.org, </a:t>
            </a:r>
            <a:r>
              <a:rPr lang="en-US" sz="1400" dirty="0" err="1"/>
              <a:t>rID</a:t>
            </a:r>
            <a:r>
              <a:rPr lang="en-US" sz="1400" dirty="0"/>
              <a:t>: 6089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2071"/>
            <a:ext cx="4572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4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7"/>
    </mc:Choice>
    <mc:Fallback xmlns="">
      <p:transition spd="slow" advTm="39007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107793"/>
              </p:ext>
            </p:extLst>
          </p:nvPr>
        </p:nvGraphicFramePr>
        <p:xfrm>
          <a:off x="609600" y="990600"/>
          <a:ext cx="7848600" cy="4272573"/>
        </p:xfrm>
        <a:graphic>
          <a:graphicData uri="http://schemas.openxmlformats.org/drawingml/2006/table">
            <a:tbl>
              <a:tblPr/>
              <a:tblGrid>
                <a:gridCol w="61607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878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38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Stage </a:t>
                      </a:r>
                      <a:endParaRPr lang="en-US" sz="2000" dirty="0">
                        <a:effectLst/>
                      </a:endParaRPr>
                    </a:p>
                  </a:txBody>
                  <a:tcPr marL="35134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>
                          <a:solidFill>
                            <a:srgbClr val="5A5A5A"/>
                          </a:solidFill>
                          <a:effectLst/>
                          <a:latin typeface="Open Sans"/>
                        </a:rPr>
                        <a:t>VA 20/200 or worse</a:t>
                      </a:r>
                      <a:endParaRPr lang="en-US" sz="2000" dirty="0">
                        <a:effectLst/>
                      </a:endParaRPr>
                    </a:p>
                  </a:txBody>
                  <a:tcPr marL="35134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06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Stage 1. 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Retinal telangiectasia only</a:t>
                      </a:r>
                      <a:endParaRPr lang="en-US" sz="2000" dirty="0">
                        <a:effectLst/>
                      </a:endParaRPr>
                    </a:p>
                  </a:txBody>
                  <a:tcPr marL="18299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0%</a:t>
                      </a:r>
                      <a:endParaRPr lang="en-US" sz="2000" dirty="0">
                        <a:effectLst/>
                      </a:endParaRPr>
                    </a:p>
                  </a:txBody>
                  <a:tcPr marL="35134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Stage 2.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 Telangiectasia and exudation</a:t>
                      </a:r>
                      <a:endParaRPr lang="en-US" sz="2000" dirty="0">
                        <a:effectLst/>
                      </a:endParaRPr>
                    </a:p>
                  </a:txBody>
                  <a:tcPr marL="18299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dirty="0">
                          <a:effectLst/>
                        </a:rPr>
                        <a:t>30-66% </a:t>
                      </a:r>
                    </a:p>
                  </a:txBody>
                  <a:tcPr marL="35134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40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Stage 3.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 Exudative retinal detachment</a:t>
                      </a:r>
                      <a:endParaRPr lang="en-US" sz="2000" dirty="0">
                        <a:effectLst/>
                      </a:endParaRPr>
                    </a:p>
                  </a:txBody>
                  <a:tcPr marL="18299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dirty="0">
                        <a:effectLst/>
                      </a:endParaRPr>
                    </a:p>
                  </a:txBody>
                  <a:tcPr marL="35134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38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A. Subtotal detachment</a:t>
                      </a:r>
                      <a:endParaRPr lang="en-US" sz="2000">
                        <a:effectLst/>
                      </a:endParaRPr>
                    </a:p>
                  </a:txBody>
                  <a:tcPr marL="54898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70</a:t>
                      </a:r>
                      <a:endParaRPr lang="en-US" sz="2000" dirty="0">
                        <a:effectLst/>
                      </a:endParaRPr>
                    </a:p>
                  </a:txBody>
                  <a:tcPr marL="35134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42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B. Total detachment</a:t>
                      </a:r>
                      <a:endParaRPr lang="en-US" sz="2000" dirty="0">
                        <a:effectLst/>
                      </a:endParaRPr>
                    </a:p>
                  </a:txBody>
                  <a:tcPr marL="54898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94</a:t>
                      </a:r>
                      <a:endParaRPr lang="en-US" sz="2000">
                        <a:effectLst/>
                      </a:endParaRPr>
                    </a:p>
                  </a:txBody>
                  <a:tcPr marL="35134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21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Stage 4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. Total detachment</a:t>
                      </a:r>
                      <a:r>
                        <a:rPr lang="en-US" sz="2000" baseline="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 and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 glaucoma</a:t>
                      </a:r>
                      <a:endParaRPr lang="en-US" sz="2000" dirty="0">
                        <a:effectLst/>
                      </a:endParaRPr>
                    </a:p>
                  </a:txBody>
                  <a:tcPr marL="18299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100</a:t>
                      </a:r>
                      <a:endParaRPr lang="en-US" sz="2000" dirty="0">
                        <a:effectLst/>
                      </a:endParaRPr>
                    </a:p>
                  </a:txBody>
                  <a:tcPr marL="35134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38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Stage 5. 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Advanced end-stage disease (pre-</a:t>
                      </a:r>
                      <a:r>
                        <a:rPr lang="en-US" sz="2000" dirty="0" err="1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pthisis</a:t>
                      </a:r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)</a:t>
                      </a:r>
                    </a:p>
                  </a:txBody>
                  <a:tcPr marL="18299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dirty="0">
                          <a:solidFill>
                            <a:srgbClr val="171717"/>
                          </a:solidFill>
                          <a:effectLst/>
                          <a:latin typeface="Open Sans"/>
                        </a:rPr>
                        <a:t>100</a:t>
                      </a:r>
                      <a:endParaRPr lang="en-US" sz="2000" dirty="0">
                        <a:effectLst/>
                      </a:endParaRPr>
                    </a:p>
                  </a:txBody>
                  <a:tcPr marL="35134" marR="35134" marT="17567" marB="175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18071" y="5791200"/>
            <a:ext cx="7848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rgbClr val="333333"/>
                </a:solidFill>
                <a:latin typeface="Open Sans"/>
              </a:rPr>
              <a:t> Shields JA, Shields CL, </a:t>
            </a:r>
            <a:r>
              <a:rPr lang="en-US" b="1" baseline="30000" dirty="0" err="1">
                <a:solidFill>
                  <a:srgbClr val="333333"/>
                </a:solidFill>
                <a:latin typeface="Open Sans"/>
              </a:rPr>
              <a:t>Honavar</a:t>
            </a:r>
            <a:r>
              <a:rPr lang="en-US" b="1" baseline="30000" dirty="0">
                <a:solidFill>
                  <a:srgbClr val="333333"/>
                </a:solidFill>
                <a:latin typeface="Open Sans"/>
              </a:rPr>
              <a:t> SG, </a:t>
            </a:r>
            <a:r>
              <a:rPr lang="en-US" b="1" baseline="30000" dirty="0" err="1">
                <a:solidFill>
                  <a:srgbClr val="333333"/>
                </a:solidFill>
                <a:latin typeface="Open Sans"/>
              </a:rPr>
              <a:t>Demirci</a:t>
            </a:r>
            <a:r>
              <a:rPr lang="en-US" b="1" baseline="30000" dirty="0">
                <a:solidFill>
                  <a:srgbClr val="333333"/>
                </a:solidFill>
                <a:latin typeface="Open Sans"/>
              </a:rPr>
              <a:t> H, Cater J. Classification and management of Coats disease: The 2000 Proctor Lecture. Am J </a:t>
            </a:r>
            <a:r>
              <a:rPr lang="en-US" b="1" baseline="30000" dirty="0" err="1">
                <a:solidFill>
                  <a:srgbClr val="333333"/>
                </a:solidFill>
                <a:latin typeface="Open Sans"/>
              </a:rPr>
              <a:t>Ophthalmol</a:t>
            </a:r>
            <a:r>
              <a:rPr lang="en-US" b="1" baseline="30000" dirty="0">
                <a:solidFill>
                  <a:srgbClr val="333333"/>
                </a:solidFill>
                <a:latin typeface="Open Sans"/>
              </a:rPr>
              <a:t> 2001;131:572-583.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14600" y="-152400"/>
            <a:ext cx="38555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Coats Disease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5059363"/>
          </a:xfrm>
        </p:spPr>
        <p:txBody>
          <a:bodyPr/>
          <a:lstStyle/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28600" y="1066800"/>
            <a:ext cx="89154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Coats is an idiopathic retinal telangiectasia associated with </a:t>
            </a:r>
            <a:r>
              <a:rPr lang="en-US" dirty="0" err="1"/>
              <a:t>intraretinal</a:t>
            </a:r>
            <a:r>
              <a:rPr lang="en-US" dirty="0"/>
              <a:t> exudation and frequent exudative retinal detachment</a:t>
            </a:r>
          </a:p>
          <a:p>
            <a:endParaRPr lang="en-US" dirty="0"/>
          </a:p>
          <a:p>
            <a:r>
              <a:rPr lang="en-US" dirty="0"/>
              <a:t>Important to differentiate from Retinoblastoma:</a:t>
            </a:r>
          </a:p>
          <a:p>
            <a:pPr lvl="1"/>
            <a:r>
              <a:rPr lang="en-US" dirty="0"/>
              <a:t> A good clinical </a:t>
            </a:r>
            <a:r>
              <a:rPr lang="en-US"/>
              <a:t>history and exam, </a:t>
            </a:r>
            <a:r>
              <a:rPr lang="en-US" dirty="0"/>
              <a:t>complemented by appropriate imaging will prevent in misdiagnosis and mismanagement.</a:t>
            </a:r>
          </a:p>
        </p:txBody>
      </p:sp>
    </p:spTree>
    <p:extLst>
      <p:ext uri="{BB962C8B-B14F-4D97-AF65-F5344CB8AC3E}">
        <p14:creationId xmlns:p14="http://schemas.microsoft.com/office/powerpoint/2010/main" val="30666389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/>
              <a:t>Shields JA, Shields CL, </a:t>
            </a:r>
            <a:r>
              <a:rPr lang="en-US" dirty="0" err="1"/>
              <a:t>Honavar</a:t>
            </a:r>
            <a:r>
              <a:rPr lang="en-US" dirty="0"/>
              <a:t> SG, </a:t>
            </a:r>
            <a:r>
              <a:rPr lang="en-US" dirty="0" err="1"/>
              <a:t>Demirci</a:t>
            </a:r>
            <a:r>
              <a:rPr lang="en-US" dirty="0"/>
              <a:t> H. Clinical variations and complications of Coats’ disease in 150 cases: The 2000 Sanford Gifford Memorial Lecture. Am J </a:t>
            </a:r>
            <a:r>
              <a:rPr lang="en-US" dirty="0" err="1"/>
              <a:t>Ophthalmol</a:t>
            </a:r>
            <a:r>
              <a:rPr lang="en-US" dirty="0"/>
              <a:t> 2001;131:561-571. </a:t>
            </a:r>
          </a:p>
          <a:p>
            <a:endParaRPr lang="en-US" dirty="0"/>
          </a:p>
          <a:p>
            <a:r>
              <a:rPr lang="en-US" dirty="0"/>
              <a:t> Shields JA, Shields CL, </a:t>
            </a:r>
            <a:r>
              <a:rPr lang="en-US" dirty="0" err="1"/>
              <a:t>Honavar</a:t>
            </a:r>
            <a:r>
              <a:rPr lang="en-US" dirty="0"/>
              <a:t> SG, </a:t>
            </a:r>
            <a:r>
              <a:rPr lang="en-US" dirty="0" err="1"/>
              <a:t>Demirci</a:t>
            </a:r>
            <a:r>
              <a:rPr lang="en-US" dirty="0"/>
              <a:t> H, Cater J. Classification and management of Coats disease: The 2000 Proctor Lecture. Am J </a:t>
            </a:r>
            <a:r>
              <a:rPr lang="en-US" dirty="0" err="1"/>
              <a:t>Ophthalmol</a:t>
            </a:r>
            <a:r>
              <a:rPr lang="en-US" dirty="0"/>
              <a:t> 2001;131:572-583. </a:t>
            </a:r>
          </a:p>
          <a:p>
            <a:endParaRPr lang="en-US" dirty="0"/>
          </a:p>
          <a:p>
            <a:r>
              <a:rPr lang="en-US" dirty="0" err="1"/>
              <a:t>Ghorbanian</a:t>
            </a:r>
            <a:r>
              <a:rPr lang="en-US" dirty="0"/>
              <a:t> S1, </a:t>
            </a:r>
            <a:r>
              <a:rPr lang="en-US" dirty="0" err="1"/>
              <a:t>Jaulim</a:t>
            </a:r>
            <a:r>
              <a:rPr lang="en-US" dirty="0"/>
              <a:t> A, </a:t>
            </a:r>
            <a:r>
              <a:rPr lang="en-US" dirty="0" err="1"/>
              <a:t>Chatziralli</a:t>
            </a:r>
            <a:r>
              <a:rPr lang="en-US" dirty="0"/>
              <a:t> IP. Diagnosis and treatment of coats' disease: a review of the literature. </a:t>
            </a:r>
            <a:r>
              <a:rPr lang="en-US" dirty="0" err="1"/>
              <a:t>Ophthalmologica</a:t>
            </a:r>
            <a:r>
              <a:rPr lang="en-US" dirty="0"/>
              <a:t>. 2012;227(4):175-82.</a:t>
            </a:r>
          </a:p>
          <a:p>
            <a:endParaRPr lang="en-US" dirty="0"/>
          </a:p>
          <a:p>
            <a:r>
              <a:rPr lang="en-US" dirty="0"/>
              <a:t>Shields JA1, Shields CL. Differentiation of coats' disease and </a:t>
            </a:r>
            <a:r>
              <a:rPr lang="en-US" dirty="0" err="1"/>
              <a:t>retinoblastoma.J</a:t>
            </a:r>
            <a:r>
              <a:rPr lang="en-US" dirty="0"/>
              <a:t> </a:t>
            </a:r>
            <a:r>
              <a:rPr lang="en-US" dirty="0" err="1"/>
              <a:t>Pediatr</a:t>
            </a:r>
            <a:r>
              <a:rPr lang="en-US" dirty="0"/>
              <a:t> </a:t>
            </a:r>
            <a:r>
              <a:rPr lang="en-US" dirty="0" err="1"/>
              <a:t>Ophthalmol</a:t>
            </a:r>
            <a:r>
              <a:rPr lang="en-US" dirty="0"/>
              <a:t> Strabismus. 2001 Sep-Oct;38(5):262-6; quiz 302-3.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798469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Segment Exam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1878719"/>
              </p:ext>
            </p:extLst>
          </p:nvPr>
        </p:nvGraphicFramePr>
        <p:xfrm>
          <a:off x="457200" y="1066800"/>
          <a:ext cx="8305800" cy="28854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286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 Nerve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Pink and sharp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Retinal Detachment- difficult to examine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Macula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Sharp foveal reflex 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Vessels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85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/>
              <a:t>DDx</a:t>
            </a:r>
            <a:r>
              <a:rPr lang="en-US" dirty="0"/>
              <a:t>:</a:t>
            </a:r>
          </a:p>
          <a:p>
            <a:r>
              <a:rPr lang="en-US" dirty="0"/>
              <a:t>Retinoblastoma</a:t>
            </a:r>
          </a:p>
          <a:p>
            <a:r>
              <a:rPr lang="en-US" dirty="0"/>
              <a:t>Coats Disease</a:t>
            </a:r>
          </a:p>
          <a:p>
            <a:r>
              <a:rPr lang="en-US" dirty="0"/>
              <a:t>Persistent Hyperplastic Primary Vitreous (PHPV)</a:t>
            </a:r>
          </a:p>
          <a:p>
            <a:r>
              <a:rPr lang="en-US" dirty="0"/>
              <a:t>Toxocariasis</a:t>
            </a:r>
          </a:p>
          <a:p>
            <a:r>
              <a:rPr lang="en-US" dirty="0"/>
              <a:t>Familial Exudative Vitreoretinopathy (FEVR)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40313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5059363"/>
          </a:xfrm>
        </p:spPr>
        <p:txBody>
          <a:bodyPr>
            <a:normAutofit/>
          </a:bodyPr>
          <a:lstStyle/>
          <a:p>
            <a:r>
              <a:rPr lang="en-US" dirty="0"/>
              <a:t>Take to OR for Examination Under </a:t>
            </a:r>
            <a:r>
              <a:rPr lang="en-US" dirty="0" err="1"/>
              <a:t>Anestheia</a:t>
            </a:r>
            <a:endParaRPr lang="en-US" dirty="0"/>
          </a:p>
          <a:p>
            <a:pPr lvl="1"/>
            <a:r>
              <a:rPr lang="en-US" dirty="0"/>
              <a:t> </a:t>
            </a:r>
            <a:r>
              <a:rPr lang="en-US" dirty="0" err="1"/>
              <a:t>Retcam</a:t>
            </a:r>
            <a:endParaRPr lang="en-US" dirty="0"/>
          </a:p>
          <a:p>
            <a:pPr lvl="1"/>
            <a:r>
              <a:rPr lang="en-US" dirty="0"/>
              <a:t>FA</a:t>
            </a:r>
          </a:p>
          <a:p>
            <a:pPr lvl="1"/>
            <a:r>
              <a:rPr lang="en-US" dirty="0"/>
              <a:t>B-scan </a:t>
            </a:r>
          </a:p>
          <a:p>
            <a:pPr lvl="1"/>
            <a:r>
              <a:rPr lang="en-US" dirty="0"/>
              <a:t>UBM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3704628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IOP (mmHg)</a:t>
            </a:r>
          </a:p>
          <a:p>
            <a:pPr lvl="1"/>
            <a:r>
              <a:rPr lang="en-US" dirty="0"/>
              <a:t>OD 12</a:t>
            </a:r>
          </a:p>
          <a:p>
            <a:pPr lvl="1"/>
            <a:r>
              <a:rPr lang="en-US" dirty="0"/>
              <a:t>OS 18</a:t>
            </a:r>
          </a:p>
          <a:p>
            <a:pPr lvl="1"/>
            <a:endParaRPr lang="en-US" dirty="0"/>
          </a:p>
          <a:p>
            <a:r>
              <a:rPr lang="en-US" dirty="0"/>
              <a:t>Horizontal Corneal Diameter (mm)</a:t>
            </a:r>
          </a:p>
          <a:p>
            <a:pPr lvl="1"/>
            <a:r>
              <a:rPr lang="en-US" dirty="0"/>
              <a:t>OD 12</a:t>
            </a:r>
          </a:p>
          <a:p>
            <a:pPr lvl="1"/>
            <a:r>
              <a:rPr lang="en-US" dirty="0"/>
              <a:t>OS 12</a:t>
            </a:r>
          </a:p>
          <a:p>
            <a:pPr lvl="1"/>
            <a:endParaRPr lang="en-US" dirty="0"/>
          </a:p>
          <a:p>
            <a:r>
              <a:rPr lang="en-US" dirty="0"/>
              <a:t>Retinoscopy</a:t>
            </a:r>
          </a:p>
          <a:p>
            <a:pPr lvl="1"/>
            <a:r>
              <a:rPr lang="en-US" dirty="0"/>
              <a:t>OD </a:t>
            </a:r>
            <a:r>
              <a:rPr lang="en-US" dirty="0" err="1"/>
              <a:t>plano</a:t>
            </a:r>
            <a:endParaRPr lang="en-US" dirty="0"/>
          </a:p>
          <a:p>
            <a:pPr lvl="1"/>
            <a:r>
              <a:rPr lang="en-US" dirty="0"/>
              <a:t>OS unable to perform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EUA</a:t>
            </a:r>
          </a:p>
        </p:txBody>
      </p:sp>
    </p:spTree>
    <p:extLst>
      <p:ext uri="{BB962C8B-B14F-4D97-AF65-F5344CB8AC3E}">
        <p14:creationId xmlns:p14="http://schemas.microsoft.com/office/powerpoint/2010/main" val="30923224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964</Words>
  <Application>Microsoft Office PowerPoint</Application>
  <PresentationFormat>On-screen Show (4:3)</PresentationFormat>
  <Paragraphs>311</Paragraphs>
  <Slides>57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Arial Rounded MT Bold</vt:lpstr>
      <vt:lpstr>Calibri</vt:lpstr>
      <vt:lpstr>Open Sans</vt:lpstr>
      <vt:lpstr>Times New Roman</vt:lpstr>
      <vt:lpstr>Office Theme</vt:lpstr>
      <vt:lpstr>Grand Rounds </vt:lpstr>
      <vt:lpstr>Patient Presentation</vt:lpstr>
      <vt:lpstr>History (Hx)</vt:lpstr>
      <vt:lpstr>External Exam</vt:lpstr>
      <vt:lpstr>Anterior Segment Exam</vt:lpstr>
      <vt:lpstr>Posterior Segment Exam</vt:lpstr>
      <vt:lpstr>Assessment</vt:lpstr>
      <vt:lpstr>Plan</vt:lpstr>
      <vt:lpstr>EUA</vt:lpstr>
      <vt:lpstr>OS</vt:lpstr>
      <vt:lpstr>OS</vt:lpstr>
      <vt:lpstr>OS</vt:lpstr>
      <vt:lpstr>OS</vt:lpstr>
      <vt:lpstr>OS</vt:lpstr>
      <vt:lpstr>OS</vt:lpstr>
      <vt:lpstr>EUA</vt:lpstr>
      <vt:lpstr>EUA</vt:lpstr>
      <vt:lpstr>EUA</vt:lpstr>
      <vt:lpstr>EUA</vt:lpstr>
      <vt:lpstr>EUA</vt:lpstr>
      <vt:lpstr>EUA</vt:lpstr>
      <vt:lpstr>EUA</vt:lpstr>
      <vt:lpstr>EUA</vt:lpstr>
      <vt:lpstr>EUA</vt:lpstr>
      <vt:lpstr>EUA</vt:lpstr>
      <vt:lpstr>EUA</vt:lpstr>
      <vt:lpstr>EUA</vt:lpstr>
      <vt:lpstr>EUA</vt:lpstr>
      <vt:lpstr>EUA</vt:lpstr>
      <vt:lpstr>EUA</vt:lpstr>
      <vt:lpstr>EUA</vt:lpstr>
      <vt:lpstr>EUA</vt:lpstr>
      <vt:lpstr>U/S</vt:lpstr>
      <vt:lpstr>EUA</vt:lpstr>
      <vt:lpstr>Diagnosis and Plan</vt:lpstr>
      <vt:lpstr>PowerPoint Presentation</vt:lpstr>
      <vt:lpstr>PowerPoint Presentation</vt:lpstr>
      <vt:lpstr>PowerPoint Presentation</vt:lpstr>
      <vt:lpstr>Coats Disease</vt:lpstr>
      <vt:lpstr>Clinical Presentation</vt:lpstr>
      <vt:lpstr>PowerPoint Presentation</vt:lpstr>
      <vt:lpstr>COLOR OF THE REFLEX</vt:lpstr>
      <vt:lpstr>Anterior Chamber</vt:lpstr>
      <vt:lpstr>NVI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Coats Disease</vt:lpstr>
      <vt:lpstr>PowerPoint Presentation</vt:lpstr>
      <vt:lpstr>PowerPoint Presentation</vt:lpstr>
      <vt:lpstr>Conclusions</vt:lpstr>
      <vt:lpstr>References</vt:lpstr>
    </vt:vector>
  </TitlesOfParts>
  <Company>Windows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P FdC</dc:creator>
  <cp:lastModifiedBy>Brock,Cynthia L.</cp:lastModifiedBy>
  <cp:revision>125</cp:revision>
  <dcterms:created xsi:type="dcterms:W3CDTF">2016-06-13T00:58:53Z</dcterms:created>
  <dcterms:modified xsi:type="dcterms:W3CDTF">2017-07-31T12:55:25Z</dcterms:modified>
</cp:coreProperties>
</file>