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4" r:id="rId4"/>
    <p:sldId id="269" r:id="rId5"/>
    <p:sldId id="291" r:id="rId6"/>
    <p:sldId id="311" r:id="rId7"/>
    <p:sldId id="258" r:id="rId8"/>
    <p:sldId id="260" r:id="rId9"/>
    <p:sldId id="292" r:id="rId10"/>
    <p:sldId id="296" r:id="rId11"/>
    <p:sldId id="312" r:id="rId12"/>
    <p:sldId id="297" r:id="rId13"/>
    <p:sldId id="298" r:id="rId14"/>
    <p:sldId id="299" r:id="rId15"/>
    <p:sldId id="293" r:id="rId16"/>
    <p:sldId id="294" r:id="rId17"/>
    <p:sldId id="295" r:id="rId18"/>
    <p:sldId id="301" r:id="rId19"/>
    <p:sldId id="309" r:id="rId20"/>
    <p:sldId id="310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14" autoAdjust="0"/>
    <p:restoredTop sz="91413" autoAdjust="0"/>
  </p:normalViewPr>
  <p:slideViewPr>
    <p:cSldViewPr showGuides="1">
      <p:cViewPr varScale="1">
        <p:scale>
          <a:sx n="68" d="100"/>
          <a:sy n="68" d="100"/>
        </p:scale>
        <p:origin x="4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7511-A06C-C34C-86C1-28B16EAA990B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C3902-61EB-ED4A-B0CA-ADFDD5C0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3902-61EB-ED4A-B0CA-ADFDD5C0D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3902-61EB-ED4A-B0CA-ADFDD5C0DB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3902-61EB-ED4A-B0CA-ADFDD5C0D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2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o.org/advocacy/medicare-fee-schedule/201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Mugavin, MD, MPH</a:t>
            </a:r>
          </a:p>
          <a:p>
            <a:r>
              <a:rPr lang="en-US" dirty="0" smtClean="0"/>
              <a:t>July 24, 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753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in Ophthalmology Advocacy from Frankfort to D.C.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x-none" dirty="0" smtClean="0"/>
              <a:t>Regulatory </a:t>
            </a:r>
            <a:r>
              <a:rPr lang="en-US" altLang="x-none" dirty="0"/>
              <a:t>&amp; Penalty </a:t>
            </a:r>
            <a:r>
              <a:rPr lang="en-US" altLang="x-none" dirty="0" smtClean="0"/>
              <a:t>Relief </a:t>
            </a:r>
            <a:r>
              <a:rPr lang="en-US" altLang="x-none" dirty="0"/>
              <a:t>from Onerous Medicare Quality </a:t>
            </a:r>
            <a:r>
              <a:rPr lang="en-US" altLang="x-none" dirty="0" smtClean="0"/>
              <a:t>Reporting Requirements</a:t>
            </a:r>
          </a:p>
          <a:p>
            <a:pPr marL="742950" lvl="2" indent="-342900"/>
            <a:r>
              <a:rPr lang="en-US" altLang="x-none" dirty="0"/>
              <a:t>The Academy is pressing HHS &amp; CMS to provide physicians with relief from regulatory burdens &amp; payments penalties in </a:t>
            </a:r>
            <a:r>
              <a:rPr lang="en-US" altLang="x-none" dirty="0" smtClean="0"/>
              <a:t>2018</a:t>
            </a:r>
            <a:endParaRPr lang="en-US" altLang="x-none" dirty="0"/>
          </a:p>
          <a:p>
            <a:endParaRPr lang="en-US" altLang="x-none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dirty="0" smtClean="0"/>
              <a:t>What issues were discussed?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22189" y="2819400"/>
            <a:ext cx="7924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44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710354" cy="5852753"/>
          </a:xfrm>
        </p:spPr>
      </p:pic>
      <p:sp>
        <p:nvSpPr>
          <p:cNvPr id="5" name="TextBox 4"/>
          <p:cNvSpPr txBox="1"/>
          <p:nvPr/>
        </p:nvSpPr>
        <p:spPr>
          <a:xfrm>
            <a:off x="1151965" y="6324600"/>
            <a:ext cx="701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www.aao.org</a:t>
            </a:r>
            <a:r>
              <a:rPr lang="en-US" sz="800" dirty="0"/>
              <a:t>/practice-management/regulatory/</a:t>
            </a:r>
            <a:r>
              <a:rPr lang="en-US" sz="800" dirty="0" err="1"/>
              <a:t>mips</a:t>
            </a:r>
            <a:r>
              <a:rPr lang="en-US" sz="800" dirty="0"/>
              <a:t>/</a:t>
            </a:r>
            <a:r>
              <a:rPr lang="en-US" sz="800" dirty="0" err="1"/>
              <a:t>quality-reporting-measures?tid</a:t>
            </a:r>
            <a:r>
              <a:rPr lang="en-US" sz="800" dirty="0"/>
              <a:t>=8b6cd48a-0064-4135-b1d8-c930a0776dbf</a:t>
            </a:r>
          </a:p>
        </p:txBody>
      </p:sp>
    </p:spTree>
    <p:extLst>
      <p:ext uri="{BB962C8B-B14F-4D97-AF65-F5344CB8AC3E}">
        <p14:creationId xmlns:p14="http://schemas.microsoft.com/office/powerpoint/2010/main" val="20800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22189" y="1132703"/>
            <a:ext cx="5978612" cy="5572897"/>
          </a:xfrm>
        </p:spPr>
        <p:txBody>
          <a:bodyPr>
            <a:normAutofit lnSpcReduction="10000"/>
          </a:bodyPr>
          <a:lstStyle/>
          <a:p>
            <a:r>
              <a:rPr lang="en-US" altLang="x-none" sz="2800" dirty="0"/>
              <a:t>FDA Implementation of Drug Quality </a:t>
            </a:r>
            <a:r>
              <a:rPr lang="en-US" altLang="x-none" sz="2800" dirty="0" smtClean="0"/>
              <a:t>&amp; Security </a:t>
            </a:r>
            <a:r>
              <a:rPr lang="en-US" altLang="x-none" sz="2800" dirty="0"/>
              <a:t>Act Threatens Timely Access to Compounded &amp; Repackaged </a:t>
            </a:r>
            <a:r>
              <a:rPr lang="en-US" altLang="x-none" sz="2800" dirty="0" smtClean="0"/>
              <a:t>Drugs</a:t>
            </a:r>
          </a:p>
          <a:p>
            <a:pPr lvl="1"/>
            <a:r>
              <a:rPr lang="en-US" altLang="x-none" sz="2400" dirty="0">
                <a:solidFill>
                  <a:schemeClr val="bg1">
                    <a:lumMod val="50000"/>
                  </a:schemeClr>
                </a:solidFill>
              </a:rPr>
              <a:t>Ophthalmologists want access to safe and effective compounded </a:t>
            </a:r>
            <a:r>
              <a:rPr lang="en-US" altLang="x-none" sz="2400" dirty="0" smtClean="0">
                <a:solidFill>
                  <a:schemeClr val="bg1">
                    <a:lumMod val="50000"/>
                  </a:schemeClr>
                </a:solidFill>
              </a:rPr>
              <a:t>drugs.</a:t>
            </a:r>
            <a:endParaRPr lang="en-US" altLang="x-none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x-none" sz="2400" dirty="0">
                <a:solidFill>
                  <a:schemeClr val="bg1">
                    <a:lumMod val="50000"/>
                  </a:schemeClr>
                </a:solidFill>
              </a:rPr>
              <a:t>Timely access to compounded and repackaged drugs for office use is critical for the treatment of a variety of blinding eye diseases</a:t>
            </a:r>
            <a:r>
              <a:rPr lang="en-US" altLang="x-none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altLang="x-none" sz="2400" dirty="0">
                <a:solidFill>
                  <a:schemeClr val="bg1">
                    <a:lumMod val="50000"/>
                  </a:schemeClr>
                </a:solidFill>
              </a:rPr>
              <a:t>Support the Stewart-Carter letter urging the FDA to reconsider its prescription requirement policy for traditional compounding </a:t>
            </a:r>
            <a:r>
              <a:rPr lang="en-US" altLang="x-none" sz="2400" dirty="0" smtClean="0">
                <a:solidFill>
                  <a:schemeClr val="bg1">
                    <a:lumMod val="50000"/>
                  </a:schemeClr>
                </a:solidFill>
              </a:rPr>
              <a:t>pharmacies.</a:t>
            </a:r>
            <a:endParaRPr lang="en-US" altLang="x-none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x-non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93" y="2267465"/>
            <a:ext cx="2372933" cy="249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37849" y="24384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x-non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dirty="0" smtClean="0"/>
              <a:t>What issues were discussed?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Prescription Drug Pricing</a:t>
            </a:r>
          </a:p>
          <a:p>
            <a:pPr lvl="1"/>
            <a:r>
              <a:rPr lang="en-US" dirty="0" smtClean="0"/>
              <a:t>Need for greater transparency of drug costs and pricing</a:t>
            </a:r>
          </a:p>
          <a:p>
            <a:pPr lvl="1"/>
            <a:r>
              <a:rPr lang="en-US" dirty="0" smtClean="0"/>
              <a:t>Lobbied members to co-sponsor </a:t>
            </a:r>
          </a:p>
          <a:p>
            <a:pPr lvl="2"/>
            <a:r>
              <a:rPr lang="en-US" dirty="0" smtClean="0"/>
              <a:t>H.R. 759 “Lower Drug Costs through Competition Act” </a:t>
            </a:r>
          </a:p>
          <a:p>
            <a:pPr lvl="2"/>
            <a:r>
              <a:rPr lang="en-US" dirty="0" smtClean="0"/>
              <a:t>S. 297 “The Increasing </a:t>
            </a:r>
            <a:r>
              <a:rPr lang="en-US" dirty="0"/>
              <a:t>C</a:t>
            </a:r>
            <a:r>
              <a:rPr lang="en-US" dirty="0" smtClean="0"/>
              <a:t>ompetition in Pharmaceuticals Act”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dirty="0" smtClean="0"/>
              <a:t>What issues were discussed?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62200" y="4366406"/>
            <a:ext cx="5770605" cy="2262344"/>
          </a:xfrm>
          <a:prstGeom prst="roundRect">
            <a:avLst/>
          </a:prstGeom>
          <a:solidFill>
            <a:srgbClr val="A200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0651"/>
            <a:ext cx="8229600" cy="27213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National Institute of Health</a:t>
            </a:r>
          </a:p>
          <a:p>
            <a:pPr lvl="1"/>
            <a:r>
              <a:rPr lang="en-US" dirty="0" smtClean="0"/>
              <a:t>Lobby </a:t>
            </a:r>
            <a:r>
              <a:rPr lang="en-US" dirty="0"/>
              <a:t>C</a:t>
            </a:r>
            <a:r>
              <a:rPr lang="en-US" dirty="0" smtClean="0"/>
              <a:t>ongress to support increased funding to NIH by $2 billion for fiscal year 2017 and 2018</a:t>
            </a:r>
          </a:p>
          <a:p>
            <a:pPr lvl="1"/>
            <a:r>
              <a:rPr lang="en-US" dirty="0" smtClean="0"/>
              <a:t>Ask for continued funding of $800 million for National Eye Institute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5" y="3749607"/>
            <a:ext cx="4198938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483114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UofL</a:t>
            </a:r>
            <a:r>
              <a:rPr lang="en-US" b="1" dirty="0" smtClean="0">
                <a:solidFill>
                  <a:schemeClr val="bg1"/>
                </a:solidFill>
              </a:rPr>
              <a:t> Dept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of Ophthalmology NEI Studies: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CATT AMD Treatment trial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-Ocular Hypertension Treatment Trial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-Utilizing Telemedicine for detection of ROP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r>
              <a:rPr lang="en-US" dirty="0" smtClean="0"/>
              <a:t>What issues were discussed?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32443" cy="699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Representatives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762001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U.S Congressmen Andy Barr of 6</a:t>
            </a:r>
            <a:r>
              <a:rPr lang="en-US" b="1" baseline="30000" dirty="0" smtClean="0"/>
              <a:t>th</a:t>
            </a:r>
            <a:r>
              <a:rPr lang="en-US" b="1" dirty="0" smtClean="0"/>
              <a:t> Congressional District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6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734" y="0"/>
            <a:ext cx="9540934" cy="71557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Representatives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59252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U.S. Congressmen John </a:t>
            </a:r>
            <a:r>
              <a:rPr lang="en-US" b="1" dirty="0" err="1" smtClean="0"/>
              <a:t>Yarmuth</a:t>
            </a:r>
            <a:r>
              <a:rPr lang="en-US" b="1" dirty="0" smtClean="0"/>
              <a:t> of 3</a:t>
            </a:r>
            <a:r>
              <a:rPr lang="en-US" b="1" baseline="30000" dirty="0" smtClean="0"/>
              <a:t>rd</a:t>
            </a:r>
            <a:r>
              <a:rPr lang="en-US" b="1" dirty="0" smtClean="0"/>
              <a:t> District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47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09" y="0"/>
            <a:ext cx="9443509" cy="70826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645" y="224543"/>
            <a:ext cx="8229600" cy="116914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Representatives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8645" y="104969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Senator Dr. Rand Paul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1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Congress finalized an omnibus appropriations bill for the remainder of FY2017 </a:t>
            </a:r>
            <a:endParaRPr lang="en-US" altLang="x-none" dirty="0" smtClean="0"/>
          </a:p>
          <a:p>
            <a:pPr lvl="1"/>
            <a:r>
              <a:rPr lang="en-US" altLang="x-none" dirty="0" smtClean="0"/>
              <a:t>Includes </a:t>
            </a:r>
            <a:r>
              <a:rPr lang="en-US" altLang="x-none" dirty="0"/>
              <a:t>$2 billion increase for </a:t>
            </a:r>
            <a:r>
              <a:rPr lang="en-US" altLang="x-none" dirty="0" smtClean="0"/>
              <a:t>NIH</a:t>
            </a:r>
            <a:endParaRPr lang="en-US" altLang="x-none" dirty="0"/>
          </a:p>
          <a:p>
            <a:pPr eaLnBrk="1" hangingPunct="1"/>
            <a:r>
              <a:rPr lang="en-US" altLang="x-none" dirty="0" smtClean="0"/>
              <a:t>Six </a:t>
            </a:r>
            <a:r>
              <a:rPr lang="en-US" altLang="x-none" dirty="0"/>
              <a:t>House members have signed the Roe Regulatory Relief letter </a:t>
            </a:r>
            <a:r>
              <a:rPr lang="en-US" altLang="x-none" dirty="0" smtClean="0"/>
              <a:t> 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29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487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378" y="-22654"/>
            <a:ext cx="8229600" cy="1143000"/>
          </a:xfrm>
        </p:spPr>
        <p:txBody>
          <a:bodyPr/>
          <a:lstStyle/>
          <a:p>
            <a:r>
              <a:rPr lang="en-US" dirty="0" smtClean="0"/>
              <a:t>Early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x-none"/>
              <a:t>What is Advocacy?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181600" cy="4800600"/>
          </a:xfrm>
        </p:spPr>
        <p:txBody>
          <a:bodyPr/>
          <a:lstStyle/>
          <a:p>
            <a:r>
              <a:rPr lang="en-US" altLang="x-none" dirty="0"/>
              <a:t>Voice for our patients</a:t>
            </a:r>
          </a:p>
          <a:p>
            <a:r>
              <a:rPr lang="en-US" altLang="x-none" dirty="0"/>
              <a:t>Protect our profession</a:t>
            </a:r>
          </a:p>
          <a:p>
            <a:r>
              <a:rPr lang="en-US" altLang="x-none" dirty="0"/>
              <a:t>Safeguard public health</a:t>
            </a:r>
          </a:p>
          <a:p>
            <a:r>
              <a:rPr lang="en-US" altLang="x-none" dirty="0"/>
              <a:t>Ensure access to care</a:t>
            </a:r>
          </a:p>
          <a:p>
            <a:r>
              <a:rPr lang="en-US" altLang="x-none" dirty="0"/>
              <a:t>Speed access to innovative treatments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429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0" y="914400"/>
            <a:ext cx="7735100" cy="505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97" y="6553200"/>
            <a:ext cx="746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815 page Fee Schedule from CMS just released July 2017. 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www.aao.org/advocacy/medicare-fee-schedule/2018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34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powerful and well funded forces influencing policy decisions that are in </a:t>
            </a:r>
            <a:r>
              <a:rPr lang="en-US" b="1" dirty="0" smtClean="0"/>
              <a:t>direct opposition </a:t>
            </a:r>
            <a:r>
              <a:rPr lang="en-US" dirty="0" smtClean="0"/>
              <a:t>of what you might think is </a:t>
            </a:r>
            <a:r>
              <a:rPr lang="en-US" b="1" dirty="0" smtClean="0"/>
              <a:t>common</a:t>
            </a:r>
            <a:r>
              <a:rPr lang="en-US" dirty="0" smtClean="0"/>
              <a:t> </a:t>
            </a:r>
            <a:r>
              <a:rPr lang="en-US" b="1" dirty="0" smtClean="0"/>
              <a:t>sense</a:t>
            </a:r>
            <a:r>
              <a:rPr lang="en-US" dirty="0" smtClean="0"/>
              <a:t> for practicing quality medicine.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Advocacy is </a:t>
            </a:r>
            <a:r>
              <a:rPr lang="en-US" b="1" dirty="0"/>
              <a:t>easier than you </a:t>
            </a:r>
            <a:r>
              <a:rPr lang="en-US" b="1" dirty="0" smtClean="0"/>
              <a:t>think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it just takes a conscious effort and appreciation of its </a:t>
            </a:r>
            <a:r>
              <a:rPr lang="en-US" dirty="0" smtClean="0"/>
              <a:t>impact.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ur elected officials truly </a:t>
            </a:r>
            <a:r>
              <a:rPr lang="en-US" b="1" dirty="0" smtClean="0"/>
              <a:t>enjoy hearing the physicians’ perspective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KAEPS Lobbying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March 8,2017 approximately 20 Ophthalmologists from across the Commonwealth met with state legislators to advocate for healthcare policy bills </a:t>
            </a:r>
          </a:p>
          <a:p>
            <a:r>
              <a:rPr lang="en-US" dirty="0" smtClean="0"/>
              <a:t>University of Louisville DOVS</a:t>
            </a:r>
          </a:p>
          <a:p>
            <a:pPr lvl="1"/>
            <a:r>
              <a:rPr lang="en-US" dirty="0" smtClean="0"/>
              <a:t>Dr. Charles Barr</a:t>
            </a:r>
          </a:p>
          <a:p>
            <a:pPr lvl="1"/>
            <a:r>
              <a:rPr lang="en-US" dirty="0" smtClean="0"/>
              <a:t>Dr. Tala </a:t>
            </a:r>
            <a:r>
              <a:rPr lang="en-US" dirty="0" err="1" smtClean="0"/>
              <a:t>Kassm</a:t>
            </a:r>
            <a:endParaRPr lang="en-US" dirty="0" smtClean="0"/>
          </a:p>
          <a:p>
            <a:pPr lvl="1"/>
            <a:r>
              <a:rPr lang="en-US" dirty="0" smtClean="0"/>
              <a:t>Dr. Mark Mugavin</a:t>
            </a:r>
          </a:p>
          <a:p>
            <a:r>
              <a:rPr lang="en-US" dirty="0" smtClean="0"/>
              <a:t>Event organizers (KAEPS) </a:t>
            </a:r>
          </a:p>
          <a:p>
            <a:pPr lvl="1"/>
            <a:r>
              <a:rPr lang="en-US" dirty="0" smtClean="0"/>
              <a:t>Director Jamie Ennis </a:t>
            </a:r>
            <a:r>
              <a:rPr lang="en-US" dirty="0" err="1" smtClean="0"/>
              <a:t>Bloyd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President Dr. Frank Burns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Key Legislative Efforts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038" y="1143000"/>
            <a:ext cx="8373762" cy="5486400"/>
          </a:xfrm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US" dirty="0" smtClean="0"/>
              <a:t>SENATE BILL 4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Establishes panel of three medical professionals chaired by lawyer to review cases of medical error or neglect</a:t>
            </a:r>
          </a:p>
          <a:p>
            <a:r>
              <a:rPr lang="en-US" dirty="0" smtClean="0"/>
              <a:t>Findings admissible as evidence but plaintiff can still proceed with case if no wrongdoing found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backlog of frivolous lawsuits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 more provider friendly environment for the state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2250" b="10324"/>
          <a:stretch/>
        </p:blipFill>
        <p:spPr>
          <a:xfrm>
            <a:off x="1219200" y="1676400"/>
            <a:ext cx="6477000" cy="132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4" y="1335041"/>
            <a:ext cx="2133600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9542"/>
            <a:ext cx="10124988" cy="759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648866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Kentucky State Senator Julie Adams District 36 and her constituents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19" y="-1181617"/>
            <a:ext cx="6996560" cy="922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1065" y="3321209"/>
            <a:ext cx="2678960" cy="201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7893" y="4620212"/>
            <a:ext cx="5341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Mid-Year Forum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Washington D.C.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April 26-29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8745" y="4087197"/>
            <a:ext cx="2827176" cy="212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0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x-none"/>
              <a:t>Advocacy Ambassador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x-none" dirty="0"/>
              <a:t>Collaboration between:</a:t>
            </a:r>
          </a:p>
          <a:p>
            <a:pPr lvl="1"/>
            <a:r>
              <a:rPr lang="en-US" altLang="x-none" dirty="0"/>
              <a:t>American Academy of Ophthalmology</a:t>
            </a:r>
          </a:p>
          <a:p>
            <a:pPr lvl="1"/>
            <a:r>
              <a:rPr lang="en-US" altLang="x-none" dirty="0"/>
              <a:t>State Ophthalmology Societies</a:t>
            </a:r>
          </a:p>
          <a:p>
            <a:pPr lvl="1"/>
            <a:r>
              <a:rPr lang="en-US" altLang="x-none" dirty="0"/>
              <a:t>Ophthalmic Subspecialty &amp; Specialized Interest Societies</a:t>
            </a:r>
          </a:p>
          <a:p>
            <a:pPr lvl="1"/>
            <a:r>
              <a:rPr lang="en-US" altLang="x-none" dirty="0"/>
              <a:t>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1508"/>
            <a:ext cx="9296400" cy="1143000"/>
          </a:xfrm>
        </p:spPr>
        <p:txBody>
          <a:bodyPr>
            <a:normAutofit/>
          </a:bodyPr>
          <a:lstStyle/>
          <a:p>
            <a:r>
              <a:rPr lang="en-US" altLang="x-none" sz="3600" dirty="0"/>
              <a:t>Goals:  Advocacy Ambassador Program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4648200"/>
          </a:xfrm>
        </p:spPr>
        <p:txBody>
          <a:bodyPr/>
          <a:lstStyle/>
          <a:p>
            <a:r>
              <a:rPr lang="en-US" altLang="x-none" sz="2800" dirty="0"/>
              <a:t>Learn about current legislative issues</a:t>
            </a:r>
          </a:p>
          <a:p>
            <a:r>
              <a:rPr lang="en-US" altLang="x-none" sz="2800" dirty="0"/>
              <a:t>Meet with legislators</a:t>
            </a:r>
          </a:p>
          <a:p>
            <a:r>
              <a:rPr lang="en-US" altLang="x-none" sz="2800" dirty="0"/>
              <a:t>Network with colleagues</a:t>
            </a:r>
          </a:p>
          <a:p>
            <a:r>
              <a:rPr lang="en-US" altLang="x-none" sz="2800" dirty="0"/>
              <a:t>Learn about the impact of state ophthalmology societies</a:t>
            </a:r>
          </a:p>
          <a:p>
            <a:endParaRPr lang="en-US" alt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Midyear Forum 2017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4724400" cy="4343400"/>
          </a:xfrm>
        </p:spPr>
        <p:txBody>
          <a:bodyPr>
            <a:normAutofit lnSpcReduction="10000"/>
          </a:bodyPr>
          <a:lstStyle/>
          <a:p>
            <a:r>
              <a:rPr lang="en-US" altLang="x-none" dirty="0"/>
              <a:t>Congressional Advocacy Day</a:t>
            </a:r>
          </a:p>
          <a:p>
            <a:r>
              <a:rPr lang="en-US" altLang="x-none" dirty="0"/>
              <a:t>Politics, Policy &amp; Practice</a:t>
            </a:r>
            <a:br>
              <a:rPr lang="en-US" altLang="x-none" dirty="0"/>
            </a:br>
            <a:r>
              <a:rPr lang="en-US" altLang="x-none" dirty="0"/>
              <a:t>Management Sessions</a:t>
            </a:r>
          </a:p>
          <a:p>
            <a:pPr lvl="1"/>
            <a:r>
              <a:rPr lang="en-US" altLang="x-none" dirty="0"/>
              <a:t>L.E.A.P. Forward</a:t>
            </a:r>
            <a:br>
              <a:rPr lang="en-US" altLang="x-none" dirty="0"/>
            </a:br>
            <a:r>
              <a:rPr lang="en-US" altLang="x-none" dirty="0"/>
              <a:t>for Advocacy Ambassadors</a:t>
            </a:r>
          </a:p>
          <a:p>
            <a:r>
              <a:rPr lang="en-US" altLang="x-none" dirty="0"/>
              <a:t>Council Meetings</a:t>
            </a:r>
          </a:p>
          <a:p>
            <a:endParaRPr lang="en-US" alt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6869" y="1753888"/>
            <a:ext cx="4788243" cy="359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8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16748</TotalTime>
  <Words>567</Words>
  <Application>Microsoft Office PowerPoint</Application>
  <PresentationFormat>On-screen Show (4:3)</PresentationFormat>
  <Paragraphs>97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Rounded MT Bold</vt:lpstr>
      <vt:lpstr>Calibri</vt:lpstr>
      <vt:lpstr>Office Theme</vt:lpstr>
      <vt:lpstr> Lessons in Ophthalmology Advocacy from Frankfort to D.C.</vt:lpstr>
      <vt:lpstr>What is Advocacy?</vt:lpstr>
      <vt:lpstr>KAEPS Lobbying Day</vt:lpstr>
      <vt:lpstr>Key Legislative Efforts</vt:lpstr>
      <vt:lpstr>PowerPoint Presentation</vt:lpstr>
      <vt:lpstr>PowerPoint Presentation</vt:lpstr>
      <vt:lpstr>Advocacy Ambassador Program</vt:lpstr>
      <vt:lpstr>Goals:  Advocacy Ambassador Program</vt:lpstr>
      <vt:lpstr>Midyear Forum 2017</vt:lpstr>
      <vt:lpstr>What issues were discussed?</vt:lpstr>
      <vt:lpstr>PowerPoint Presentation</vt:lpstr>
      <vt:lpstr>What issues were discussed?</vt:lpstr>
      <vt:lpstr>What issues were discussed?</vt:lpstr>
      <vt:lpstr>What issues were discussed?</vt:lpstr>
      <vt:lpstr>Our Representatives</vt:lpstr>
      <vt:lpstr>Our Representatives</vt:lpstr>
      <vt:lpstr>Our Representatives</vt:lpstr>
      <vt:lpstr>Early Results</vt:lpstr>
      <vt:lpstr>Early Results</vt:lpstr>
      <vt:lpstr>Early Results</vt:lpstr>
      <vt:lpstr>Lessons Learned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Brock,Cynthia L.</cp:lastModifiedBy>
  <cp:revision>137</cp:revision>
  <dcterms:created xsi:type="dcterms:W3CDTF">2016-06-13T00:58:53Z</dcterms:created>
  <dcterms:modified xsi:type="dcterms:W3CDTF">2017-07-31T13:18:29Z</dcterms:modified>
</cp:coreProperties>
</file>