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58" r:id="rId5"/>
    <p:sldId id="260" r:id="rId6"/>
    <p:sldId id="264" r:id="rId7"/>
    <p:sldId id="269" r:id="rId8"/>
    <p:sldId id="271" r:id="rId9"/>
    <p:sldId id="265" r:id="rId10"/>
    <p:sldId id="266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8" r:id="rId22"/>
    <p:sldId id="282" r:id="rId23"/>
    <p:sldId id="283" r:id="rId24"/>
    <p:sldId id="284" r:id="rId25"/>
    <p:sldId id="285" r:id="rId26"/>
    <p:sldId id="286" r:id="rId27"/>
    <p:sldId id="263" r:id="rId28"/>
    <p:sldId id="262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CC3300"/>
    <a:srgbClr val="993300"/>
    <a:srgbClr val="D3D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707" autoAdjust="0"/>
  </p:normalViewPr>
  <p:slideViewPr>
    <p:cSldViewPr showGuides="1">
      <p:cViewPr varScale="1">
        <p:scale>
          <a:sx n="97" d="100"/>
          <a:sy n="97" d="100"/>
        </p:scale>
        <p:origin x="-8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085" y="-8935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0"/>
            <a:ext cx="7772400" cy="152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(i.e. Grand Rounds)</a:t>
            </a:r>
            <a:br>
              <a:rPr lang="en-US" dirty="0" smtClean="0"/>
            </a:br>
            <a:r>
              <a:rPr lang="en-US" sz="4000" dirty="0" smtClean="0"/>
              <a:t>Subtitle (i.e.</a:t>
            </a:r>
            <a:r>
              <a:rPr lang="en-US" sz="4000" baseline="0" dirty="0" smtClean="0"/>
              <a:t> </a:t>
            </a:r>
            <a:r>
              <a:rPr lang="en-US" sz="4000" baseline="0" dirty="0" err="1" smtClean="0"/>
              <a:t>Chalazion</a:t>
            </a:r>
            <a:r>
              <a:rPr lang="en-US" sz="4000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958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and Date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32085" y="6180221"/>
            <a:ext cx="9176085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02" y="2286000"/>
            <a:ext cx="3148717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07803" y="6348481"/>
            <a:ext cx="652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Department of Ophthalmology and Visual Sciences</a:t>
            </a:r>
            <a:endParaRPr lang="en-US" sz="2000" dirty="0">
              <a:ln w="3175"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https://cdn0.orgsync.com/images/os-school-logos/374-pyvbk56-university-of-louisville-onred-app-s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12042"/>
            <a:ext cx="2286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 descr="C:\Users\Juan P FdC\Desktop\DOVS 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57" y="6253205"/>
            <a:ext cx="1013680" cy="5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2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A4EB-0B06-4F24-98BB-CEE041FC849F}" type="datetimeFigureOut">
              <a:rPr lang="en-US" smtClean="0"/>
              <a:t>8/16/16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Lara Rosenwasser Newman MD</a:t>
            </a:r>
          </a:p>
          <a:p>
            <a:r>
              <a:rPr lang="en-US" dirty="0" smtClean="0"/>
              <a:t>August 19, 2016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Corneal Ulcers in Methamphetamine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8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059363"/>
          </a:xfrm>
        </p:spPr>
        <p:txBody>
          <a:bodyPr/>
          <a:lstStyle/>
          <a:p>
            <a:r>
              <a:rPr lang="en-US" dirty="0"/>
              <a:t>Admitted </a:t>
            </a:r>
            <a:r>
              <a:rPr lang="en-US" dirty="0" smtClean="0"/>
              <a:t>for </a:t>
            </a:r>
            <a:r>
              <a:rPr lang="en-US" dirty="0"/>
              <a:t>administration </a:t>
            </a:r>
            <a:r>
              <a:rPr lang="en-US" dirty="0" smtClean="0"/>
              <a:t>of:</a:t>
            </a:r>
          </a:p>
          <a:p>
            <a:pPr lvl="1"/>
            <a:r>
              <a:rPr lang="en-US" dirty="0" smtClean="0"/>
              <a:t>Fortified </a:t>
            </a:r>
            <a:r>
              <a:rPr lang="en-US" dirty="0" err="1" smtClean="0"/>
              <a:t>vancomycin</a:t>
            </a:r>
            <a:r>
              <a:rPr lang="en-US" dirty="0" smtClean="0"/>
              <a:t> q1h</a:t>
            </a:r>
          </a:p>
          <a:p>
            <a:pPr lvl="1"/>
            <a:r>
              <a:rPr lang="en-US" dirty="0" smtClean="0"/>
              <a:t>Fortified tobramycin q1h</a:t>
            </a:r>
          </a:p>
          <a:p>
            <a:pPr lvl="1"/>
            <a:r>
              <a:rPr lang="en-US" dirty="0" err="1" smtClean="0"/>
              <a:t>Natamycin</a:t>
            </a:r>
            <a:r>
              <a:rPr lang="en-US" dirty="0" smtClean="0"/>
              <a:t> q1h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Medicine team on board for management of anticipated </a:t>
            </a:r>
            <a:r>
              <a:rPr lang="en-US" dirty="0"/>
              <a:t>withdrawal symptoms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2288"/>
            <a:ext cx="8229600" cy="1143000"/>
          </a:xfrm>
        </p:spPr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2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059363"/>
          </a:xfrm>
        </p:spPr>
        <p:txBody>
          <a:bodyPr/>
          <a:lstStyle/>
          <a:p>
            <a:r>
              <a:rPr lang="en-US" dirty="0"/>
              <a:t>Rare coagulase-negative staphylococcus on culture</a:t>
            </a:r>
          </a:p>
          <a:p>
            <a:endParaRPr lang="en-US" dirty="0"/>
          </a:p>
          <a:p>
            <a:r>
              <a:rPr lang="en-US" dirty="0"/>
              <a:t>Was in-house 6 days, medicine managed opioid withdrawal, discharge with careful medication instructions to continue </a:t>
            </a:r>
            <a:r>
              <a:rPr lang="en-US" dirty="0" smtClean="0"/>
              <a:t>drops and </a:t>
            </a:r>
            <a:r>
              <a:rPr lang="en-US" dirty="0"/>
              <a:t>not scratch eye</a:t>
            </a:r>
          </a:p>
          <a:p>
            <a:endParaRPr lang="en-US" dirty="0"/>
          </a:p>
          <a:p>
            <a:r>
              <a:rPr lang="en-US" dirty="0"/>
              <a:t>Then disappeared for 2 </a:t>
            </a:r>
            <a:r>
              <a:rPr lang="en-US" dirty="0" smtClean="0"/>
              <a:t>months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2288"/>
            <a:ext cx="8229600" cy="1143000"/>
          </a:xfrm>
        </p:spPr>
        <p:txBody>
          <a:bodyPr/>
          <a:lstStyle/>
          <a:p>
            <a:r>
              <a:rPr lang="en-US" dirty="0" smtClean="0"/>
              <a:t>Clinical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1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0593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States she poured tap water in her left eye when it was itchy, continued to rub it and pick at it while high</a:t>
            </a:r>
          </a:p>
          <a:p>
            <a:endParaRPr lang="en-US" dirty="0"/>
          </a:p>
          <a:p>
            <a:r>
              <a:rPr lang="en-US" dirty="0"/>
              <a:t>Admits to both methamphetamines and IV heroin</a:t>
            </a:r>
          </a:p>
          <a:p>
            <a:endParaRPr lang="en-US" dirty="0"/>
          </a:p>
          <a:p>
            <a:r>
              <a:rPr lang="en-US" dirty="0"/>
              <a:t>Only used fortified </a:t>
            </a:r>
            <a:r>
              <a:rPr lang="en-US" dirty="0" err="1"/>
              <a:t>gtts</a:t>
            </a:r>
            <a:r>
              <a:rPr lang="en-US" dirty="0"/>
              <a:t> and </a:t>
            </a:r>
            <a:r>
              <a:rPr lang="en-US" dirty="0" err="1"/>
              <a:t>natamycin</a:t>
            </a:r>
            <a:r>
              <a:rPr lang="en-US" dirty="0"/>
              <a:t> occasionally</a:t>
            </a:r>
          </a:p>
          <a:p>
            <a:endParaRPr lang="en-US" dirty="0"/>
          </a:p>
          <a:p>
            <a:r>
              <a:rPr lang="en-US" dirty="0"/>
              <a:t>Exam: HM OU, complete </a:t>
            </a:r>
            <a:r>
              <a:rPr lang="en-US" dirty="0" err="1"/>
              <a:t>opacification</a:t>
            </a:r>
            <a:r>
              <a:rPr lang="en-US" dirty="0"/>
              <a:t>/</a:t>
            </a:r>
            <a:r>
              <a:rPr lang="en-US" dirty="0" err="1"/>
              <a:t>pannus</a:t>
            </a:r>
            <a:r>
              <a:rPr lang="en-US" dirty="0"/>
              <a:t> OD, OS with large corneal ulcer, corneal melting, descemetocele, scleral extension of infection</a:t>
            </a:r>
          </a:p>
          <a:p>
            <a:endParaRPr lang="en-US" dirty="0"/>
          </a:p>
          <a:p>
            <a:r>
              <a:rPr lang="en-US" dirty="0"/>
              <a:t>Started on IV Ceftriaxone and </a:t>
            </a:r>
            <a:r>
              <a:rPr lang="en-US" dirty="0" err="1"/>
              <a:t>Vancomycin</a:t>
            </a:r>
            <a:r>
              <a:rPr lang="en-US" dirty="0"/>
              <a:t> due to concern for </a:t>
            </a:r>
            <a:r>
              <a:rPr lang="en-US" dirty="0" err="1"/>
              <a:t>endophthalmitis</a:t>
            </a:r>
            <a:r>
              <a:rPr lang="en-US" dirty="0"/>
              <a:t>; also concern for impending </a:t>
            </a:r>
            <a:r>
              <a:rPr lang="en-US" dirty="0" smtClean="0"/>
              <a:t>perforation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2288"/>
            <a:ext cx="8229600" cy="1143000"/>
          </a:xfrm>
        </p:spPr>
        <p:txBody>
          <a:bodyPr/>
          <a:lstStyle/>
          <a:p>
            <a:r>
              <a:rPr lang="en-US" dirty="0" smtClean="0"/>
              <a:t>Reappears 2 months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OS on 2</a:t>
            </a:r>
            <a:r>
              <a:rPr lang="en-US" baseline="30000" dirty="0" smtClean="0"/>
              <a:t>nd</a:t>
            </a:r>
            <a:r>
              <a:rPr lang="en-US" dirty="0" smtClean="0"/>
              <a:t> presentation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0" r="12065"/>
          <a:stretch>
            <a:fillRect/>
          </a:stretch>
        </p:blipFill>
        <p:spPr bwMode="auto">
          <a:xfrm>
            <a:off x="2057400" y="2057400"/>
            <a:ext cx="5024437" cy="3657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07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593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Admitted by family medicine with ophthalmology consult</a:t>
            </a:r>
          </a:p>
          <a:p>
            <a:endParaRPr lang="en-US" dirty="0"/>
          </a:p>
          <a:p>
            <a:r>
              <a:rPr lang="en-US" dirty="0"/>
              <a:t>Ultimately perforated OS, went to OR for PK</a:t>
            </a:r>
          </a:p>
          <a:p>
            <a:endParaRPr lang="en-US" dirty="0"/>
          </a:p>
          <a:p>
            <a:r>
              <a:rPr lang="en-US" dirty="0" smtClean="0"/>
              <a:t>9.0 mm trephine for host, 9.5 mm for donor</a:t>
            </a:r>
          </a:p>
          <a:p>
            <a:endParaRPr lang="en-US" dirty="0"/>
          </a:p>
          <a:p>
            <a:r>
              <a:rPr lang="en-US" dirty="0"/>
              <a:t>Retina fellow present, gave </a:t>
            </a:r>
            <a:r>
              <a:rPr lang="en-US" dirty="0" err="1"/>
              <a:t>intravitreal</a:t>
            </a:r>
            <a:r>
              <a:rPr lang="en-US" dirty="0"/>
              <a:t> </a:t>
            </a:r>
            <a:r>
              <a:rPr lang="en-US" dirty="0" err="1"/>
              <a:t>ceftazidime</a:t>
            </a:r>
            <a:r>
              <a:rPr lang="en-US" dirty="0"/>
              <a:t> and </a:t>
            </a:r>
            <a:r>
              <a:rPr lang="en-US" dirty="0" err="1"/>
              <a:t>vancomycin</a:t>
            </a:r>
            <a:endParaRPr lang="en-US" dirty="0"/>
          </a:p>
          <a:p>
            <a:endParaRPr lang="en-US" dirty="0"/>
          </a:p>
          <a:p>
            <a:r>
              <a:rPr lang="en-US" dirty="0"/>
              <a:t>Also received </a:t>
            </a:r>
            <a:r>
              <a:rPr lang="en-US" dirty="0" err="1"/>
              <a:t>subconjunctival</a:t>
            </a:r>
            <a:r>
              <a:rPr lang="en-US" dirty="0"/>
              <a:t> </a:t>
            </a:r>
            <a:r>
              <a:rPr lang="en-US" dirty="0" err="1"/>
              <a:t>Kefzol</a:t>
            </a:r>
            <a:r>
              <a:rPr lang="en-US" dirty="0"/>
              <a:t> and </a:t>
            </a:r>
            <a:r>
              <a:rPr lang="en-US" dirty="0" err="1" smtClean="0"/>
              <a:t>Vancomycin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2288"/>
            <a:ext cx="8229600" cy="1143000"/>
          </a:xfrm>
        </p:spPr>
        <p:txBody>
          <a:bodyPr/>
          <a:lstStyle/>
          <a:p>
            <a:r>
              <a:rPr lang="en-US" dirty="0" smtClean="0"/>
              <a:t>Hospital Course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63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0593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Seen by psychiatry who felt she had a “grief reaction”</a:t>
            </a:r>
          </a:p>
          <a:p>
            <a:endParaRPr lang="en-US" dirty="0"/>
          </a:p>
          <a:p>
            <a:r>
              <a:rPr lang="en-US" dirty="0"/>
              <a:t>Sent home on gabapentin 300 mg TID, </a:t>
            </a:r>
            <a:r>
              <a:rPr lang="en-US" dirty="0" err="1"/>
              <a:t>Vigamox</a:t>
            </a:r>
            <a:r>
              <a:rPr lang="en-US" dirty="0"/>
              <a:t> q3h OS, prednisolone acetate 1% q4h OS, fortified </a:t>
            </a:r>
            <a:r>
              <a:rPr lang="en-US" dirty="0" err="1"/>
              <a:t>vancomycin</a:t>
            </a:r>
            <a:r>
              <a:rPr lang="en-US" dirty="0"/>
              <a:t> q3h OS</a:t>
            </a:r>
          </a:p>
          <a:p>
            <a:endParaRPr lang="en-US" dirty="0"/>
          </a:p>
          <a:p>
            <a:r>
              <a:rPr lang="en-US" dirty="0"/>
              <a:t>Patient and husband due to “living far away/homelessness” agreed to stay in Louisville in a homeless shelter</a:t>
            </a:r>
          </a:p>
          <a:p>
            <a:endParaRPr lang="en-US" dirty="0"/>
          </a:p>
          <a:p>
            <a:r>
              <a:rPr lang="en-US" dirty="0"/>
              <a:t>Eye culture OS ultimately returned positive for preliminary </a:t>
            </a:r>
            <a:r>
              <a:rPr lang="en-US" i="1" dirty="0"/>
              <a:t>Candida </a:t>
            </a:r>
            <a:r>
              <a:rPr lang="en-US" i="1" dirty="0" err="1"/>
              <a:t>albicans</a:t>
            </a:r>
            <a:r>
              <a:rPr lang="en-US" i="1" dirty="0"/>
              <a:t>, </a:t>
            </a:r>
            <a:r>
              <a:rPr lang="en-US" dirty="0"/>
              <a:t>&amp; </a:t>
            </a:r>
            <a:r>
              <a:rPr lang="en-US" i="1" dirty="0"/>
              <a:t>Candida </a:t>
            </a:r>
            <a:r>
              <a:rPr lang="en-US" i="1" dirty="0" err="1"/>
              <a:t>glabrata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torulopsis</a:t>
            </a:r>
            <a:r>
              <a:rPr lang="en-US" dirty="0" smtClean="0"/>
              <a:t>)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8488"/>
            <a:ext cx="8229600" cy="1143000"/>
          </a:xfrm>
        </p:spPr>
        <p:txBody>
          <a:bodyPr/>
          <a:lstStyle/>
          <a:p>
            <a:r>
              <a:rPr lang="en-US" dirty="0" smtClean="0"/>
              <a:t>Hospital Course #2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5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Post-op 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r="10345"/>
          <a:stretch>
            <a:fillRect/>
          </a:stretch>
        </p:blipFill>
        <p:spPr bwMode="auto">
          <a:xfrm>
            <a:off x="2057400" y="1905000"/>
            <a:ext cx="5029200" cy="3657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5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0593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 week post-discharge (10 days post-PK) came to office</a:t>
            </a:r>
          </a:p>
          <a:p>
            <a:pPr lvl="1"/>
            <a:r>
              <a:rPr lang="en-US" dirty="0"/>
              <a:t>Only knew of being on prednisolone QID</a:t>
            </a:r>
          </a:p>
          <a:p>
            <a:pPr lvl="1"/>
            <a:r>
              <a:rPr lang="en-US" dirty="0"/>
              <a:t>OD LP, OS CF@2’, PH 20/200, PK OS, loose suture, no </a:t>
            </a:r>
            <a:r>
              <a:rPr lang="en-US" dirty="0" err="1"/>
              <a:t>hypopyon</a:t>
            </a:r>
            <a:endParaRPr lang="en-US" dirty="0"/>
          </a:p>
          <a:p>
            <a:endParaRPr lang="en-US" dirty="0"/>
          </a:p>
          <a:p>
            <a:r>
              <a:rPr lang="en-US" dirty="0"/>
              <a:t>Disappeared AGAIN for 3 weeks, no-showed office </a:t>
            </a:r>
            <a:r>
              <a:rPr lang="en-US" dirty="0" err="1"/>
              <a:t>appt</a:t>
            </a:r>
            <a:endParaRPr lang="en-US" dirty="0"/>
          </a:p>
          <a:p>
            <a:pPr lvl="1"/>
            <a:r>
              <a:rPr lang="en-US" dirty="0"/>
              <a:t>Appeared at ER 2 days after no-showing, OD NLP, OS CF</a:t>
            </a:r>
          </a:p>
          <a:p>
            <a:pPr lvl="1"/>
            <a:r>
              <a:rPr lang="en-US" dirty="0"/>
              <a:t>Unclear frequency of fortified antibiotics, should have run out</a:t>
            </a:r>
          </a:p>
          <a:p>
            <a:pPr lvl="1"/>
            <a:r>
              <a:rPr lang="en-US" dirty="0"/>
              <a:t>OD: diffuse corneal scarring</a:t>
            </a:r>
          </a:p>
          <a:p>
            <a:pPr lvl="1"/>
            <a:r>
              <a:rPr lang="en-US" dirty="0"/>
              <a:t>OS: Corneal ulceration PK at graft-host junction 2-10 o’clock, 2 loose sutures, corneal melting at 3 o’clock, </a:t>
            </a:r>
            <a:r>
              <a:rPr lang="en-US" dirty="0" err="1"/>
              <a:t>hypopyon</a:t>
            </a:r>
            <a:endParaRPr lang="en-US" dirty="0"/>
          </a:p>
          <a:p>
            <a:endParaRPr lang="en-US" dirty="0"/>
          </a:p>
          <a:p>
            <a:r>
              <a:rPr lang="en-US" dirty="0"/>
              <a:t>Loose sutures removed, started on fortified </a:t>
            </a:r>
            <a:r>
              <a:rPr lang="en-US" dirty="0" err="1"/>
              <a:t>vancomycin</a:t>
            </a:r>
            <a:r>
              <a:rPr lang="en-US" dirty="0"/>
              <a:t> and tobramycin q1h OS, </a:t>
            </a:r>
            <a:r>
              <a:rPr lang="en-US" dirty="0" err="1"/>
              <a:t>cyclopentolate</a:t>
            </a:r>
            <a:r>
              <a:rPr lang="en-US" dirty="0"/>
              <a:t> 1% OS BID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2288"/>
            <a:ext cx="8229600" cy="1143000"/>
          </a:xfrm>
        </p:spPr>
        <p:txBody>
          <a:bodyPr/>
          <a:lstStyle/>
          <a:p>
            <a:r>
              <a:rPr lang="en-US" dirty="0" smtClean="0"/>
              <a:t>Post-op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1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0593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Came to 1 week follow-up </a:t>
            </a:r>
            <a:r>
              <a:rPr lang="en-US" dirty="0" err="1"/>
              <a:t>appt</a:t>
            </a:r>
            <a:endParaRPr lang="en-US" dirty="0"/>
          </a:p>
          <a:p>
            <a:endParaRPr lang="en-US" dirty="0"/>
          </a:p>
          <a:p>
            <a:r>
              <a:rPr lang="en-US" dirty="0"/>
              <a:t>PK OS with “corneal ulcer (total)”</a:t>
            </a:r>
          </a:p>
          <a:p>
            <a:r>
              <a:rPr lang="en-US" dirty="0"/>
              <a:t>B-scan OS with inflammatory cells</a:t>
            </a:r>
          </a:p>
          <a:p>
            <a:endParaRPr lang="en-US" dirty="0"/>
          </a:p>
          <a:p>
            <a:r>
              <a:rPr lang="en-US" dirty="0"/>
              <a:t>Cultures from 1 week prior at ER negative for bacteria or fungus, 4+ WBCs present</a:t>
            </a:r>
          </a:p>
          <a:p>
            <a:endParaRPr lang="en-US" dirty="0"/>
          </a:p>
          <a:p>
            <a:r>
              <a:rPr lang="en-US" dirty="0"/>
              <a:t>Continued </a:t>
            </a:r>
            <a:r>
              <a:rPr lang="en-US" dirty="0" err="1"/>
              <a:t>Vanc</a:t>
            </a:r>
            <a:r>
              <a:rPr lang="en-US" dirty="0"/>
              <a:t> and </a:t>
            </a:r>
            <a:r>
              <a:rPr lang="en-US" dirty="0" err="1"/>
              <a:t>Tobra</a:t>
            </a:r>
            <a:r>
              <a:rPr lang="en-US" dirty="0"/>
              <a:t>, started </a:t>
            </a:r>
            <a:r>
              <a:rPr lang="en-US" dirty="0" err="1"/>
              <a:t>natamycin</a:t>
            </a:r>
            <a:r>
              <a:rPr lang="en-US" dirty="0"/>
              <a:t> OS</a:t>
            </a:r>
          </a:p>
          <a:p>
            <a:r>
              <a:rPr lang="en-US" dirty="0"/>
              <a:t>Also given Ciprofloxacin 500 mg BID </a:t>
            </a:r>
            <a:r>
              <a:rPr lang="en-US" dirty="0" err="1"/>
              <a:t>po</a:t>
            </a:r>
            <a:r>
              <a:rPr lang="en-US" dirty="0"/>
              <a:t> x 7 </a:t>
            </a:r>
            <a:r>
              <a:rPr lang="en-US" dirty="0" smtClean="0"/>
              <a:t>days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8488"/>
            <a:ext cx="8229600" cy="1143000"/>
          </a:xfrm>
        </p:spPr>
        <p:txBody>
          <a:bodyPr/>
          <a:lstStyle/>
          <a:p>
            <a:r>
              <a:rPr lang="en-US" dirty="0" smtClean="0"/>
              <a:t>5 weeks post-PK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7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Non-compliant with drops and LP OU</a:t>
            </a:r>
          </a:p>
          <a:p>
            <a:endParaRPr lang="en-US" dirty="0"/>
          </a:p>
          <a:p>
            <a:r>
              <a:rPr lang="en-US" dirty="0"/>
              <a:t>Corneal melting OU</a:t>
            </a:r>
          </a:p>
          <a:p>
            <a:endParaRPr lang="en-US" dirty="0"/>
          </a:p>
          <a:p>
            <a:r>
              <a:rPr lang="en-US" dirty="0"/>
              <a:t>Still with ulcer OS</a:t>
            </a:r>
          </a:p>
          <a:p>
            <a:endParaRPr lang="en-US" dirty="0"/>
          </a:p>
          <a:p>
            <a:r>
              <a:rPr lang="en-US" dirty="0"/>
              <a:t>Rx </a:t>
            </a:r>
            <a:r>
              <a:rPr lang="en-US" dirty="0" err="1"/>
              <a:t>Vig</a:t>
            </a:r>
            <a:r>
              <a:rPr lang="en-US" dirty="0"/>
              <a:t> q3h and </a:t>
            </a:r>
            <a:r>
              <a:rPr lang="en-US" dirty="0" err="1"/>
              <a:t>Nata</a:t>
            </a:r>
            <a:r>
              <a:rPr lang="en-US" dirty="0"/>
              <a:t> q1h</a:t>
            </a:r>
          </a:p>
          <a:p>
            <a:endParaRPr lang="en-US" dirty="0"/>
          </a:p>
          <a:p>
            <a:r>
              <a:rPr lang="en-US" dirty="0"/>
              <a:t>Cultures taken </a:t>
            </a:r>
            <a:r>
              <a:rPr lang="en-US" dirty="0" smtClean="0"/>
              <a:t>OS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8488"/>
            <a:ext cx="8229600" cy="1143000"/>
          </a:xfrm>
        </p:spPr>
        <p:txBody>
          <a:bodyPr/>
          <a:lstStyle/>
          <a:p>
            <a:r>
              <a:rPr lang="en-US" dirty="0" smtClean="0"/>
              <a:t>3 months post-PK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4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CC: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dirty="0" smtClean="0"/>
              <a:t>Decreased vision OD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HPI: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dirty="0" smtClean="0"/>
              <a:t>22 year old Caucasian female, known </a:t>
            </a:r>
            <a:r>
              <a:rPr lang="en-US" dirty="0" err="1" smtClean="0"/>
              <a:t>Hep</a:t>
            </a:r>
            <a:r>
              <a:rPr lang="en-US" dirty="0" smtClean="0"/>
              <a:t> C +, heroin abuser, presents with pain, redness, photophobia, and decreased vision OD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2288"/>
            <a:ext cx="8229600" cy="1143000"/>
          </a:xfrm>
        </p:spPr>
        <p:txBody>
          <a:bodyPr/>
          <a:lstStyle/>
          <a:p>
            <a:r>
              <a:rPr lang="en-US" dirty="0" smtClean="0"/>
              <a:t>Patient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7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0593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Was scheduled for PK OD</a:t>
            </a:r>
          </a:p>
          <a:p>
            <a:endParaRPr lang="en-US" dirty="0"/>
          </a:p>
          <a:p>
            <a:r>
              <a:rPr lang="en-US" dirty="0" smtClean="0"/>
              <a:t>Has now no-showed surgery twice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8488"/>
            <a:ext cx="8229600" cy="1143000"/>
          </a:xfrm>
        </p:spPr>
        <p:txBody>
          <a:bodyPr/>
          <a:lstStyle/>
          <a:p>
            <a:r>
              <a:rPr lang="en-US" dirty="0" smtClean="0"/>
              <a:t>Most recent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5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Poulsen</a:t>
            </a:r>
            <a:r>
              <a:rPr lang="en-US" dirty="0"/>
              <a:t>, </a:t>
            </a:r>
            <a:r>
              <a:rPr lang="en-US" dirty="0" err="1"/>
              <a:t>Mannis</a:t>
            </a:r>
            <a:r>
              <a:rPr lang="en-US" dirty="0"/>
              <a:t> &amp; Cheng reported 4 cases of severe corneal ulceration in methamphetamine abusers in 1996 (</a:t>
            </a:r>
            <a:r>
              <a:rPr lang="en-US" i="1" dirty="0"/>
              <a:t>Cornea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Case 1: </a:t>
            </a:r>
            <a:r>
              <a:rPr lang="en-US" i="1" dirty="0" err="1">
                <a:solidFill>
                  <a:srgbClr val="000000"/>
                </a:solidFill>
              </a:rPr>
              <a:t>Capnocytophaga</a:t>
            </a:r>
            <a:r>
              <a:rPr lang="en-US" dirty="0">
                <a:solidFill>
                  <a:srgbClr val="000000"/>
                </a:solidFill>
              </a:rPr>
              <a:t> keratitis and </a:t>
            </a:r>
            <a:r>
              <a:rPr lang="en-US" dirty="0" err="1">
                <a:solidFill>
                  <a:srgbClr val="000000"/>
                </a:solidFill>
              </a:rPr>
              <a:t>liquefactive</a:t>
            </a:r>
            <a:r>
              <a:rPr lang="en-US" dirty="0">
                <a:solidFill>
                  <a:srgbClr val="000000"/>
                </a:solidFill>
              </a:rPr>
              <a:t> necrosis</a:t>
            </a:r>
          </a:p>
          <a:p>
            <a:pPr lvl="2"/>
            <a:r>
              <a:rPr lang="en-US" dirty="0"/>
              <a:t>Methamphetamine inhalation only, also cigarette smoker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Case 2: ulcer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 ant uveitis w/</a:t>
            </a:r>
            <a:r>
              <a:rPr lang="en-US" dirty="0" err="1">
                <a:solidFill>
                  <a:srgbClr val="000000"/>
                </a:solidFill>
                <a:sym typeface="Wingdings"/>
              </a:rPr>
              <a:t>hypopyon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  descemetocele  </a:t>
            </a:r>
            <a:r>
              <a:rPr lang="en-US" dirty="0" err="1">
                <a:solidFill>
                  <a:srgbClr val="000000"/>
                </a:solidFill>
                <a:sym typeface="Wingdings"/>
              </a:rPr>
              <a:t>perf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  glue  re-</a:t>
            </a:r>
            <a:r>
              <a:rPr lang="en-US" dirty="0" err="1">
                <a:solidFill>
                  <a:srgbClr val="000000"/>
                </a:solidFill>
                <a:sym typeface="Wingdings"/>
              </a:rPr>
              <a:t>perf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  PK</a:t>
            </a:r>
          </a:p>
          <a:p>
            <a:pPr lvl="2"/>
            <a:r>
              <a:rPr lang="en-US" dirty="0">
                <a:sym typeface="Wingdings"/>
              </a:rPr>
              <a:t>grew </a:t>
            </a:r>
            <a:r>
              <a:rPr lang="en-US" i="1" dirty="0">
                <a:sym typeface="Wingdings"/>
              </a:rPr>
              <a:t>Candida </a:t>
            </a:r>
            <a:r>
              <a:rPr lang="en-US" i="1" dirty="0" err="1">
                <a:sym typeface="Wingdings"/>
              </a:rPr>
              <a:t>albicans</a:t>
            </a:r>
            <a:r>
              <a:rPr lang="en-US" i="1" dirty="0">
                <a:sym typeface="Wingdings"/>
              </a:rPr>
              <a:t> </a:t>
            </a:r>
            <a:r>
              <a:rPr lang="en-US" dirty="0">
                <a:sym typeface="Wingdings"/>
              </a:rPr>
              <a:t>and </a:t>
            </a:r>
            <a:r>
              <a:rPr lang="en-US" i="1" dirty="0">
                <a:sym typeface="Wingdings"/>
              </a:rPr>
              <a:t>P. acnes</a:t>
            </a:r>
          </a:p>
          <a:p>
            <a:pPr lvl="2"/>
            <a:r>
              <a:rPr lang="en-US" dirty="0">
                <a:sym typeface="Wingdings"/>
              </a:rPr>
              <a:t>Admitted to rubbing and “picking” at eye constantly for around 1 month prior to presentation</a:t>
            </a:r>
          </a:p>
          <a:p>
            <a:pPr lvl="2"/>
            <a:r>
              <a:rPr lang="en-US" dirty="0">
                <a:sym typeface="Wingdings"/>
              </a:rPr>
              <a:t>Meth use by IV and </a:t>
            </a:r>
            <a:r>
              <a:rPr lang="en-US" dirty="0" smtClean="0">
                <a:sym typeface="Wingdings"/>
              </a:rPr>
              <a:t>inhalation</a:t>
            </a:r>
            <a:endParaRPr lang="en-US" dirty="0">
              <a:sym typeface="Wingding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8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Discussion: Corneal Injuries in Methamphetamine Use*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746" y="64160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3806" y="6530115"/>
            <a:ext cx="3356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*Excluding </a:t>
            </a:r>
            <a:r>
              <a:rPr lang="en-US" sz="1400" dirty="0"/>
              <a:t>meth lab explosion burn </a:t>
            </a:r>
            <a:r>
              <a:rPr lang="en-US" sz="1400" dirty="0" smtClean="0"/>
              <a:t>injuries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194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0593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ym typeface="Wingdings"/>
              </a:rPr>
              <a:t>Case 3: </a:t>
            </a:r>
            <a:r>
              <a:rPr lang="en-US" i="1" dirty="0">
                <a:sym typeface="Wingdings"/>
              </a:rPr>
              <a:t>Pseudomonas</a:t>
            </a:r>
            <a:r>
              <a:rPr lang="en-US" dirty="0">
                <a:sym typeface="Wingdings"/>
              </a:rPr>
              <a:t> corneal abscess, ulcer, </a:t>
            </a:r>
            <a:r>
              <a:rPr lang="en-US" dirty="0" err="1">
                <a:sym typeface="Wingdings"/>
              </a:rPr>
              <a:t>hypopyon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PK  ulcer recurred (</a:t>
            </a:r>
            <a:r>
              <a:rPr lang="en-US" i="1" dirty="0">
                <a:sym typeface="Wingdings"/>
              </a:rPr>
              <a:t>Staph </a:t>
            </a:r>
            <a:r>
              <a:rPr lang="en-US" i="1" dirty="0" err="1">
                <a:sym typeface="Wingdings"/>
              </a:rPr>
              <a:t>aureus</a:t>
            </a:r>
            <a:r>
              <a:rPr lang="en-US" i="1" dirty="0">
                <a:sym typeface="Wingdings"/>
              </a:rPr>
              <a:t> </a:t>
            </a:r>
            <a:r>
              <a:rPr lang="en-US" dirty="0">
                <a:sym typeface="Wingdings"/>
              </a:rPr>
              <a:t>&amp; </a:t>
            </a:r>
            <a:r>
              <a:rPr lang="en-US" i="1" dirty="0">
                <a:sym typeface="Wingdings"/>
              </a:rPr>
              <a:t>Strep </a:t>
            </a:r>
            <a:r>
              <a:rPr lang="en-US" i="1" dirty="0" err="1">
                <a:sym typeface="Wingdings"/>
              </a:rPr>
              <a:t>viridans</a:t>
            </a:r>
            <a:r>
              <a:rPr lang="en-US" dirty="0">
                <a:sym typeface="Wingdings"/>
              </a:rPr>
              <a:t>)</a:t>
            </a:r>
            <a:r>
              <a:rPr lang="en-US" i="1" dirty="0">
                <a:sym typeface="Wingdings"/>
              </a:rPr>
              <a:t>  </a:t>
            </a:r>
            <a:r>
              <a:rPr lang="en-US" dirty="0">
                <a:sym typeface="Wingdings"/>
              </a:rPr>
              <a:t>repeat PK</a:t>
            </a:r>
          </a:p>
          <a:p>
            <a:pPr lvl="1"/>
            <a:r>
              <a:rPr lang="en-US" dirty="0">
                <a:sym typeface="Wingdings"/>
              </a:rPr>
              <a:t>Other eye previously enucleated for </a:t>
            </a:r>
            <a:r>
              <a:rPr lang="en-US" dirty="0" err="1">
                <a:sym typeface="Wingdings"/>
              </a:rPr>
              <a:t>panendophthalmitis</a:t>
            </a:r>
            <a:r>
              <a:rPr lang="en-US" dirty="0">
                <a:sym typeface="Wingdings"/>
              </a:rPr>
              <a:t> w/</a:t>
            </a:r>
            <a:r>
              <a:rPr lang="en-US" dirty="0" err="1">
                <a:sym typeface="Wingdings"/>
              </a:rPr>
              <a:t>uveal</a:t>
            </a:r>
            <a:r>
              <a:rPr lang="en-US" dirty="0">
                <a:sym typeface="Wingdings"/>
              </a:rPr>
              <a:t> prolapse through </a:t>
            </a:r>
            <a:r>
              <a:rPr lang="en-US" dirty="0" err="1">
                <a:sym typeface="Wingdings"/>
              </a:rPr>
              <a:t>perf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Long history IV meth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/>
              <a:t>Case 4: infiltrate, </a:t>
            </a:r>
            <a:r>
              <a:rPr lang="en-US" dirty="0" err="1"/>
              <a:t>hypopyon</a:t>
            </a:r>
            <a:r>
              <a:rPr lang="en-US" dirty="0"/>
              <a:t>, edema, corneal </a:t>
            </a:r>
            <a:r>
              <a:rPr lang="en-US" dirty="0" err="1"/>
              <a:t>opacification</a:t>
            </a:r>
            <a:r>
              <a:rPr lang="en-US" dirty="0"/>
              <a:t>, post synechiae </a:t>
            </a:r>
            <a:r>
              <a:rPr lang="en-US" dirty="0">
                <a:sym typeface="Wingdings"/>
              </a:rPr>
              <a:t></a:t>
            </a:r>
            <a:r>
              <a:rPr lang="en-US" dirty="0" err="1">
                <a:sym typeface="Wingdings"/>
              </a:rPr>
              <a:t>conj</a:t>
            </a:r>
            <a:r>
              <a:rPr lang="en-US" dirty="0">
                <a:sym typeface="Wingdings"/>
              </a:rPr>
              <a:t> flap, PK, CE/IOL, </a:t>
            </a:r>
            <a:r>
              <a:rPr lang="en-US" dirty="0" err="1">
                <a:sym typeface="Wingdings"/>
              </a:rPr>
              <a:t>pupilloplasty</a:t>
            </a:r>
            <a:r>
              <a:rPr lang="en-US" dirty="0">
                <a:sym typeface="Wingdings"/>
              </a:rPr>
              <a:t> </a:t>
            </a:r>
          </a:p>
          <a:p>
            <a:pPr lvl="1"/>
            <a:r>
              <a:rPr lang="en-US" dirty="0" err="1">
                <a:sym typeface="Wingdings"/>
              </a:rPr>
              <a:t>Grp</a:t>
            </a:r>
            <a:r>
              <a:rPr lang="en-US" dirty="0">
                <a:sym typeface="Wingdings"/>
              </a:rPr>
              <a:t> D Strep aka </a:t>
            </a:r>
            <a:r>
              <a:rPr lang="en-US" i="1" dirty="0">
                <a:sym typeface="Wingdings"/>
              </a:rPr>
              <a:t>Enterococcus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Same eye 19 months prior had ulcer requiring PK</a:t>
            </a:r>
          </a:p>
          <a:p>
            <a:pPr lvl="1"/>
            <a:r>
              <a:rPr lang="en-US" dirty="0">
                <a:sym typeface="Wingdings"/>
              </a:rPr>
              <a:t>Graft failed due to infection w/</a:t>
            </a:r>
            <a:r>
              <a:rPr lang="en-US" i="1" dirty="0" err="1">
                <a:sym typeface="Wingdings"/>
              </a:rPr>
              <a:t>Morganella</a:t>
            </a:r>
            <a:r>
              <a:rPr lang="en-US" i="1" dirty="0">
                <a:sym typeface="Wingdings"/>
              </a:rPr>
              <a:t> </a:t>
            </a:r>
            <a:r>
              <a:rPr lang="en-US" i="1" dirty="0" err="1">
                <a:sym typeface="Wingdings"/>
              </a:rPr>
              <a:t>morganii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Meth use – inhalation </a:t>
            </a:r>
            <a:r>
              <a:rPr lang="en-US" dirty="0" smtClean="0">
                <a:sym typeface="Wingdings"/>
              </a:rPr>
              <a:t>only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2288"/>
            <a:ext cx="8229600" cy="1143000"/>
          </a:xfrm>
        </p:spPr>
        <p:txBody>
          <a:bodyPr/>
          <a:lstStyle/>
          <a:p>
            <a:r>
              <a:rPr lang="en-US" dirty="0" smtClean="0"/>
              <a:t>Corneal Injuries in Meth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1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059363"/>
          </a:xfrm>
        </p:spPr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en-US" dirty="0"/>
              <a:t>1) Direct pharmacologic and physical effects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600" dirty="0" smtClean="0"/>
              <a:t>Potent </a:t>
            </a:r>
            <a:r>
              <a:rPr lang="en-US" sz="2600" dirty="0"/>
              <a:t>vasoconstrictor </a:t>
            </a:r>
            <a:r>
              <a:rPr lang="en-US" sz="2600" dirty="0">
                <a:sym typeface="Wingdings"/>
              </a:rPr>
              <a:t> decreased ocular perfusion, </a:t>
            </a:r>
            <a:r>
              <a:rPr lang="en-US" sz="2600" dirty="0" err="1">
                <a:sym typeface="Wingdings"/>
              </a:rPr>
              <a:t>vasculitis</a:t>
            </a:r>
            <a:endParaRPr lang="en-US" sz="2600" dirty="0">
              <a:sym typeface="Wingdings"/>
            </a:endParaRP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Elevates </a:t>
            </a:r>
            <a:r>
              <a:rPr lang="en-US" sz="2600" dirty="0"/>
              <a:t>pain threshold </a:t>
            </a:r>
            <a:r>
              <a:rPr lang="en-US" sz="2600" dirty="0">
                <a:sym typeface="Wingdings"/>
              </a:rPr>
              <a:t> may disrupt normal blink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Users </a:t>
            </a:r>
            <a:r>
              <a:rPr lang="en-US" sz="2600" dirty="0"/>
              <a:t>are </a:t>
            </a:r>
            <a:r>
              <a:rPr lang="en-US" sz="2600" dirty="0" err="1"/>
              <a:t>hyperstimulated</a:t>
            </a:r>
            <a:r>
              <a:rPr lang="en-US" sz="2600" dirty="0"/>
              <a:t> </a:t>
            </a:r>
            <a:r>
              <a:rPr lang="en-US" sz="2600" dirty="0">
                <a:sym typeface="Wingdings"/>
              </a:rPr>
              <a:t> fixate on FBS, rub/</a:t>
            </a:r>
            <a:r>
              <a:rPr lang="en-US" sz="2600" dirty="0" smtClean="0">
                <a:sym typeface="Wingdings"/>
              </a:rPr>
              <a:t>scratch</a:t>
            </a:r>
            <a:endParaRPr lang="en-US" sz="2600" dirty="0">
              <a:sym typeface="Wingdings"/>
            </a:endParaRPr>
          </a:p>
          <a:p>
            <a:pPr lvl="1"/>
            <a:endParaRPr lang="en-US" sz="2600" dirty="0" smtClean="0">
              <a:sym typeface="Wingdings"/>
            </a:endParaRPr>
          </a:p>
          <a:p>
            <a:pPr lvl="1"/>
            <a:r>
              <a:rPr lang="en-US" sz="2600" dirty="0" smtClean="0">
                <a:sym typeface="Wingdings"/>
              </a:rPr>
              <a:t>Drug </a:t>
            </a:r>
            <a:r>
              <a:rPr lang="en-US" sz="2600" dirty="0">
                <a:sym typeface="Wingdings"/>
              </a:rPr>
              <a:t>is base often sold as </a:t>
            </a:r>
            <a:r>
              <a:rPr lang="en-US" sz="2600" dirty="0" err="1">
                <a:sym typeface="Wingdings"/>
              </a:rPr>
              <a:t>HCl</a:t>
            </a:r>
            <a:r>
              <a:rPr lang="en-US" sz="2600" dirty="0">
                <a:sym typeface="Wingdings"/>
              </a:rPr>
              <a:t> salt  chemical burn</a:t>
            </a:r>
          </a:p>
          <a:p>
            <a:pPr lvl="1"/>
            <a:endParaRPr lang="en-US" sz="2600" dirty="0" smtClean="0">
              <a:sym typeface="Wingdings"/>
            </a:endParaRPr>
          </a:p>
          <a:p>
            <a:pPr lvl="1"/>
            <a:r>
              <a:rPr lang="en-US" sz="2600" dirty="0" smtClean="0">
                <a:sym typeface="Wingdings"/>
              </a:rPr>
              <a:t>May </a:t>
            </a:r>
            <a:r>
              <a:rPr lang="en-US" sz="2600" dirty="0">
                <a:sym typeface="Wingdings"/>
              </a:rPr>
              <a:t>damage nerves via effects on dopamine &amp; serotonin </a:t>
            </a:r>
            <a:r>
              <a:rPr lang="en-US" sz="2600" dirty="0" smtClean="0">
                <a:sym typeface="Wingdings"/>
              </a:rPr>
              <a:t>receptors</a:t>
            </a:r>
            <a:endParaRPr lang="en-US" sz="2600" dirty="0">
              <a:sym typeface="Wingding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8488"/>
            <a:ext cx="8229600" cy="894512"/>
          </a:xfrm>
        </p:spPr>
        <p:txBody>
          <a:bodyPr/>
          <a:lstStyle/>
          <a:p>
            <a:r>
              <a:rPr lang="en-US" dirty="0" smtClean="0"/>
              <a:t>4 categories of factors: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8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059363"/>
          </a:xfrm>
        </p:spPr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en-US" dirty="0"/>
              <a:t>2) Toxic effects of cutting agents 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Lidocaine</a:t>
            </a:r>
            <a:r>
              <a:rPr lang="en-US" dirty="0" smtClean="0"/>
              <a:t> </a:t>
            </a:r>
            <a:r>
              <a:rPr lang="en-US" dirty="0"/>
              <a:t>&amp; procaine predispose to corneal ulcers (anesthetics)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Strychnine </a:t>
            </a:r>
            <a:r>
              <a:rPr lang="en-US" dirty="0"/>
              <a:t>and bicarbonate </a:t>
            </a:r>
            <a:r>
              <a:rPr lang="en-US" dirty="0">
                <a:sym typeface="Wingdings"/>
              </a:rPr>
              <a:t> chemical burns</a:t>
            </a:r>
          </a:p>
          <a:p>
            <a:pPr lvl="1"/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Quinine </a:t>
            </a:r>
            <a:r>
              <a:rPr lang="en-US" dirty="0">
                <a:sym typeface="Wingdings"/>
              </a:rPr>
              <a:t> photophobia, </a:t>
            </a:r>
            <a:r>
              <a:rPr lang="en-US" dirty="0" err="1">
                <a:sym typeface="Wingdings"/>
              </a:rPr>
              <a:t>scotomas</a:t>
            </a:r>
            <a:r>
              <a:rPr lang="en-US" dirty="0">
                <a:sym typeface="Wingdings"/>
              </a:rPr>
              <a:t>, retinal edema, optic atrophy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Caffeine</a:t>
            </a:r>
            <a:r>
              <a:rPr lang="en-US" dirty="0"/>
              <a:t>, ephedrine, phenylpropanolamine 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incr</a:t>
            </a:r>
            <a:r>
              <a:rPr lang="en-US" dirty="0">
                <a:sym typeface="Wingdings"/>
              </a:rPr>
              <a:t> vasospasm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8488"/>
            <a:ext cx="8229600" cy="894512"/>
          </a:xfrm>
        </p:spPr>
        <p:txBody>
          <a:bodyPr/>
          <a:lstStyle/>
          <a:p>
            <a:r>
              <a:rPr lang="en-US" dirty="0" smtClean="0"/>
              <a:t>4 categories of factors: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5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059363"/>
          </a:xfrm>
        </p:spPr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en-US" dirty="0"/>
              <a:t>3) Effects related to route of admin (smoking, </a:t>
            </a:r>
            <a:r>
              <a:rPr lang="en-US" dirty="0" smtClean="0"/>
              <a:t>	inhalation</a:t>
            </a:r>
            <a:r>
              <a:rPr lang="en-US" dirty="0"/>
              <a:t>, IV)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Risk </a:t>
            </a:r>
            <a:r>
              <a:rPr lang="en-US" dirty="0"/>
              <a:t>of drug-to-hand-to-eye exposure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IVDU </a:t>
            </a:r>
            <a:r>
              <a:rPr lang="en-US" dirty="0">
                <a:sym typeface="Wingdings"/>
              </a:rPr>
              <a:t> embolization, infection</a:t>
            </a:r>
          </a:p>
          <a:p>
            <a:pPr lvl="1"/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Inhalation</a:t>
            </a:r>
            <a:r>
              <a:rPr lang="en-US" dirty="0">
                <a:sym typeface="Wingdings"/>
              </a:rPr>
              <a:t>/snorting can lead to </a:t>
            </a:r>
            <a:r>
              <a:rPr lang="en-US" dirty="0" err="1">
                <a:sym typeface="Wingdings"/>
              </a:rPr>
              <a:t>amaurosis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fugax</a:t>
            </a:r>
            <a:r>
              <a:rPr lang="en-US" dirty="0">
                <a:sym typeface="Wingdings"/>
              </a:rPr>
              <a:t>, retinal </a:t>
            </a:r>
            <a:r>
              <a:rPr lang="en-US" dirty="0" err="1">
                <a:sym typeface="Wingdings"/>
              </a:rPr>
              <a:t>vasculitis</a:t>
            </a:r>
            <a:endParaRPr lang="en-US" dirty="0">
              <a:sym typeface="Wingdings"/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Smoking </a:t>
            </a:r>
            <a:r>
              <a:rPr lang="en-US" dirty="0">
                <a:sym typeface="Wingdings"/>
              </a:rPr>
              <a:t> irritation, damage to corneal epithelium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8488"/>
            <a:ext cx="8229600" cy="894512"/>
          </a:xfrm>
        </p:spPr>
        <p:txBody>
          <a:bodyPr/>
          <a:lstStyle/>
          <a:p>
            <a:r>
              <a:rPr lang="en-US" dirty="0" smtClean="0"/>
              <a:t>4 categories of factors: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763" y="6488668"/>
            <a:ext cx="286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IVDU = Intravenous drug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5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059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4) Caustic contaminants in final product related </a:t>
            </a:r>
            <a:r>
              <a:rPr lang="en-US" dirty="0" smtClean="0"/>
              <a:t>	to </a:t>
            </a:r>
            <a:r>
              <a:rPr lang="en-US" dirty="0"/>
              <a:t>manufacturing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Corrosives </a:t>
            </a:r>
            <a:r>
              <a:rPr lang="en-US" dirty="0"/>
              <a:t>such as sodium hydroxide or sulfuric acid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Solvents </a:t>
            </a:r>
            <a:r>
              <a:rPr lang="en-US" dirty="0"/>
              <a:t>such as acetone and benzene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Metals </a:t>
            </a:r>
            <a:r>
              <a:rPr lang="en-US" dirty="0"/>
              <a:t>such as mercury and red phosphorus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Salts </a:t>
            </a:r>
            <a:r>
              <a:rPr lang="en-US" dirty="0"/>
              <a:t>such as sodium cyanide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8488"/>
            <a:ext cx="8229600" cy="894512"/>
          </a:xfrm>
        </p:spPr>
        <p:txBody>
          <a:bodyPr/>
          <a:lstStyle/>
          <a:p>
            <a:r>
              <a:rPr lang="en-US" dirty="0" smtClean="0"/>
              <a:t>4 categories of factors: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5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059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This type of injury can cause </a:t>
            </a:r>
            <a:r>
              <a:rPr lang="en-US" dirty="0"/>
              <a:t>irreversible vision loss</a:t>
            </a:r>
          </a:p>
          <a:p>
            <a:endParaRPr lang="en-US" dirty="0"/>
          </a:p>
          <a:p>
            <a:r>
              <a:rPr lang="en-US" dirty="0"/>
              <a:t>Admitting patients for eye drops – where’s the limit?</a:t>
            </a:r>
          </a:p>
          <a:p>
            <a:endParaRPr lang="en-US" dirty="0"/>
          </a:p>
          <a:p>
            <a:r>
              <a:rPr lang="en-US" dirty="0"/>
              <a:t>These patients need psychiatric help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Counseling</a:t>
            </a:r>
          </a:p>
          <a:p>
            <a:pPr lvl="1"/>
            <a:r>
              <a:rPr lang="en-US" dirty="0"/>
              <a:t>Appropriate medications</a:t>
            </a:r>
          </a:p>
          <a:p>
            <a:pPr lvl="1"/>
            <a:r>
              <a:rPr lang="en-US" dirty="0"/>
              <a:t>Drug rehab</a:t>
            </a:r>
          </a:p>
          <a:p>
            <a:pPr lvl="1"/>
            <a:r>
              <a:rPr lang="en-US" dirty="0"/>
              <a:t>Family support</a:t>
            </a:r>
          </a:p>
          <a:p>
            <a:pPr lvl="1"/>
            <a:r>
              <a:rPr lang="en-US" dirty="0"/>
              <a:t>RESTRAINTS!</a:t>
            </a:r>
          </a:p>
          <a:p>
            <a:pPr lvl="1"/>
            <a:r>
              <a:rPr lang="en-US" dirty="0"/>
              <a:t>Supervision of delusional and psychotic patients in hospital</a:t>
            </a:r>
          </a:p>
          <a:p>
            <a:pPr lvl="1"/>
            <a:r>
              <a:rPr lang="en-US" dirty="0"/>
              <a:t>Prompt psychiatric care when these patients </a:t>
            </a:r>
            <a:r>
              <a:rPr lang="en-US" dirty="0" smtClean="0"/>
              <a:t>present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2288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3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97749"/>
            <a:ext cx="8229600" cy="5059363"/>
          </a:xfrm>
        </p:spPr>
        <p:txBody>
          <a:bodyPr/>
          <a:lstStyle/>
          <a:p>
            <a:r>
              <a:rPr lang="en-US" dirty="0" err="1"/>
              <a:t>Poulsen</a:t>
            </a:r>
            <a:r>
              <a:rPr lang="en-US" dirty="0"/>
              <a:t> EJ, </a:t>
            </a:r>
            <a:r>
              <a:rPr lang="en-US" dirty="0" err="1"/>
              <a:t>Mannis</a:t>
            </a:r>
            <a:r>
              <a:rPr lang="en-US" dirty="0"/>
              <a:t> MJ, Chang SD. Keratitis in methamphetamine abusers. Cornea. 1996 Sep;15(5):477-82. PubMed PMID: 8862924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6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5059363"/>
          </a:xfrm>
        </p:spPr>
        <p:txBody>
          <a:bodyPr>
            <a:normAutofit/>
          </a:bodyPr>
          <a:lstStyle/>
          <a:p>
            <a:pPr algn="ctr"/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779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059363"/>
          </a:xfrm>
        </p:spPr>
        <p:txBody>
          <a:bodyPr>
            <a:normAutofit/>
          </a:bodyPr>
          <a:lstStyle/>
          <a:p>
            <a:r>
              <a:rPr lang="en-US" sz="2800" dirty="0">
                <a:sym typeface="Wingdings"/>
              </a:rPr>
              <a:t>No history of contact lens use, or freshwater exposure</a:t>
            </a:r>
          </a:p>
          <a:p>
            <a:r>
              <a:rPr lang="en-US" sz="2800" dirty="0">
                <a:sym typeface="Wingdings"/>
              </a:rPr>
              <a:t>No past ocular history other than refractive error</a:t>
            </a:r>
          </a:p>
          <a:p>
            <a:r>
              <a:rPr lang="en-US" sz="2800" dirty="0">
                <a:sym typeface="Wingdings"/>
              </a:rPr>
              <a:t>Outside hospital noted </a:t>
            </a:r>
            <a:r>
              <a:rPr lang="en-US" sz="2800" dirty="0" err="1">
                <a:sym typeface="Wingdings"/>
              </a:rPr>
              <a:t>hypopyon</a:t>
            </a:r>
            <a:r>
              <a:rPr lang="en-US" sz="2800" dirty="0">
                <a:sym typeface="Wingdings"/>
              </a:rPr>
              <a:t>, </a:t>
            </a:r>
            <a:r>
              <a:rPr lang="en-US" sz="2800" dirty="0" err="1">
                <a:sym typeface="Wingdings"/>
              </a:rPr>
              <a:t>periorbital</a:t>
            </a:r>
            <a:r>
              <a:rPr lang="en-US" sz="2800" dirty="0">
                <a:sym typeface="Wingdings"/>
              </a:rPr>
              <a:t> edema, </a:t>
            </a:r>
            <a:r>
              <a:rPr lang="en-US" sz="2800" dirty="0" err="1">
                <a:sym typeface="Wingdings"/>
              </a:rPr>
              <a:t>chemosis</a:t>
            </a:r>
            <a:r>
              <a:rPr lang="en-US" sz="2800" dirty="0">
                <a:sym typeface="Wingdings"/>
              </a:rPr>
              <a:t>, central corneal ulceration, purulent discharge</a:t>
            </a:r>
          </a:p>
          <a:p>
            <a:r>
              <a:rPr lang="en-US" sz="2800" dirty="0">
                <a:sym typeface="Wingdings"/>
              </a:rPr>
              <a:t>They gave 1 g </a:t>
            </a:r>
            <a:r>
              <a:rPr lang="en-US" sz="2800" dirty="0" err="1">
                <a:sym typeface="Wingdings"/>
              </a:rPr>
              <a:t>Vancomycin</a:t>
            </a:r>
            <a:r>
              <a:rPr lang="en-US" sz="2800" dirty="0">
                <a:sym typeface="Wingdings"/>
              </a:rPr>
              <a:t> IV, 380 mg Gentamicin IV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2288"/>
            <a:ext cx="8229600" cy="1143000"/>
          </a:xfrm>
        </p:spPr>
        <p:txBody>
          <a:bodyPr/>
          <a:lstStyle/>
          <a:p>
            <a:r>
              <a:rPr lang="en-US" dirty="0" smtClean="0"/>
              <a:t>Extended HPI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059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Past Ocular </a:t>
            </a:r>
            <a:r>
              <a:rPr lang="en-US" sz="2800" dirty="0" err="1" smtClean="0"/>
              <a:t>Hx</a:t>
            </a:r>
            <a:r>
              <a:rPr lang="en-US" sz="2800" dirty="0" smtClean="0"/>
              <a:t>: refractive error</a:t>
            </a:r>
            <a:endParaRPr lang="en-US" sz="2800" dirty="0" smtClean="0"/>
          </a:p>
          <a:p>
            <a:r>
              <a:rPr lang="en-US" sz="2800" dirty="0" smtClean="0"/>
              <a:t>Past Medical </a:t>
            </a:r>
            <a:r>
              <a:rPr lang="en-US" sz="2800" dirty="0" err="1" smtClean="0"/>
              <a:t>Hx</a:t>
            </a:r>
            <a:r>
              <a:rPr lang="en-US" sz="2800" dirty="0" smtClean="0"/>
              <a:t>: </a:t>
            </a:r>
            <a:r>
              <a:rPr lang="en-US" sz="2800" dirty="0" err="1" smtClean="0"/>
              <a:t>Hep</a:t>
            </a:r>
            <a:r>
              <a:rPr lang="en-US" sz="2800" dirty="0" smtClean="0"/>
              <a:t> C, IV drug use</a:t>
            </a:r>
            <a:endParaRPr lang="en-US" sz="2800" dirty="0" smtClean="0"/>
          </a:p>
          <a:p>
            <a:r>
              <a:rPr lang="en-US" sz="2800" dirty="0" err="1" smtClean="0"/>
              <a:t>Fam</a:t>
            </a:r>
            <a:r>
              <a:rPr lang="en-US" sz="2800" dirty="0" smtClean="0"/>
              <a:t> </a:t>
            </a:r>
            <a:r>
              <a:rPr lang="en-US" sz="2800" dirty="0" err="1" smtClean="0"/>
              <a:t>Hx</a:t>
            </a:r>
            <a:r>
              <a:rPr lang="en-US" sz="2800" dirty="0" smtClean="0"/>
              <a:t>: non-contributory</a:t>
            </a:r>
            <a:endParaRPr lang="en-US" sz="2800" dirty="0" smtClean="0"/>
          </a:p>
          <a:p>
            <a:r>
              <a:rPr lang="en-US" sz="2800" dirty="0" smtClean="0"/>
              <a:t>Meds: none</a:t>
            </a:r>
            <a:endParaRPr lang="en-US" sz="2800" dirty="0" smtClean="0"/>
          </a:p>
          <a:p>
            <a:r>
              <a:rPr lang="en-US" sz="2800" dirty="0" smtClean="0"/>
              <a:t>Allergies: none</a:t>
            </a:r>
            <a:endParaRPr lang="en-US" sz="2800" dirty="0" smtClean="0"/>
          </a:p>
          <a:p>
            <a:r>
              <a:rPr lang="en-US" sz="2800" dirty="0" smtClean="0"/>
              <a:t>Social </a:t>
            </a:r>
            <a:r>
              <a:rPr lang="en-US" sz="2800" dirty="0" err="1" smtClean="0"/>
              <a:t>Hx</a:t>
            </a:r>
            <a:r>
              <a:rPr lang="en-US" sz="2800" dirty="0"/>
              <a:t>: history of sexual, physical, and emotional abuse in past, substance abuse “anything</a:t>
            </a:r>
            <a:r>
              <a:rPr lang="en-US" sz="2800" dirty="0" smtClean="0"/>
              <a:t>”</a:t>
            </a:r>
            <a:endParaRPr lang="en-US" sz="2800" dirty="0"/>
          </a:p>
          <a:p>
            <a:r>
              <a:rPr lang="en-US" sz="2800" dirty="0" smtClean="0"/>
              <a:t>ROS: negative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2288"/>
            <a:ext cx="8229600" cy="1143000"/>
          </a:xfrm>
        </p:spPr>
        <p:txBody>
          <a:bodyPr/>
          <a:lstStyle/>
          <a:p>
            <a:r>
              <a:rPr lang="en-US" dirty="0" smtClean="0"/>
              <a:t>History (</a:t>
            </a:r>
            <a:r>
              <a:rPr lang="en-US" dirty="0" err="1" smtClean="0"/>
              <a:t>Hx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6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578285"/>
              </p:ext>
            </p:extLst>
          </p:nvPr>
        </p:nvGraphicFramePr>
        <p:xfrm>
          <a:off x="457200" y="1371600"/>
          <a:ext cx="7924800" cy="1981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600"/>
                <a:gridCol w="2743200"/>
                <a:gridCol w="10668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 near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view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→2mm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mmHg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mmHg</a:t>
                      </a:r>
                    </a:p>
                  </a:txBody>
                  <a:tcPr marL="36576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2451"/>
            <a:ext cx="8229600" cy="1143000"/>
          </a:xfrm>
        </p:spPr>
        <p:txBody>
          <a:bodyPr/>
          <a:lstStyle/>
          <a:p>
            <a:r>
              <a:rPr lang="en-US" dirty="0" smtClean="0"/>
              <a:t>External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6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2451"/>
            <a:ext cx="8229600" cy="1143000"/>
          </a:xfrm>
        </p:spPr>
        <p:txBody>
          <a:bodyPr/>
          <a:lstStyle/>
          <a:p>
            <a:r>
              <a:rPr lang="en-US" dirty="0" smtClean="0"/>
              <a:t>Anterior Segment Exam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368881"/>
              </p:ext>
            </p:extLst>
          </p:nvPr>
        </p:nvGraphicFramePr>
        <p:xfrm>
          <a:off x="457200" y="1371600"/>
          <a:ext cx="8305800" cy="38861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/>
                <a:gridCol w="2743200"/>
                <a:gridCol w="1066800"/>
                <a:gridCol w="29286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External/Lids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Conj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/Sclera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injected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(4+)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Clear/white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central ulcer surrounded by dense infiltrate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 Chamber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hypopyon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&amp; quiet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Iris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 to assess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 to assess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35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6251"/>
            <a:ext cx="8229600" cy="1143000"/>
          </a:xfrm>
        </p:spPr>
        <p:txBody>
          <a:bodyPr/>
          <a:lstStyle/>
          <a:p>
            <a:r>
              <a:rPr lang="en-US" dirty="0" smtClean="0"/>
              <a:t>Posterior Segment Exam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779345"/>
              </p:ext>
            </p:extLst>
          </p:nvPr>
        </p:nvGraphicFramePr>
        <p:xfrm>
          <a:off x="457200" y="1295400"/>
          <a:ext cx="8305800" cy="2514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/>
                <a:gridCol w="2743200"/>
                <a:gridCol w="1066800"/>
                <a:gridCol w="29286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Fundus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 Nerve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C/D 0.2, pin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 &amp; sharp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Macula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Vessels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Periphery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29621" y="4674570"/>
            <a:ext cx="233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UTA = unable to assess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5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Clinical photos 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950" y="1761596"/>
            <a:ext cx="4679850" cy="3528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1761596"/>
            <a:ext cx="2928530" cy="274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8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059363"/>
          </a:xfrm>
        </p:spPr>
        <p:txBody>
          <a:bodyPr/>
          <a:lstStyle/>
          <a:p>
            <a:r>
              <a:rPr lang="en-US" dirty="0" smtClean="0"/>
              <a:t>Corneal ulcer with </a:t>
            </a:r>
            <a:r>
              <a:rPr lang="en-US" dirty="0" err="1" smtClean="0"/>
              <a:t>hypopyon</a:t>
            </a:r>
            <a:r>
              <a:rPr lang="en-US" dirty="0" smtClean="0"/>
              <a:t> OD</a:t>
            </a:r>
          </a:p>
          <a:p>
            <a:r>
              <a:rPr lang="en-US" dirty="0" smtClean="0"/>
              <a:t>Differential Diagnosis:</a:t>
            </a:r>
          </a:p>
          <a:p>
            <a:pPr lvl="1"/>
            <a:r>
              <a:rPr lang="en-US" dirty="0" smtClean="0"/>
              <a:t>Bacterial </a:t>
            </a:r>
            <a:r>
              <a:rPr lang="en-US" dirty="0" err="1" smtClean="0"/>
              <a:t>vs</a:t>
            </a:r>
            <a:r>
              <a:rPr lang="en-US" dirty="0" smtClean="0"/>
              <a:t> fungal ulcer/keratitis</a:t>
            </a:r>
          </a:p>
          <a:p>
            <a:endParaRPr lang="en-US" dirty="0"/>
          </a:p>
          <a:p>
            <a:r>
              <a:rPr lang="en-US" dirty="0" smtClean="0"/>
              <a:t>Mechanism: patient eventually admits to repeatedly scratching/picking at her eye while using methamphetamine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2288"/>
            <a:ext cx="8229600" cy="1143000"/>
          </a:xfrm>
        </p:spPr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1237</Words>
  <Application>Microsoft Macintosh PowerPoint</Application>
  <PresentationFormat>On-screen Show (4:3)</PresentationFormat>
  <Paragraphs>244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Corneal Ulcers in Methamphetamine Use</vt:lpstr>
      <vt:lpstr>Patient Presentation</vt:lpstr>
      <vt:lpstr>Extended HPI</vt:lpstr>
      <vt:lpstr>History (Hx)</vt:lpstr>
      <vt:lpstr>External Exam</vt:lpstr>
      <vt:lpstr>Anterior Segment Exam</vt:lpstr>
      <vt:lpstr>Posterior Segment Exam</vt:lpstr>
      <vt:lpstr>Clinical photos OD</vt:lpstr>
      <vt:lpstr>Assessment</vt:lpstr>
      <vt:lpstr>Plan</vt:lpstr>
      <vt:lpstr>Clinical Course</vt:lpstr>
      <vt:lpstr>Reappears 2 months later</vt:lpstr>
      <vt:lpstr>OS on 2nd presentation</vt:lpstr>
      <vt:lpstr>Hospital Course #2</vt:lpstr>
      <vt:lpstr>Hospital Course #2 Continued</vt:lpstr>
      <vt:lpstr>Post-op OS</vt:lpstr>
      <vt:lpstr>Post-op Course</vt:lpstr>
      <vt:lpstr>5 weeks post-PK</vt:lpstr>
      <vt:lpstr>3 months post-PK</vt:lpstr>
      <vt:lpstr>Most recent updates</vt:lpstr>
      <vt:lpstr>Discussion: Corneal Injuries in Methamphetamine Use*</vt:lpstr>
      <vt:lpstr>Corneal Injuries in Meth Use</vt:lpstr>
      <vt:lpstr>4 categories of factors:</vt:lpstr>
      <vt:lpstr>4 categories of factors:</vt:lpstr>
      <vt:lpstr>4 categories of factors:</vt:lpstr>
      <vt:lpstr>4 categories of factors:</vt:lpstr>
      <vt:lpstr>Conclusions</vt:lpstr>
      <vt:lpstr>References</vt:lpstr>
      <vt:lpstr>PowerPoint Presentation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P FdC</dc:creator>
  <cp:lastModifiedBy>Lara Rosenwasser</cp:lastModifiedBy>
  <cp:revision>29</cp:revision>
  <dcterms:created xsi:type="dcterms:W3CDTF">2016-06-13T00:58:53Z</dcterms:created>
  <dcterms:modified xsi:type="dcterms:W3CDTF">2016-08-18T01:42:44Z</dcterms:modified>
</cp:coreProperties>
</file>