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9" r:id="rId4"/>
    <p:sldId id="260" r:id="rId5"/>
    <p:sldId id="266" r:id="rId6"/>
    <p:sldId id="261" r:id="rId7"/>
    <p:sldId id="262" r:id="rId8"/>
    <p:sldId id="270" r:id="rId9"/>
    <p:sldId id="268" r:id="rId10"/>
    <p:sldId id="269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88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0000"/>
    <a:srgbClr val="CC3300"/>
    <a:srgbClr val="993300"/>
    <a:srgbClr val="D3D3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8" autoAdjust="0"/>
    <p:restoredTop sz="81172" autoAdjust="0"/>
  </p:normalViewPr>
  <p:slideViewPr>
    <p:cSldViewPr showGuides="1">
      <p:cViewPr>
        <p:scale>
          <a:sx n="60" d="100"/>
          <a:sy n="60" d="100"/>
        </p:scale>
        <p:origin x="-1650" y="-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8966E9-3783-4588-8FD7-E9AF07F317DD}" type="datetimeFigureOut">
              <a:rPr lang="en-US" smtClean="0"/>
              <a:t>12/16/2016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4A24A9-0E7F-4C39-8A10-8EC5288F0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523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8FD68-8471-E44B-A1D6-308947B2528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847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8FD68-8471-E44B-A1D6-308947B2528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1621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8FD68-8471-E44B-A1D6-308947B2528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457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cellular fibrous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stroma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surrounding irregular trabeculae of woven bone, arranged in a “Chinese characters” pattern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4A24A9-0E7F-4C39-8A10-8EC5288F0AD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4759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It represents 2.5% of primary bone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tumours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occurs predominantly in the first 3 decades of life 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mutation at the α-subunit of the G-protein receptor results in an increase of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cAMP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causing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hyperproliferation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abnormal osteoblasts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8FD68-8471-E44B-A1D6-308947B2528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0541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Equal prevalence in males and females although Mc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Cune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Albright syndrome more commonly affects females</a:t>
            </a:r>
          </a:p>
          <a:p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Precious puberty is the most frequent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hyperfunctioning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endocrinopathy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others include acromegaly, hyperthyroidism, diabetes,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hyperparatuitarism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hypercalcemia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adrenal disorders. 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4A24A9-0E7F-4C39-8A10-8EC5288F0AD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9452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cause weakening of the bony structure, and expansion can cause pain, swelling, deformity, neurological symptoms and pathological fracture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4A24A9-0E7F-4C39-8A10-8EC5288F0AD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653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32085" y="-89356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04800"/>
            <a:ext cx="7772400" cy="1524000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aseline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Title (i.e. Grand Rounds)</a:t>
            </a:r>
            <a:br>
              <a:rPr lang="en-US" dirty="0" smtClean="0"/>
            </a:br>
            <a:r>
              <a:rPr lang="en-US" sz="4000" dirty="0" smtClean="0"/>
              <a:t>Subtitle (i.e.</a:t>
            </a:r>
            <a:r>
              <a:rPr lang="en-US" sz="4000" baseline="0" dirty="0" smtClean="0"/>
              <a:t> </a:t>
            </a:r>
            <a:r>
              <a:rPr lang="en-US" sz="4000" baseline="0" dirty="0" err="1" smtClean="0"/>
              <a:t>Chalazion</a:t>
            </a:r>
            <a:r>
              <a:rPr lang="en-US" sz="4000" dirty="0" smtClean="0"/>
              <a:t>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495800"/>
            <a:ext cx="6400800" cy="12192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Name and Date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-32085" y="6180221"/>
            <a:ext cx="9176085" cy="685800"/>
          </a:xfrm>
          <a:prstGeom prst="rect">
            <a:avLst/>
          </a:prstGeom>
          <a:solidFill>
            <a:srgbClr val="AD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302" y="2286000"/>
            <a:ext cx="3148717" cy="1828800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2507803" y="6348481"/>
            <a:ext cx="65239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n w="3175">
                  <a:noFill/>
                </a:ln>
                <a:solidFill>
                  <a:schemeClr val="bg1"/>
                </a:solidFill>
                <a:effectLst/>
                <a:latin typeface="Arial Rounded MT Bold" panose="020F0704030504030204" pitchFamily="34" charset="0"/>
              </a:rPr>
              <a:t>Department of Ophthalmology and Visual Sciences</a:t>
            </a:r>
            <a:endParaRPr lang="en-US" sz="2000" dirty="0">
              <a:ln w="3175">
                <a:noFill/>
              </a:ln>
              <a:solidFill>
                <a:schemeClr val="bg1"/>
              </a:solidFill>
              <a:effectLst/>
              <a:latin typeface="Arial Rounded MT Bold" panose="020F0704030504030204" pitchFamily="34" charset="0"/>
            </a:endParaRPr>
          </a:p>
        </p:txBody>
      </p:sp>
      <p:pic>
        <p:nvPicPr>
          <p:cNvPr id="1028" name="Picture 4" descr="https://cdn0.orgsync.com/images/os-school-logos/374-pyvbk56-university-of-louisville-onred-app-sm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6112042"/>
            <a:ext cx="2286001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8318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DA4EB-0B06-4F24-98BB-CEE041FC849F}" type="datetimeFigureOut">
              <a:rPr lang="en-US" smtClean="0"/>
              <a:t>12/16/2016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83579-E7DE-4469-A140-89CEE8B03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915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DA4EB-0B06-4F24-98BB-CEE041FC849F}" type="datetimeFigureOut">
              <a:rPr lang="en-US" smtClean="0"/>
              <a:t>12/16/2016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83579-E7DE-4469-A140-89CEE8B03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328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02349"/>
            <a:ext cx="8229600" cy="1143000"/>
          </a:xfrm>
        </p:spPr>
        <p:txBody>
          <a:bodyPr/>
          <a:lstStyle>
            <a:lvl1pPr>
              <a:defRPr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0" name="Picture 2" descr="C:\Users\Juan P FdC\Desktop\DOVS 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6257" y="6253205"/>
            <a:ext cx="1013680" cy="588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3728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DA4EB-0B06-4F24-98BB-CEE041FC849F}" type="datetimeFigureOut">
              <a:rPr lang="en-US" smtClean="0"/>
              <a:t>12/16/2016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83579-E7DE-4469-A140-89CEE8B03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033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DA4EB-0B06-4F24-98BB-CEE041FC849F}" type="datetimeFigureOut">
              <a:rPr lang="en-US" smtClean="0"/>
              <a:t>12/16/2016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83579-E7DE-4469-A140-89CEE8B03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258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DA4EB-0B06-4F24-98BB-CEE041FC849F}" type="datetimeFigureOut">
              <a:rPr lang="en-US" smtClean="0"/>
              <a:t>12/16/2016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83579-E7DE-4469-A140-89CEE8B03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511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DA4EB-0B06-4F24-98BB-CEE041FC849F}" type="datetimeFigureOut">
              <a:rPr lang="en-US" smtClean="0"/>
              <a:t>12/16/2016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83579-E7DE-4469-A140-89CEE8B03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319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DA4EB-0B06-4F24-98BB-CEE041FC849F}" type="datetimeFigureOut">
              <a:rPr lang="en-US" smtClean="0"/>
              <a:t>12/16/2016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83579-E7DE-4469-A140-89CEE8B03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094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DA4EB-0B06-4F24-98BB-CEE041FC849F}" type="datetimeFigureOut">
              <a:rPr lang="en-US" smtClean="0"/>
              <a:t>12/16/2016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83579-E7DE-4469-A140-89CEE8B03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209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DA4EB-0B06-4F24-98BB-CEE041FC849F}" type="datetimeFigureOut">
              <a:rPr lang="en-US" smtClean="0"/>
              <a:t>12/16/2016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83579-E7DE-4469-A140-89CEE8B03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376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3DA4EB-0B06-4F24-98BB-CEE041FC849F}" type="datetimeFigureOut">
              <a:rPr lang="en-US" smtClean="0"/>
              <a:t>12/16/2016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783579-E7DE-4469-A140-89CEE8B03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195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Reema</a:t>
            </a:r>
            <a:r>
              <a:rPr lang="en-US" dirty="0" smtClean="0"/>
              <a:t> Syed</a:t>
            </a:r>
          </a:p>
          <a:p>
            <a:r>
              <a:rPr lang="en-US" dirty="0" smtClean="0"/>
              <a:t>December 16, 2016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>
                <a:ea typeface="ＭＳ Ｐゴシック" charset="0"/>
              </a:rPr>
              <a:t>Grand Rounds Conference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Headache and Diplopia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582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93837"/>
            <a:ext cx="8229600" cy="4906963"/>
          </a:xfrm>
        </p:spPr>
        <p:txBody>
          <a:bodyPr>
            <a:normAutofit/>
          </a:bodyPr>
          <a:lstStyle/>
          <a:p>
            <a:pPr marL="514350" indent="-457200"/>
            <a:r>
              <a:rPr lang="en-US" dirty="0" smtClean="0">
                <a:solidFill>
                  <a:schemeClr val="tx1"/>
                </a:solidFill>
              </a:rPr>
              <a:t>Combined approach with neurosurgery</a:t>
            </a:r>
          </a:p>
          <a:p>
            <a:pPr marL="914400" lvl="1" indent="-457200"/>
            <a:r>
              <a:rPr lang="en-US" dirty="0" smtClean="0">
                <a:solidFill>
                  <a:schemeClr val="tx1"/>
                </a:solidFill>
              </a:rPr>
              <a:t>Craniotomy with left orbital decompression</a:t>
            </a:r>
          </a:p>
          <a:p>
            <a:pPr marL="914400" lvl="1" indent="-457200"/>
            <a:r>
              <a:rPr lang="en-US" dirty="0" err="1" smtClean="0">
                <a:solidFill>
                  <a:schemeClr val="tx1"/>
                </a:solidFill>
              </a:rPr>
              <a:t>Debulking</a:t>
            </a:r>
            <a:r>
              <a:rPr lang="en-US" dirty="0" smtClean="0">
                <a:solidFill>
                  <a:schemeClr val="tx1"/>
                </a:solidFill>
              </a:rPr>
              <a:t> of fibrous dysplasia </a:t>
            </a:r>
          </a:p>
          <a:p>
            <a:pPr marL="914400" lvl="1" indent="-457200"/>
            <a:r>
              <a:rPr lang="en-US" dirty="0" smtClean="0">
                <a:solidFill>
                  <a:schemeClr val="tx1"/>
                </a:solidFill>
              </a:rPr>
              <a:t>Removal of cystic structure along optic canal</a:t>
            </a:r>
          </a:p>
          <a:p>
            <a:pPr marL="914400" lvl="1" indent="-457200"/>
            <a:r>
              <a:rPr lang="en-US" dirty="0" smtClean="0">
                <a:solidFill>
                  <a:schemeClr val="tx1"/>
                </a:solidFill>
              </a:rPr>
              <a:t>Orbital roof left unrepaired to allow for decompression</a:t>
            </a:r>
          </a:p>
          <a:p>
            <a:pPr marL="514350" indent="-457200"/>
            <a:endParaRPr lang="en-US" dirty="0" smtClean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marL="514350" indent="-45720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Follow-up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3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Pathology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01"/>
          <a:stretch/>
        </p:blipFill>
        <p:spPr bwMode="auto">
          <a:xfrm>
            <a:off x="1504950" y="1308538"/>
            <a:ext cx="6191250" cy="440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1"/>
          <p:cNvSpPr txBox="1">
            <a:spLocks/>
          </p:cNvSpPr>
          <p:nvPr/>
        </p:nvSpPr>
        <p:spPr>
          <a:xfrm>
            <a:off x="272358" y="5410200"/>
            <a:ext cx="8795442" cy="99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800" dirty="0" smtClean="0"/>
              <a:t> </a:t>
            </a:r>
          </a:p>
          <a:p>
            <a:r>
              <a:rPr lang="en-US" sz="2400" dirty="0" smtClean="0"/>
              <a:t>Fibrous dysplasia with secondary aneurysmal bone cyst</a:t>
            </a:r>
            <a:endParaRPr lang="en-US" sz="2200" dirty="0" smtClean="0"/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942514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17637"/>
            <a:ext cx="8229600" cy="5059363"/>
          </a:xfrm>
        </p:spPr>
        <p:txBody>
          <a:bodyPr/>
          <a:lstStyle/>
          <a:p>
            <a:r>
              <a:rPr lang="en-US" dirty="0"/>
              <a:t>Staged strabismus </a:t>
            </a:r>
            <a:r>
              <a:rPr lang="en-US" dirty="0" smtClean="0"/>
              <a:t>surgery: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Left </a:t>
            </a:r>
            <a:r>
              <a:rPr lang="en-US" dirty="0">
                <a:solidFill>
                  <a:schemeClr val="tx1"/>
                </a:solidFill>
              </a:rPr>
              <a:t>i</a:t>
            </a:r>
            <a:r>
              <a:rPr lang="en-US" dirty="0" smtClean="0">
                <a:solidFill>
                  <a:schemeClr val="tx1"/>
                </a:solidFill>
              </a:rPr>
              <a:t>nferior </a:t>
            </a:r>
            <a:r>
              <a:rPr lang="en-US" dirty="0">
                <a:solidFill>
                  <a:schemeClr val="tx1"/>
                </a:solidFill>
              </a:rPr>
              <a:t>rectus </a:t>
            </a:r>
            <a:r>
              <a:rPr lang="en-US" dirty="0" smtClean="0">
                <a:solidFill>
                  <a:schemeClr val="tx1"/>
                </a:solidFill>
              </a:rPr>
              <a:t>recession (6mm)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Developed &gt;50 PD left </a:t>
            </a:r>
            <a:r>
              <a:rPr lang="en-US" dirty="0" err="1" smtClean="0">
                <a:solidFill>
                  <a:schemeClr val="tx1"/>
                </a:solidFill>
              </a:rPr>
              <a:t>hypotropia</a:t>
            </a:r>
            <a:r>
              <a:rPr lang="en-US" dirty="0" smtClean="0">
                <a:solidFill>
                  <a:schemeClr val="tx1"/>
                </a:solidFill>
              </a:rPr>
              <a:t> due to scarring and 8PD </a:t>
            </a:r>
            <a:r>
              <a:rPr lang="en-US" dirty="0" err="1" smtClean="0">
                <a:solidFill>
                  <a:schemeClr val="tx1"/>
                </a:solidFill>
              </a:rPr>
              <a:t>Esotropia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Left superior rectus </a:t>
            </a:r>
            <a:r>
              <a:rPr lang="en-US" dirty="0" smtClean="0">
                <a:solidFill>
                  <a:schemeClr val="tx1"/>
                </a:solidFill>
              </a:rPr>
              <a:t>resection (8mm) </a:t>
            </a:r>
            <a:r>
              <a:rPr lang="en-US" dirty="0">
                <a:solidFill>
                  <a:schemeClr val="tx1"/>
                </a:solidFill>
              </a:rPr>
              <a:t>+ medial rectus recession </a:t>
            </a:r>
            <a:r>
              <a:rPr lang="en-US" dirty="0" smtClean="0">
                <a:solidFill>
                  <a:schemeClr val="tx1"/>
                </a:solidFill>
              </a:rPr>
              <a:t>(4 mm on adjustable suture)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Follow-up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7689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6 month follow-up</a:t>
            </a:r>
            <a:endParaRPr lang="en-US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219200"/>
            <a:ext cx="5987788" cy="4009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1"/>
          <p:cNvSpPr txBox="1">
            <a:spLocks/>
          </p:cNvSpPr>
          <p:nvPr/>
        </p:nvSpPr>
        <p:spPr>
          <a:xfrm>
            <a:off x="1066800" y="4876800"/>
            <a:ext cx="8795442" cy="2819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800" dirty="0" smtClean="0"/>
              <a:t> </a:t>
            </a:r>
          </a:p>
          <a:p>
            <a:r>
              <a:rPr lang="en-US" sz="2400" dirty="0" smtClean="0"/>
              <a:t>BCVA 20/25 OS</a:t>
            </a:r>
          </a:p>
          <a:p>
            <a:r>
              <a:rPr lang="en-US" sz="2400" dirty="0" smtClean="0"/>
              <a:t>Residual left </a:t>
            </a:r>
            <a:r>
              <a:rPr lang="en-US" sz="2400" dirty="0" err="1" smtClean="0"/>
              <a:t>hypotropia</a:t>
            </a:r>
            <a:r>
              <a:rPr lang="en-US" sz="2400" dirty="0" smtClean="0"/>
              <a:t>, left upper lid ptosis</a:t>
            </a:r>
          </a:p>
          <a:p>
            <a:r>
              <a:rPr lang="en-US" sz="2400" dirty="0" smtClean="0"/>
              <a:t>Planned right superior rectus recession </a:t>
            </a: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611632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Fibrous Dysplasia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229600" cy="5029200"/>
          </a:xfrm>
        </p:spPr>
        <p:txBody>
          <a:bodyPr>
            <a:normAutofit fontScale="92500"/>
          </a:bodyPr>
          <a:lstStyle/>
          <a:p>
            <a:r>
              <a:rPr lang="en-US" sz="3600" dirty="0"/>
              <a:t>B</a:t>
            </a:r>
            <a:r>
              <a:rPr lang="en-US" sz="3600" dirty="0" smtClean="0"/>
              <a:t>enign </a:t>
            </a:r>
            <a:r>
              <a:rPr lang="en-US" sz="3600" dirty="0"/>
              <a:t>disorder of </a:t>
            </a:r>
            <a:r>
              <a:rPr lang="en-US" sz="3600" dirty="0" smtClean="0"/>
              <a:t>bone</a:t>
            </a:r>
            <a:r>
              <a:rPr lang="en-US" sz="3600" dirty="0"/>
              <a:t> </a:t>
            </a:r>
            <a:r>
              <a:rPr lang="en-US" sz="3600" dirty="0" smtClean="0"/>
              <a:t>- normal bone is replaced by fibrous tissue with islands of immature woven bone.</a:t>
            </a:r>
          </a:p>
          <a:p>
            <a:endParaRPr lang="en-US" sz="3600" dirty="0"/>
          </a:p>
          <a:p>
            <a:r>
              <a:rPr lang="en-US" sz="3600" dirty="0"/>
              <a:t>2.5% of primary bone </a:t>
            </a:r>
            <a:r>
              <a:rPr lang="en-US" sz="3600" dirty="0" smtClean="0"/>
              <a:t>tumors in </a:t>
            </a:r>
            <a:r>
              <a:rPr lang="en-US" sz="3600" dirty="0"/>
              <a:t>the first 3 decades of life</a:t>
            </a:r>
            <a:endParaRPr lang="en-US" sz="3600" dirty="0" smtClean="0"/>
          </a:p>
          <a:p>
            <a:endParaRPr lang="en-US" sz="3600" dirty="0" smtClean="0"/>
          </a:p>
          <a:p>
            <a:r>
              <a:rPr lang="en-US" sz="3600" dirty="0" smtClean="0"/>
              <a:t>Most </a:t>
            </a:r>
            <a:r>
              <a:rPr lang="en-US" sz="3600" dirty="0"/>
              <a:t>commonly affects </a:t>
            </a:r>
            <a:r>
              <a:rPr lang="en-US" sz="3600" dirty="0" smtClean="0"/>
              <a:t>long </a:t>
            </a:r>
            <a:r>
              <a:rPr lang="en-US" sz="3600" dirty="0"/>
              <a:t>bones of the extremities or the craniofacial skeleton. </a:t>
            </a:r>
            <a:endParaRPr lang="en-US" sz="3600" dirty="0" smtClean="0"/>
          </a:p>
          <a:p>
            <a:pPr marL="0" indent="0">
              <a:buNone/>
            </a:pP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3552505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17637"/>
            <a:ext cx="8229600" cy="5059363"/>
          </a:xfrm>
        </p:spPr>
        <p:txBody>
          <a:bodyPr>
            <a:normAutofit/>
          </a:bodyPr>
          <a:lstStyle/>
          <a:p>
            <a:r>
              <a:rPr lang="en-US" sz="3600" dirty="0"/>
              <a:t>Three </a:t>
            </a:r>
            <a:r>
              <a:rPr lang="en-US" sz="3600" dirty="0" smtClean="0"/>
              <a:t>forms: </a:t>
            </a:r>
            <a:endParaRPr lang="en-US" sz="3600" dirty="0"/>
          </a:p>
          <a:p>
            <a:pPr lvl="1"/>
            <a:r>
              <a:rPr lang="en-US" sz="3200" dirty="0" err="1">
                <a:solidFill>
                  <a:schemeClr val="tx1"/>
                </a:solidFill>
              </a:rPr>
              <a:t>monostotic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smtClean="0">
                <a:solidFill>
                  <a:schemeClr val="tx1"/>
                </a:solidFill>
              </a:rPr>
              <a:t>(single </a:t>
            </a:r>
            <a:r>
              <a:rPr lang="en-US" sz="3200" dirty="0">
                <a:solidFill>
                  <a:schemeClr val="tx1"/>
                </a:solidFill>
              </a:rPr>
              <a:t>skeletal site): 75</a:t>
            </a:r>
            <a:r>
              <a:rPr lang="en-US" sz="3200" dirty="0" smtClean="0">
                <a:solidFill>
                  <a:schemeClr val="tx1"/>
                </a:solidFill>
              </a:rPr>
              <a:t>%</a:t>
            </a:r>
          </a:p>
          <a:p>
            <a:pPr lvl="1"/>
            <a:endParaRPr lang="en-US" sz="3200" dirty="0">
              <a:solidFill>
                <a:schemeClr val="tx1"/>
              </a:solidFill>
            </a:endParaRPr>
          </a:p>
          <a:p>
            <a:pPr lvl="1"/>
            <a:r>
              <a:rPr lang="en-US" sz="3200" dirty="0" err="1">
                <a:solidFill>
                  <a:schemeClr val="tx1"/>
                </a:solidFill>
              </a:rPr>
              <a:t>polyostotic</a:t>
            </a:r>
            <a:r>
              <a:rPr lang="en-US" sz="3200" dirty="0">
                <a:solidFill>
                  <a:schemeClr val="tx1"/>
                </a:solidFill>
              </a:rPr>
              <a:t> (multiple sites): 20-25</a:t>
            </a:r>
            <a:r>
              <a:rPr lang="en-US" sz="3200" dirty="0" smtClean="0">
                <a:solidFill>
                  <a:schemeClr val="tx1"/>
                </a:solidFill>
              </a:rPr>
              <a:t>%</a:t>
            </a:r>
          </a:p>
          <a:p>
            <a:pPr lvl="1"/>
            <a:endParaRPr lang="en-US" sz="3200" dirty="0">
              <a:solidFill>
                <a:schemeClr val="tx1"/>
              </a:solidFill>
            </a:endParaRPr>
          </a:p>
          <a:p>
            <a:pPr lvl="1"/>
            <a:r>
              <a:rPr lang="en-US" sz="3200" dirty="0">
                <a:solidFill>
                  <a:schemeClr val="tx1"/>
                </a:solidFill>
              </a:rPr>
              <a:t>McCune Albright Syndrome (</a:t>
            </a:r>
            <a:r>
              <a:rPr lang="en-US" sz="3200" dirty="0" err="1">
                <a:solidFill>
                  <a:schemeClr val="tx1"/>
                </a:solidFill>
              </a:rPr>
              <a:t>polyostotic</a:t>
            </a:r>
            <a:r>
              <a:rPr lang="en-US" sz="3200" dirty="0">
                <a:solidFill>
                  <a:schemeClr val="tx1"/>
                </a:solidFill>
              </a:rPr>
              <a:t> fibrous dysplasia with endocrine </a:t>
            </a:r>
            <a:r>
              <a:rPr lang="en-US" sz="3200" dirty="0" smtClean="0">
                <a:solidFill>
                  <a:schemeClr val="tx1"/>
                </a:solidFill>
              </a:rPr>
              <a:t>dysfunction and café au </a:t>
            </a:r>
            <a:r>
              <a:rPr lang="en-US" sz="3200" dirty="0" err="1" smtClean="0">
                <a:solidFill>
                  <a:schemeClr val="tx1"/>
                </a:solidFill>
              </a:rPr>
              <a:t>lait</a:t>
            </a:r>
            <a:r>
              <a:rPr lang="en-US" sz="3200" dirty="0" smtClean="0">
                <a:solidFill>
                  <a:schemeClr val="tx1"/>
                </a:solidFill>
              </a:rPr>
              <a:t> spots): </a:t>
            </a:r>
            <a:r>
              <a:rPr lang="en-US" sz="3200" dirty="0">
                <a:solidFill>
                  <a:schemeClr val="tx1"/>
                </a:solidFill>
              </a:rPr>
              <a:t>3%</a:t>
            </a:r>
            <a:endParaRPr lang="en-US" sz="3200" dirty="0">
              <a:solidFill>
                <a:schemeClr val="tx1"/>
              </a:solidFill>
              <a:ea typeface="ＭＳ Ｐゴシック" charset="0"/>
              <a:cs typeface="ＭＳ Ｐゴシック" charset="0"/>
            </a:endParaRPr>
          </a:p>
          <a:p>
            <a:endParaRPr lang="en-US" sz="40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Fibrous Dysplasia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3700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17637"/>
            <a:ext cx="8229600" cy="5059363"/>
          </a:xfrm>
        </p:spPr>
        <p:txBody>
          <a:bodyPr>
            <a:noAutofit/>
          </a:bodyPr>
          <a:lstStyle/>
          <a:p>
            <a:r>
              <a:rPr lang="en-US" dirty="0" smtClean="0"/>
              <a:t>Activating </a:t>
            </a:r>
            <a:r>
              <a:rPr lang="en-US" dirty="0"/>
              <a:t>somatic </a:t>
            </a:r>
            <a:r>
              <a:rPr lang="en-US" dirty="0" smtClean="0"/>
              <a:t>mutation </a:t>
            </a:r>
            <a:r>
              <a:rPr lang="en-US" dirty="0"/>
              <a:t>of </a:t>
            </a:r>
            <a:r>
              <a:rPr lang="en-US" dirty="0" smtClean="0"/>
              <a:t>a </a:t>
            </a:r>
            <a:r>
              <a:rPr lang="en-US" dirty="0"/>
              <a:t>gene on chromosome </a:t>
            </a:r>
            <a:r>
              <a:rPr lang="en-US" dirty="0" smtClean="0"/>
              <a:t>20, encoding stimulatory G protein. </a:t>
            </a:r>
          </a:p>
          <a:p>
            <a:endParaRPr lang="en-US" dirty="0" smtClean="0"/>
          </a:p>
          <a:p>
            <a:r>
              <a:rPr lang="en-US" dirty="0" smtClean="0"/>
              <a:t>Triggers an </a:t>
            </a:r>
            <a:r>
              <a:rPr lang="en-US" dirty="0"/>
              <a:t>arrest of typical bone </a:t>
            </a:r>
            <a:r>
              <a:rPr lang="en-US" dirty="0" smtClean="0"/>
              <a:t>maturation.</a:t>
            </a:r>
          </a:p>
          <a:p>
            <a:endParaRPr lang="en-US" dirty="0"/>
          </a:p>
          <a:p>
            <a:r>
              <a:rPr lang="en-US" dirty="0" smtClean="0"/>
              <a:t>Functionally </a:t>
            </a:r>
            <a:r>
              <a:rPr lang="en-US" dirty="0"/>
              <a:t>impaired osteoblasts that produce spicules of poorly organized </a:t>
            </a:r>
            <a:r>
              <a:rPr lang="en-US" dirty="0" smtClean="0"/>
              <a:t>bone.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Pathophysiology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839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fibrous dysplasia craniofacia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6" t="4083" r="50000"/>
          <a:stretch/>
        </p:blipFill>
        <p:spPr bwMode="auto">
          <a:xfrm>
            <a:off x="6983011" y="0"/>
            <a:ext cx="2160989" cy="2696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46237"/>
            <a:ext cx="8229600" cy="5059363"/>
          </a:xfrm>
        </p:spPr>
        <p:txBody>
          <a:bodyPr>
            <a:normAutofit/>
          </a:bodyPr>
          <a:lstStyle/>
          <a:p>
            <a:r>
              <a:rPr lang="en-US" dirty="0" smtClean="0"/>
              <a:t>Pain</a:t>
            </a:r>
            <a:r>
              <a:rPr lang="en-US" dirty="0"/>
              <a:t>, swelling and </a:t>
            </a:r>
            <a:r>
              <a:rPr lang="en-US" dirty="0" smtClean="0"/>
              <a:t>disfigurement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Headache, </a:t>
            </a:r>
            <a:r>
              <a:rPr lang="en-US" dirty="0" err="1"/>
              <a:t>proptosis</a:t>
            </a:r>
            <a:r>
              <a:rPr lang="en-US" dirty="0" smtClean="0"/>
              <a:t>, nasal </a:t>
            </a:r>
            <a:r>
              <a:rPr lang="en-US" dirty="0"/>
              <a:t>obstruction, </a:t>
            </a:r>
            <a:r>
              <a:rPr lang="en-US" dirty="0" err="1"/>
              <a:t>extraocular</a:t>
            </a:r>
            <a:r>
              <a:rPr lang="en-US" dirty="0"/>
              <a:t> muscle palsies, trigeminal </a:t>
            </a:r>
            <a:r>
              <a:rPr lang="en-US" dirty="0" smtClean="0"/>
              <a:t>neuralgia and </a:t>
            </a:r>
            <a:r>
              <a:rPr lang="en-US" dirty="0" err="1" smtClean="0"/>
              <a:t>epiphora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Most common neurologic complications: visual </a:t>
            </a:r>
            <a:r>
              <a:rPr lang="en-US" dirty="0"/>
              <a:t>impairment and hearing </a:t>
            </a:r>
            <a:r>
              <a:rPr lang="en-US" dirty="0" smtClean="0"/>
              <a:t>loss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304800"/>
            <a:ext cx="8229600" cy="1143000"/>
          </a:xfrm>
        </p:spPr>
        <p:txBody>
          <a:bodyPr/>
          <a:lstStyle/>
          <a:p>
            <a:r>
              <a:rPr lang="en-US" dirty="0" smtClean="0"/>
              <a:t>Signs and Symptoms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96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41437"/>
            <a:ext cx="8229600" cy="50593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Generally </a:t>
            </a:r>
            <a:r>
              <a:rPr lang="en-US" dirty="0"/>
              <a:t>considered a benign, pediatric disease </a:t>
            </a:r>
            <a:r>
              <a:rPr lang="en-US" dirty="0" smtClean="0"/>
              <a:t>that becomes </a:t>
            </a:r>
            <a:r>
              <a:rPr lang="en-US" dirty="0"/>
              <a:t>dormant by </a:t>
            </a:r>
            <a:r>
              <a:rPr lang="en-US" dirty="0" smtClean="0"/>
              <a:t>adulthood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Malignant transformation (incidence of 0.4% to 6.7%): osteosarcoma, </a:t>
            </a:r>
            <a:r>
              <a:rPr lang="en-US" dirty="0" err="1"/>
              <a:t>fibrosarcoma</a:t>
            </a:r>
            <a:r>
              <a:rPr lang="en-US" dirty="0"/>
              <a:t> and </a:t>
            </a:r>
            <a:r>
              <a:rPr lang="en-US" dirty="0" err="1" smtClean="0"/>
              <a:t>chondrosarcoma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Benign but locally aggressive aneurysmal </a:t>
            </a:r>
            <a:r>
              <a:rPr lang="en-US" dirty="0"/>
              <a:t>bone cysts </a:t>
            </a:r>
            <a:r>
              <a:rPr lang="en-US" dirty="0" smtClean="0"/>
              <a:t>(rare case reports)</a:t>
            </a:r>
            <a:r>
              <a:rPr lang="en-US" dirty="0"/>
              <a:t> 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Prognosis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39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7200" dirty="0" smtClean="0"/>
              <a:t>Thank you 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437545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143000"/>
            <a:ext cx="8458200" cy="5410200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CC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Left-sided headache for 2 weeks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Double vision for 2 days</a:t>
            </a:r>
          </a:p>
          <a:p>
            <a:pPr marL="457200" lvl="1" indent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HPI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24 </a:t>
            </a:r>
            <a:r>
              <a:rPr lang="en-US" dirty="0" err="1">
                <a:solidFill>
                  <a:schemeClr val="tx1"/>
                </a:solidFill>
              </a:rPr>
              <a:t>yr</a:t>
            </a:r>
            <a:r>
              <a:rPr lang="en-US" dirty="0">
                <a:solidFill>
                  <a:schemeClr val="tx1"/>
                </a:solidFill>
              </a:rPr>
              <a:t>/o female with </a:t>
            </a:r>
            <a:r>
              <a:rPr lang="en-US" dirty="0" smtClean="0">
                <a:solidFill>
                  <a:schemeClr val="tx1"/>
                </a:solidFill>
              </a:rPr>
              <a:t>worsening achy left frontal and retro-orbital pain x 2 </a:t>
            </a:r>
            <a:r>
              <a:rPr lang="en-US" dirty="0" err="1" smtClean="0">
                <a:solidFill>
                  <a:schemeClr val="tx1"/>
                </a:solidFill>
              </a:rPr>
              <a:t>wks</a:t>
            </a:r>
            <a:endParaRPr lang="en-US" dirty="0" smtClean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New onset binocular oblique diplopia that resolves with covering either eye.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Pertinent negatives: trauma, nausea/vomiting, pain with eye movements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10068"/>
            <a:ext cx="8229600" cy="1143000"/>
          </a:xfrm>
        </p:spPr>
        <p:txBody>
          <a:bodyPr/>
          <a:lstStyle/>
          <a:p>
            <a:r>
              <a:rPr lang="en-US" dirty="0" smtClean="0"/>
              <a:t>Subjective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0119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/>
              <a:t>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915400" cy="5638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None/>
            </a:pPr>
            <a:r>
              <a:rPr lang="en-US" sz="2800" u="sng" dirty="0" smtClean="0">
                <a:ea typeface="ＭＳ Ｐゴシック" charset="0"/>
              </a:rPr>
              <a:t>Past Medical History</a:t>
            </a:r>
            <a:r>
              <a:rPr lang="en-US" sz="2800" dirty="0" smtClean="0">
                <a:ea typeface="ＭＳ Ｐゴシック" charset="0"/>
              </a:rPr>
              <a:t>: Fibrous dysplasia of frontal and </a:t>
            </a:r>
            <a:r>
              <a:rPr lang="en-US" sz="2800" dirty="0" err="1" smtClean="0">
                <a:ea typeface="ＭＳ Ｐゴシック" charset="0"/>
              </a:rPr>
              <a:t>ethmoid</a:t>
            </a:r>
            <a:r>
              <a:rPr lang="en-US" sz="2800" dirty="0" smtClean="0">
                <a:ea typeface="ＭＳ Ｐゴシック" charset="0"/>
              </a:rPr>
              <a:t> sinuses </a:t>
            </a:r>
          </a:p>
          <a:p>
            <a:pPr eaLnBrk="1" hangingPunct="1">
              <a:lnSpc>
                <a:spcPct val="90000"/>
              </a:lnSpc>
              <a:buNone/>
            </a:pPr>
            <a:endParaRPr lang="en-US" sz="2800" dirty="0" smtClean="0"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en-US" sz="2800" u="sng" dirty="0" smtClean="0">
                <a:ea typeface="ＭＳ Ｐゴシック" charset="0"/>
              </a:rPr>
              <a:t>Medications</a:t>
            </a:r>
            <a:r>
              <a:rPr lang="en-US" sz="2800" dirty="0" smtClean="0">
                <a:ea typeface="ＭＳ Ｐゴシック" charset="0"/>
              </a:rPr>
              <a:t>: oral contraceptives, Hydrocodone/Acetaminophen</a:t>
            </a:r>
          </a:p>
          <a:p>
            <a:pPr eaLnBrk="1" hangingPunct="1">
              <a:lnSpc>
                <a:spcPct val="90000"/>
              </a:lnSpc>
              <a:buNone/>
            </a:pPr>
            <a:endParaRPr lang="en-US" sz="2800" dirty="0" smtClean="0"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en-US" sz="2800" u="sng" dirty="0" smtClean="0">
                <a:ea typeface="ＭＳ Ｐゴシック" charset="0"/>
              </a:rPr>
              <a:t>Allergies</a:t>
            </a:r>
            <a:r>
              <a:rPr lang="en-US" sz="2800" dirty="0" smtClean="0">
                <a:ea typeface="ＭＳ Ｐゴシック" charset="0"/>
              </a:rPr>
              <a:t>: Penicillin </a:t>
            </a:r>
          </a:p>
          <a:p>
            <a:pPr eaLnBrk="1" hangingPunct="1">
              <a:lnSpc>
                <a:spcPct val="90000"/>
              </a:lnSpc>
              <a:buNone/>
            </a:pPr>
            <a:endParaRPr lang="en-US" sz="2800" dirty="0" smtClean="0"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en-US" sz="2800" u="sng" dirty="0" smtClean="0">
                <a:ea typeface="ＭＳ Ｐゴシック" charset="0"/>
              </a:rPr>
              <a:t>Family History</a:t>
            </a:r>
            <a:r>
              <a:rPr lang="en-US" sz="2800" dirty="0" smtClean="0">
                <a:ea typeface="ＭＳ Ｐゴシック" charset="0"/>
              </a:rPr>
              <a:t>: non-contributory</a:t>
            </a:r>
          </a:p>
          <a:p>
            <a:pPr eaLnBrk="1" hangingPunct="1">
              <a:lnSpc>
                <a:spcPct val="90000"/>
              </a:lnSpc>
              <a:buNone/>
            </a:pPr>
            <a:endParaRPr lang="en-US" sz="2800" dirty="0"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en-US" sz="2800" u="sng" dirty="0" smtClean="0">
                <a:ea typeface="ＭＳ Ｐゴシック" charset="0"/>
              </a:rPr>
              <a:t>ROS</a:t>
            </a:r>
            <a:r>
              <a:rPr lang="en-US" sz="2800" dirty="0" smtClean="0">
                <a:ea typeface="ＭＳ Ｐゴシック" charset="0"/>
              </a:rPr>
              <a:t>: negative</a:t>
            </a:r>
            <a:endParaRPr lang="en-US" sz="2800" u="sng" dirty="0" smtClean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60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charset="0"/>
              </a:rPr>
              <a:t>Exam</a:t>
            </a:r>
            <a:endParaRPr lang="en-US" dirty="0">
              <a:ea typeface="ＭＳ Ｐゴシック" charset="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382000" cy="5867400"/>
          </a:xfrm>
        </p:spPr>
        <p:txBody>
          <a:bodyPr/>
          <a:lstStyle/>
          <a:p>
            <a:pPr eaLnBrk="1" hangingPunct="1">
              <a:buFont typeface="Wingdings" charset="0"/>
              <a:buNone/>
            </a:pPr>
            <a:r>
              <a:rPr lang="en-US" dirty="0">
                <a:latin typeface="Garamond" charset="0"/>
                <a:ea typeface="ＭＳ Ｐゴシック" charset="0"/>
                <a:cs typeface="ＭＳ Ｐゴシック" charset="0"/>
              </a:rPr>
              <a:t>	</a:t>
            </a:r>
            <a:r>
              <a:rPr lang="en-US" dirty="0" smtClean="0">
                <a:latin typeface="Garamond" charset="0"/>
                <a:ea typeface="ＭＳ Ｐゴシック" charset="0"/>
                <a:cs typeface="ＭＳ Ｐゴシック" charset="0"/>
              </a:rPr>
              <a:t>			</a:t>
            </a:r>
            <a:r>
              <a:rPr lang="en-US" sz="2800" b="1" dirty="0" smtClean="0">
                <a:ea typeface="ＭＳ Ｐゴシック" charset="0"/>
              </a:rPr>
              <a:t>OD			OS</a:t>
            </a:r>
            <a:endParaRPr lang="en-US" sz="2800" b="1" dirty="0">
              <a:ea typeface="ＭＳ Ｐゴシック" charset="0"/>
            </a:endParaRPr>
          </a:p>
          <a:p>
            <a:pPr eaLnBrk="1" hangingPunct="1">
              <a:buFont typeface="Wingdings" charset="0"/>
              <a:buNone/>
            </a:pPr>
            <a:r>
              <a:rPr lang="en-US" sz="2800" u="sng" dirty="0" smtClean="0">
                <a:ea typeface="ＭＳ Ｐゴシック" charset="0"/>
              </a:rPr>
              <a:t>BCVA</a:t>
            </a:r>
            <a:r>
              <a:rPr lang="en-US" sz="2800" dirty="0" smtClean="0">
                <a:ea typeface="ＭＳ Ｐゴシック" charset="0"/>
              </a:rPr>
              <a:t>:		20/20			20/20-2</a:t>
            </a:r>
            <a:endParaRPr lang="en-US" sz="2800" dirty="0">
              <a:ea typeface="ＭＳ Ｐゴシック" charset="0"/>
            </a:endParaRPr>
          </a:p>
          <a:p>
            <a:pPr eaLnBrk="1" hangingPunct="1">
              <a:buFont typeface="Wingdings" charset="0"/>
              <a:buNone/>
            </a:pPr>
            <a:r>
              <a:rPr lang="en-US" sz="2800" u="sng" dirty="0" smtClean="0">
                <a:ea typeface="ＭＳ Ｐゴシック" charset="0"/>
              </a:rPr>
              <a:t>Pupils</a:t>
            </a:r>
            <a:r>
              <a:rPr lang="en-US" sz="2800" dirty="0" smtClean="0">
                <a:ea typeface="ＭＳ Ｐゴシック" charset="0"/>
              </a:rPr>
              <a:t>: 					</a:t>
            </a:r>
            <a:r>
              <a:rPr lang="en-US" sz="2800" dirty="0" err="1" smtClean="0">
                <a:ea typeface="ＭＳ Ｐゴシック" charset="0"/>
              </a:rPr>
              <a:t>tr</a:t>
            </a:r>
            <a:r>
              <a:rPr lang="en-US" sz="2800" dirty="0" smtClean="0">
                <a:ea typeface="ＭＳ Ｐゴシック" charset="0"/>
              </a:rPr>
              <a:t> RAPD OS</a:t>
            </a:r>
          </a:p>
          <a:p>
            <a:pPr eaLnBrk="1" hangingPunct="1">
              <a:buFont typeface="Wingdings" charset="0"/>
              <a:buNone/>
            </a:pPr>
            <a:r>
              <a:rPr lang="en-US" sz="2800" u="sng" dirty="0" smtClean="0">
                <a:ea typeface="ＭＳ Ｐゴシック" charset="0"/>
              </a:rPr>
              <a:t>IOP (mmHg):</a:t>
            </a:r>
            <a:r>
              <a:rPr lang="en-US" sz="2800" dirty="0" smtClean="0">
                <a:ea typeface="ＭＳ Ｐゴシック" charset="0"/>
              </a:rPr>
              <a:t>	12			10		</a:t>
            </a:r>
          </a:p>
          <a:p>
            <a:pPr eaLnBrk="1" hangingPunct="1">
              <a:buFont typeface="Wingdings" charset="0"/>
              <a:buNone/>
            </a:pPr>
            <a:r>
              <a:rPr lang="en-US" sz="2800" u="sng" dirty="0" smtClean="0">
                <a:ea typeface="ＭＳ Ｐゴシック" charset="0"/>
              </a:rPr>
              <a:t>EOM</a:t>
            </a:r>
            <a:r>
              <a:rPr lang="en-US" sz="2800" dirty="0" smtClean="0">
                <a:ea typeface="ＭＳ Ｐゴシック" charset="0"/>
              </a:rPr>
              <a:t>:	</a:t>
            </a:r>
          </a:p>
          <a:p>
            <a:pPr eaLnBrk="1" hangingPunct="1">
              <a:buFont typeface="Wingdings" charset="0"/>
              <a:buNone/>
            </a:pPr>
            <a:endParaRPr lang="en-US" sz="2800" dirty="0">
              <a:ea typeface="ＭＳ Ｐゴシック" charset="0"/>
            </a:endParaRPr>
          </a:p>
          <a:p>
            <a:pPr eaLnBrk="1" hangingPunct="1">
              <a:buFont typeface="Wingdings" charset="0"/>
              <a:buNone/>
            </a:pPr>
            <a:endParaRPr lang="en-US" sz="2800" dirty="0" smtClean="0">
              <a:ea typeface="ＭＳ Ｐゴシック" charset="0"/>
            </a:endParaRPr>
          </a:p>
          <a:p>
            <a:pPr eaLnBrk="1" hangingPunct="1">
              <a:buFont typeface="Wingdings" charset="0"/>
              <a:buNone/>
            </a:pPr>
            <a:r>
              <a:rPr lang="en-US" sz="2800" dirty="0" smtClean="0">
                <a:ea typeface="ＭＳ Ｐゴシック" charset="0"/>
              </a:rPr>
              <a:t>				</a:t>
            </a:r>
            <a:endParaRPr lang="en-US" sz="2800" dirty="0">
              <a:ea typeface="ＭＳ Ｐゴシック" charset="0"/>
            </a:endParaRPr>
          </a:p>
          <a:p>
            <a:pPr>
              <a:buNone/>
            </a:pPr>
            <a:r>
              <a:rPr lang="en-US" sz="2800" u="sng" dirty="0">
                <a:ea typeface="ＭＳ Ｐゴシック" charset="0"/>
              </a:rPr>
              <a:t>Color vision</a:t>
            </a:r>
            <a:r>
              <a:rPr lang="en-US" sz="2800" dirty="0">
                <a:ea typeface="ＭＳ Ｐゴシック" charset="0"/>
              </a:rPr>
              <a:t>:	 </a:t>
            </a:r>
            <a:r>
              <a:rPr lang="en-US" sz="2800" dirty="0" smtClean="0">
                <a:ea typeface="ＭＳ Ｐゴシック" charset="0"/>
              </a:rPr>
              <a:t>   6/6 </a:t>
            </a:r>
            <a:r>
              <a:rPr lang="en-US" sz="2800" dirty="0">
                <a:ea typeface="ＭＳ Ｐゴシック" charset="0"/>
              </a:rPr>
              <a:t>		</a:t>
            </a:r>
            <a:r>
              <a:rPr lang="en-US" sz="2800" dirty="0" smtClean="0">
                <a:ea typeface="ＭＳ Ｐゴシック" charset="0"/>
              </a:rPr>
              <a:t>5/6 </a:t>
            </a:r>
            <a:endParaRPr lang="en-US" sz="2800" u="sng" dirty="0" smtClean="0">
              <a:ea typeface="ＭＳ Ｐゴシック" charset="0"/>
            </a:endParaRPr>
          </a:p>
          <a:p>
            <a:pPr eaLnBrk="1" hangingPunct="1">
              <a:buFont typeface="Wingdings" charset="0"/>
              <a:buNone/>
            </a:pPr>
            <a:r>
              <a:rPr lang="en-US" sz="2800" u="sng" dirty="0" smtClean="0">
                <a:ea typeface="ＭＳ Ｐゴシック" charset="0"/>
              </a:rPr>
              <a:t>Anterior Segment:</a:t>
            </a:r>
            <a:r>
              <a:rPr lang="en-US" sz="2800" dirty="0" smtClean="0">
                <a:ea typeface="ＭＳ Ｐゴシック" charset="0"/>
              </a:rPr>
              <a:t>  WNL		WNL		</a:t>
            </a:r>
            <a:r>
              <a:rPr lang="en-US" sz="2800" dirty="0" smtClean="0">
                <a:latin typeface="Garamond" charset="0"/>
                <a:ea typeface="ＭＳ Ｐゴシック" charset="0"/>
                <a:cs typeface="ＭＳ Ｐゴシック" charset="0"/>
              </a:rPr>
              <a:t>			</a:t>
            </a:r>
            <a:endParaRPr lang="en-US" sz="2800" dirty="0">
              <a:latin typeface="Garamond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3124200" y="3962400"/>
            <a:ext cx="0" cy="1295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962400" y="3962400"/>
            <a:ext cx="0" cy="1295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867400" y="3962400"/>
            <a:ext cx="0" cy="1295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781800" y="3962400"/>
            <a:ext cx="0" cy="1295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3124200" y="4610100"/>
            <a:ext cx="838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867400" y="4610100"/>
            <a:ext cx="914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895600" y="374546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895600" y="443126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886200" y="443126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895600" y="504086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886200" y="50292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562600" y="37338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-2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562600" y="504086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-2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705600" y="374546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-3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562600" y="44196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-1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6705600" y="443126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-3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6705600" y="504086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-3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886200" y="37338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41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932616"/>
            <a:ext cx="3033190" cy="2030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947047"/>
            <a:ext cx="2967523" cy="1987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Displaying 3-30-16 COLLIER,KAYLA (3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947047"/>
            <a:ext cx="2971800" cy="1989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Displaying 3-30-16 COLLIER,KAYLA (5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0"/>
            <a:ext cx="2967523" cy="1987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Displaying 3-30-16 COLLIER,KAYLA (6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951712"/>
            <a:ext cx="3043723" cy="2073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6073914"/>
            <a:ext cx="929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Primary gaze: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Esotropia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16 PD, Left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hypertropia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12 PD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Differential IOP: 10 mmHg primary gaze, 24 mmHg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upgaze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20 mmHg abduction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0133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Dilated Fundus Exam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4800600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OD: WNL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19600" y="4800600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OS: grade 2 disc edema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9" t="9036" r="31783" b="47286"/>
          <a:stretch/>
        </p:blipFill>
        <p:spPr>
          <a:xfrm>
            <a:off x="457200" y="1226574"/>
            <a:ext cx="3733800" cy="349290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6" t="55556" r="33718"/>
          <a:stretch/>
        </p:blipFill>
        <p:spPr>
          <a:xfrm>
            <a:off x="4552335" y="1143000"/>
            <a:ext cx="3574027" cy="3574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600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charset="0"/>
              </a:rPr>
              <a:t>Assessment</a:t>
            </a:r>
            <a:endParaRPr lang="en-US" dirty="0">
              <a:ea typeface="ＭＳ Ｐゴシック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838200"/>
            <a:ext cx="8839200" cy="6096000"/>
          </a:xfrm>
        </p:spPr>
        <p:txBody>
          <a:bodyPr>
            <a:normAutofit/>
          </a:bodyPr>
          <a:lstStyle/>
          <a:p>
            <a:endParaRPr lang="en-US" sz="2400" dirty="0" smtClean="0"/>
          </a:p>
          <a:p>
            <a:r>
              <a:rPr lang="en-US" sz="2800" dirty="0" smtClean="0"/>
              <a:t>24 year female with left retro-orbital pain, mechanical strabismus with possible left optic neuropathy OS</a:t>
            </a:r>
          </a:p>
          <a:p>
            <a:endParaRPr lang="en-US" sz="2800" dirty="0" smtClean="0"/>
          </a:p>
          <a:p>
            <a:r>
              <a:rPr lang="en-US" sz="2800" dirty="0" err="1" smtClean="0"/>
              <a:t>DDx</a:t>
            </a:r>
            <a:r>
              <a:rPr lang="en-US" sz="2800" dirty="0" smtClean="0"/>
              <a:t>:</a:t>
            </a:r>
          </a:p>
          <a:p>
            <a:pPr>
              <a:buFontTx/>
              <a:buChar char="-"/>
            </a:pPr>
            <a:r>
              <a:rPr lang="en-US" sz="2800" dirty="0" smtClean="0"/>
              <a:t>Fibrous dysplasia with growth or secondary malignant transformation </a:t>
            </a:r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Plan:</a:t>
            </a:r>
          </a:p>
          <a:p>
            <a:pPr>
              <a:buFontTx/>
              <a:buChar char="-"/>
            </a:pPr>
            <a:r>
              <a:rPr lang="en-US" sz="2800" dirty="0" smtClean="0"/>
              <a:t>MRI brain and orbits</a:t>
            </a:r>
          </a:p>
          <a:p>
            <a:pPr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083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93837"/>
            <a:ext cx="8229600" cy="5059363"/>
          </a:xfrm>
        </p:spPr>
        <p:txBody>
          <a:bodyPr/>
          <a:lstStyle/>
          <a:p>
            <a:r>
              <a:rPr lang="en-US" dirty="0" smtClean="0"/>
              <a:t>Patient presented 2 days later with loss of vision to CF@ 2ft OS, 2+ RAPD, increased optic disc edema</a:t>
            </a:r>
          </a:p>
          <a:p>
            <a:r>
              <a:rPr lang="en-US" dirty="0" smtClean="0"/>
              <a:t>Started on Prednisone 60 mg </a:t>
            </a:r>
            <a:r>
              <a:rPr lang="en-US" dirty="0" err="1" smtClean="0"/>
              <a:t>qday</a:t>
            </a:r>
            <a:endParaRPr lang="en-US" dirty="0" smtClean="0"/>
          </a:p>
        </p:txBody>
      </p:sp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Follow-up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284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3886200"/>
            <a:ext cx="8795442" cy="2819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 </a:t>
            </a:r>
          </a:p>
          <a:p>
            <a:r>
              <a:rPr lang="en-US" sz="2400" dirty="0"/>
              <a:t>Normal </a:t>
            </a:r>
            <a:r>
              <a:rPr lang="en-US" sz="2400" dirty="0" smtClean="0"/>
              <a:t>brain parenchyma</a:t>
            </a:r>
            <a:endParaRPr lang="en-US" sz="2400" dirty="0"/>
          </a:p>
          <a:p>
            <a:r>
              <a:rPr lang="en-US" sz="2400" dirty="0" err="1" smtClean="0"/>
              <a:t>Groundglass</a:t>
            </a:r>
            <a:r>
              <a:rPr lang="en-US" sz="2400" dirty="0" smtClean="0"/>
              <a:t> appearance of frontal </a:t>
            </a:r>
            <a:r>
              <a:rPr lang="en-US" sz="2400" dirty="0"/>
              <a:t>bones, </a:t>
            </a:r>
            <a:r>
              <a:rPr lang="en-US" sz="2400" dirty="0" smtClean="0"/>
              <a:t>frontal </a:t>
            </a:r>
            <a:r>
              <a:rPr lang="en-US" sz="2400" dirty="0"/>
              <a:t>sinuses and left </a:t>
            </a:r>
            <a:r>
              <a:rPr lang="en-US" sz="2400" dirty="0" err="1"/>
              <a:t>ethmoid</a:t>
            </a:r>
            <a:r>
              <a:rPr lang="en-US" sz="2400" dirty="0"/>
              <a:t> </a:t>
            </a:r>
            <a:r>
              <a:rPr lang="en-US" sz="2400" dirty="0" smtClean="0"/>
              <a:t>air cells, compatible </a:t>
            </a:r>
            <a:r>
              <a:rPr lang="en-US" sz="2400" dirty="0"/>
              <a:t>with fibrous dysplasia. </a:t>
            </a:r>
            <a:endParaRPr lang="en-US" sz="2400" dirty="0" smtClean="0"/>
          </a:p>
          <a:p>
            <a:r>
              <a:rPr lang="en-US" sz="2400" dirty="0" smtClean="0"/>
              <a:t>T1 with Gadolinium: enhancing mass encroaching on and crowding left orbital apex</a:t>
            </a:r>
            <a:endParaRPr lang="en-US" sz="2200" dirty="0"/>
          </a:p>
          <a:p>
            <a:endParaRPr lang="en-US" sz="2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Follow-up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16" t="3507" r="11854" b="17887"/>
          <a:stretch/>
        </p:blipFill>
        <p:spPr bwMode="auto">
          <a:xfrm>
            <a:off x="2816801" y="1225822"/>
            <a:ext cx="2618399" cy="2812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0" t="5172" r="7112"/>
          <a:stretch/>
        </p:blipFill>
        <p:spPr bwMode="auto">
          <a:xfrm>
            <a:off x="226001" y="1219200"/>
            <a:ext cx="2591719" cy="2812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225822"/>
            <a:ext cx="3576659" cy="2806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9187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1944</TotalTime>
  <Words>624</Words>
  <Application>Microsoft Office PowerPoint</Application>
  <PresentationFormat>On-screen Show (4:3)</PresentationFormat>
  <Paragraphs>133</Paragraphs>
  <Slides>19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 Grand Rounds Conference Headache and Diplopia </vt:lpstr>
      <vt:lpstr>Subjective </vt:lpstr>
      <vt:lpstr>History</vt:lpstr>
      <vt:lpstr>Exam</vt:lpstr>
      <vt:lpstr>PowerPoint Presentation</vt:lpstr>
      <vt:lpstr>Dilated Fundus Exam</vt:lpstr>
      <vt:lpstr>Assessment</vt:lpstr>
      <vt:lpstr>Follow-up</vt:lpstr>
      <vt:lpstr>Follow-up</vt:lpstr>
      <vt:lpstr>Follow-up</vt:lpstr>
      <vt:lpstr>Pathology</vt:lpstr>
      <vt:lpstr>Follow-up</vt:lpstr>
      <vt:lpstr>6 month follow-up</vt:lpstr>
      <vt:lpstr>Fibrous Dysplasia</vt:lpstr>
      <vt:lpstr>Fibrous Dysplasia</vt:lpstr>
      <vt:lpstr>Pathophysiology</vt:lpstr>
      <vt:lpstr>Signs and Symptoms</vt:lpstr>
      <vt:lpstr>Prognosis</vt:lpstr>
      <vt:lpstr>PowerPoint Presentation</vt:lpstr>
    </vt:vector>
  </TitlesOfParts>
  <Company>Windows User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Juan P FdC</dc:creator>
  <cp:lastModifiedBy>Windows User</cp:lastModifiedBy>
  <cp:revision>69</cp:revision>
  <dcterms:created xsi:type="dcterms:W3CDTF">2016-06-13T00:58:53Z</dcterms:created>
  <dcterms:modified xsi:type="dcterms:W3CDTF">2016-12-16T10:32:46Z</dcterms:modified>
</cp:coreProperties>
</file>