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58" r:id="rId4"/>
    <p:sldId id="281" r:id="rId5"/>
    <p:sldId id="260" r:id="rId6"/>
    <p:sldId id="264" r:id="rId7"/>
    <p:sldId id="267" r:id="rId8"/>
    <p:sldId id="282" r:id="rId9"/>
    <p:sldId id="274" r:id="rId10"/>
    <p:sldId id="265" r:id="rId11"/>
    <p:sldId id="266" r:id="rId12"/>
    <p:sldId id="270" r:id="rId13"/>
    <p:sldId id="283" r:id="rId14"/>
    <p:sldId id="287" r:id="rId15"/>
    <p:sldId id="268" r:id="rId16"/>
    <p:sldId id="286" r:id="rId17"/>
    <p:sldId id="284" r:id="rId18"/>
    <p:sldId id="285" r:id="rId19"/>
    <p:sldId id="280" r:id="rId20"/>
    <p:sldId id="288" r:id="rId21"/>
    <p:sldId id="289" r:id="rId22"/>
    <p:sldId id="277" r:id="rId23"/>
    <p:sldId id="262"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CC3300"/>
    <a:srgbClr val="993300"/>
    <a:srgbClr val="D3D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82302" autoAdjust="0"/>
  </p:normalViewPr>
  <p:slideViewPr>
    <p:cSldViewPr showGuides="1">
      <p:cViewPr>
        <p:scale>
          <a:sx n="76" d="100"/>
          <a:sy n="76" d="100"/>
        </p:scale>
        <p:origin x="-180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C2554-C7FE-4A63-B676-336D9DBED203}" type="datetimeFigureOut">
              <a:rPr lang="en-US" smtClean="0"/>
              <a:t>10/20/2017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569A3-124A-4D4A-93C5-A2787B5D3A56}" type="slidenum">
              <a:rPr lang="en-US" smtClean="0"/>
              <a:t>‹#›</a:t>
            </a:fld>
            <a:endParaRPr lang="en-US"/>
          </a:p>
        </p:txBody>
      </p:sp>
    </p:spTree>
    <p:extLst>
      <p:ext uri="{BB962C8B-B14F-4D97-AF65-F5344CB8AC3E}">
        <p14:creationId xmlns:p14="http://schemas.microsoft.com/office/powerpoint/2010/main" val="26792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ubmed/669048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ncbi.nlm.nih.gov/pubmed/2344629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ttps/www.ncbi.nlm.nih.gov/pmc/articles/PMC454135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Aspirin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Plavix - </a:t>
            </a:r>
            <a:r>
              <a:rPr lang="en-US" dirty="0" err="1" smtClean="0"/>
              <a:t>clopidogrel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Clonidine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Famotidine – H2 blocker for GERD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Imdur</a:t>
            </a:r>
            <a:r>
              <a:rPr lang="en-US" dirty="0" smtClean="0"/>
              <a:t>- </a:t>
            </a:r>
            <a:r>
              <a:rPr lang="en-US" sz="1200" b="0" i="0" kern="1200" dirty="0" smtClean="0">
                <a:solidFill>
                  <a:schemeClr val="tx1"/>
                </a:solidFill>
                <a:effectLst/>
                <a:latin typeface="+mn-lt"/>
                <a:ea typeface="+mn-ea"/>
                <a:cs typeface="+mn-cs"/>
              </a:rPr>
              <a:t>isosorbide mononitrate) is a nitrate that dilates (widens) blood vessels, making it easier for blood to flow through them and easier for the heart to pump.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Clonazepam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Furosemide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Metoprolol tartrate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Gabapentin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Norco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KCl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Simvastatin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Ezetimibe (cholesterol)</a:t>
            </a:r>
          </a:p>
          <a:p>
            <a:r>
              <a:rPr lang="en-US" dirty="0" err="1" smtClean="0"/>
              <a:t>Toradol</a:t>
            </a:r>
            <a:r>
              <a:rPr lang="en-US" dirty="0" smtClean="0"/>
              <a:t> = </a:t>
            </a:r>
            <a:r>
              <a:rPr lang="en-US" dirty="0" err="1" smtClean="0"/>
              <a:t>ketoralac</a:t>
            </a:r>
            <a:r>
              <a:rPr lang="en-US" dirty="0" smtClean="0"/>
              <a:t> (NSAID)</a:t>
            </a:r>
          </a:p>
          <a:p>
            <a:r>
              <a:rPr lang="en-US" dirty="0" smtClean="0"/>
              <a:t>Tramadol</a:t>
            </a:r>
            <a:r>
              <a:rPr lang="en-US" baseline="0" dirty="0" smtClean="0"/>
              <a:t> = opioid</a:t>
            </a:r>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3</a:t>
            </a:fld>
            <a:endParaRPr lang="en-US"/>
          </a:p>
        </p:txBody>
      </p:sp>
    </p:spTree>
    <p:extLst>
      <p:ext uri="{BB962C8B-B14F-4D97-AF65-F5344CB8AC3E}">
        <p14:creationId xmlns:p14="http://schemas.microsoft.com/office/powerpoint/2010/main" val="275409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these studies, conventional fluoroscopy was employed, whereas in our current study a BDSAS capable of obtaining frontal and lateral projections simultaneously during a single injection of contrast was used. The advantage of BDSAS is that it allows simultaneous biplane imaging, thus permitting a high-quality three-dimensional assessment of the vascular lesion. Moreover, feeder vessels and outflow vessels are more clearly shown. Digital subtraction imaging is possible, and this reduces radiation exposure and interference by bone shadows. Better road mapping is also possible, which allows safer canalization and embolization of the vascular lesion such that accidental intracranial glue injection via the ophthalmic veins can be avoided. Furthermore, digital recording and instant review is possible, which facilitates delineation of the more complicated or deep-seated lesions.</a:t>
            </a:r>
          </a:p>
          <a:p>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20</a:t>
            </a:fld>
            <a:endParaRPr lang="en-US"/>
          </a:p>
        </p:txBody>
      </p:sp>
    </p:spTree>
    <p:extLst>
      <p:ext uri="{BB962C8B-B14F-4D97-AF65-F5344CB8AC3E}">
        <p14:creationId xmlns:p14="http://schemas.microsoft.com/office/powerpoint/2010/main" val="19176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Methods</a:t>
            </a:r>
          </a:p>
          <a:p>
            <a:r>
              <a:rPr lang="en-US" dirty="0" smtClean="0"/>
              <a:t>Five consecutive patients with venous malformation in the periocular and orbital region were included. All patients received a one-stage direct puncture </a:t>
            </a:r>
            <a:r>
              <a:rPr lang="en-US" dirty="0" err="1" smtClean="0"/>
              <a:t>venogram</a:t>
            </a:r>
            <a:r>
              <a:rPr lang="en-US" dirty="0" smtClean="0"/>
              <a:t>, image-guided glue injection, and surgical resection in the EVOR equipped with a biplane digital subtraction angiography system (BDSAS).</a:t>
            </a:r>
          </a:p>
          <a:p>
            <a:r>
              <a:rPr lang="en-US" b="1" dirty="0" smtClean="0"/>
              <a:t>Results</a:t>
            </a:r>
          </a:p>
          <a:p>
            <a:r>
              <a:rPr lang="en-US" dirty="0" smtClean="0"/>
              <a:t>The mean age at the time of operation was 37.4 years (range, 22–69 years). The mean operative time was 193 min (range, 138–324 min). No intraoperative complications were noted. The mean follow-up duration was 18.8 months (range, 10–24 months). Three patients had complete removal of the vascular lesions. At the latest follow-up, no recurrence of symptoms related to the lesions was noted. All patients had an uneventful recovery and satisfactory outcome.</a:t>
            </a:r>
          </a:p>
          <a:p>
            <a:r>
              <a:rPr lang="en-US" b="1" dirty="0" smtClean="0"/>
              <a:t>Conclusions</a:t>
            </a:r>
          </a:p>
          <a:p>
            <a:r>
              <a:rPr lang="en-US" dirty="0" smtClean="0"/>
              <a:t>The hybrid procedure of orbital venous malformation in the EVOR is a novel application in ophthalmology. It is a safe and well-controlled procedure with real-time high-quality BDSAS surveillance to facilitate surgical resection. Its success requires collaboration between the interventional radiologist, the surgeon, and the ophthalmologist.</a:t>
            </a:r>
          </a:p>
          <a:p>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21</a:t>
            </a:fld>
            <a:endParaRPr lang="en-US"/>
          </a:p>
        </p:txBody>
      </p:sp>
    </p:spTree>
    <p:extLst>
      <p:ext uri="{BB962C8B-B14F-4D97-AF65-F5344CB8AC3E}">
        <p14:creationId xmlns:p14="http://schemas.microsoft.com/office/powerpoint/2010/main" val="346230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Mueller – for seeing the patient with me on call</a:t>
            </a:r>
          </a:p>
          <a:p>
            <a:r>
              <a:rPr lang="en-US" dirty="0" smtClean="0"/>
              <a:t>Dr. Sophie – for teaching me</a:t>
            </a:r>
            <a:r>
              <a:rPr lang="en-US" baseline="0" dirty="0" smtClean="0"/>
              <a:t> how to use the </a:t>
            </a:r>
            <a:r>
              <a:rPr lang="en-US" baseline="0" dirty="0" err="1" smtClean="0"/>
              <a:t>Hertel</a:t>
            </a:r>
            <a:r>
              <a:rPr lang="en-US" baseline="0" dirty="0" smtClean="0"/>
              <a:t> </a:t>
            </a:r>
            <a:r>
              <a:rPr lang="en-US" baseline="0" dirty="0" err="1" smtClean="0"/>
              <a:t>exophthalmometer</a:t>
            </a:r>
            <a:endParaRPr lang="en-US" dirty="0" smtClean="0"/>
          </a:p>
          <a:p>
            <a:r>
              <a:rPr lang="en-US" dirty="0" smtClean="0"/>
              <a:t>Dr. </a:t>
            </a:r>
            <a:r>
              <a:rPr lang="en-US" dirty="0" err="1" smtClean="0"/>
              <a:t>Puri</a:t>
            </a:r>
            <a:r>
              <a:rPr lang="en-US" dirty="0" smtClean="0"/>
              <a:t> &amp; Dr. Compton - for helping me with my presentation</a:t>
            </a:r>
          </a:p>
          <a:p>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24</a:t>
            </a:fld>
            <a:endParaRPr lang="en-US"/>
          </a:p>
        </p:txBody>
      </p:sp>
    </p:spTree>
    <p:extLst>
      <p:ext uri="{BB962C8B-B14F-4D97-AF65-F5344CB8AC3E}">
        <p14:creationId xmlns:p14="http://schemas.microsoft.com/office/powerpoint/2010/main" val="216182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Gaze evoked</a:t>
            </a:r>
            <a:r>
              <a:rPr lang="en-US" baseline="0" dirty="0" smtClean="0"/>
              <a:t> </a:t>
            </a:r>
            <a:r>
              <a:rPr lang="en-US" baseline="0" dirty="0" err="1" smtClean="0"/>
              <a:t>amaurosis</a:t>
            </a:r>
            <a:r>
              <a:rPr lang="en-US" baseline="0" dirty="0" smtClean="0"/>
              <a:t> is a transient monocular vision loss, associated with a mass effect/compression of the ON</a:t>
            </a:r>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5</a:t>
            </a:fld>
            <a:endParaRPr lang="en-US"/>
          </a:p>
        </p:txBody>
      </p:sp>
    </p:spTree>
    <p:extLst>
      <p:ext uri="{BB962C8B-B14F-4D97-AF65-F5344CB8AC3E}">
        <p14:creationId xmlns:p14="http://schemas.microsoft.com/office/powerpoint/2010/main" val="424615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need to discuss briefly the venous drainage/anatomy;</a:t>
            </a:r>
            <a:r>
              <a:rPr lang="en-US" baseline="0" dirty="0" smtClean="0"/>
              <a:t> although time may be limited and this would be the first slide to go</a:t>
            </a:r>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9</a:t>
            </a:fld>
            <a:endParaRPr lang="en-US"/>
          </a:p>
        </p:txBody>
      </p:sp>
    </p:spTree>
    <p:extLst>
      <p:ext uri="{BB962C8B-B14F-4D97-AF65-F5344CB8AC3E}">
        <p14:creationId xmlns:p14="http://schemas.microsoft.com/office/powerpoint/2010/main" val="360976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Differential: </a:t>
            </a:r>
            <a:r>
              <a:rPr lang="en-US" sz="1200" b="1" i="0" kern="1200" dirty="0" smtClean="0">
                <a:solidFill>
                  <a:schemeClr val="tx1"/>
                </a:solidFill>
                <a:effectLst/>
                <a:latin typeface="+mn-lt"/>
                <a:ea typeface="+mn-ea"/>
                <a:cs typeface="+mn-cs"/>
              </a:rPr>
              <a:t>Differential diagnosis of the enlarged superior ophthalmic vein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Pubmed</a:t>
            </a:r>
            <a:r>
              <a:rPr lang="en-US" dirty="0" smtClean="0"/>
              <a:t>: </a:t>
            </a:r>
            <a:r>
              <a:rPr lang="en-US" sz="1200" b="0" i="0" u="sng" kern="1200" dirty="0" smtClean="0">
                <a:solidFill>
                  <a:schemeClr val="tx1"/>
                </a:solidFill>
                <a:effectLst/>
                <a:latin typeface="+mn-lt"/>
                <a:ea typeface="+mn-ea"/>
                <a:cs typeface="+mn-cs"/>
                <a:hlinkClick r:id="rId3" tooltip="Journal of computer assisted tomography."/>
              </a:rPr>
              <a:t>J </a:t>
            </a:r>
            <a:r>
              <a:rPr lang="en-US" sz="1200" b="0" i="0" u="sng" kern="1200" dirty="0" err="1" smtClean="0">
                <a:solidFill>
                  <a:schemeClr val="tx1"/>
                </a:solidFill>
                <a:effectLst/>
                <a:latin typeface="+mn-lt"/>
                <a:ea typeface="+mn-ea"/>
                <a:cs typeface="+mn-cs"/>
                <a:hlinkClick r:id="rId3" tooltip="Journal of computer assisted tomography."/>
              </a:rPr>
              <a:t>Comput</a:t>
            </a:r>
            <a:r>
              <a:rPr lang="en-US" sz="1200" b="0" i="0" u="sng" kern="1200" dirty="0" smtClean="0">
                <a:solidFill>
                  <a:schemeClr val="tx1"/>
                </a:solidFill>
                <a:effectLst/>
                <a:latin typeface="+mn-lt"/>
                <a:ea typeface="+mn-ea"/>
                <a:cs typeface="+mn-cs"/>
                <a:hlinkClick r:id="rId3" tooltip="Journal of computer assisted tomography."/>
              </a:rPr>
              <a:t> Assist </a:t>
            </a:r>
            <a:r>
              <a:rPr lang="en-US" sz="1200" b="0" i="0" u="sng" kern="1200" dirty="0" err="1" smtClean="0">
                <a:solidFill>
                  <a:schemeClr val="tx1"/>
                </a:solidFill>
                <a:effectLst/>
                <a:latin typeface="+mn-lt"/>
                <a:ea typeface="+mn-ea"/>
                <a:cs typeface="+mn-cs"/>
                <a:hlinkClick r:id="rId3" tooltip="Journal of computer assisted tomography."/>
              </a:rPr>
              <a:t>Tomogr</a:t>
            </a:r>
            <a:r>
              <a:rPr lang="en-US" sz="1200" b="0" i="0" u="sng" kern="1200" dirty="0" smtClean="0">
                <a:solidFill>
                  <a:schemeClr val="tx1"/>
                </a:solidFill>
                <a:effectLst/>
                <a:latin typeface="+mn-lt"/>
                <a:ea typeface="+mn-ea"/>
                <a:cs typeface="+mn-cs"/>
                <a:hlinkClick r:id="rId3" tooltip="Journal of computer assisted tomography."/>
              </a:rPr>
              <a:t>.</a:t>
            </a:r>
            <a:r>
              <a:rPr lang="en-US" sz="1200" b="0" i="0" kern="1200" dirty="0" smtClean="0">
                <a:solidFill>
                  <a:schemeClr val="tx1"/>
                </a:solidFill>
                <a:effectLst/>
                <a:latin typeface="+mn-lt"/>
                <a:ea typeface="+mn-ea"/>
                <a:cs typeface="+mn-cs"/>
              </a:rPr>
              <a:t> 1984 Feb;8(1):103-7</a:t>
            </a:r>
          </a:p>
          <a:p>
            <a:r>
              <a:rPr lang="en-US" sz="1200" b="1" i="0" kern="1200" dirty="0" smtClean="0">
                <a:solidFill>
                  <a:schemeClr val="tx1"/>
                </a:solidFill>
                <a:effectLst/>
                <a:latin typeface="+mn-lt"/>
                <a:ea typeface="+mn-ea"/>
                <a:cs typeface="+mn-cs"/>
              </a:rPr>
              <a:t>Abstract</a:t>
            </a:r>
          </a:p>
          <a:p>
            <a:r>
              <a:rPr lang="en-US" sz="1200" b="0" i="0" kern="1200" dirty="0" smtClean="0">
                <a:solidFill>
                  <a:schemeClr val="tx1"/>
                </a:solidFill>
                <a:effectLst/>
                <a:latin typeface="+mn-lt"/>
                <a:ea typeface="+mn-ea"/>
                <a:cs typeface="+mn-cs"/>
              </a:rPr>
              <a:t>Enlargement of the superior ophthalmic vein (SOV), although usually considered a sign of carotid-cavernous fistula, may be found with other disorders. Patients with Graves </a:t>
            </a:r>
            <a:r>
              <a:rPr lang="en-US" sz="1200" b="0" i="0" kern="1200" dirty="0" err="1" smtClean="0">
                <a:solidFill>
                  <a:schemeClr val="tx1"/>
                </a:solidFill>
                <a:effectLst/>
                <a:latin typeface="+mn-lt"/>
                <a:ea typeface="+mn-ea"/>
                <a:cs typeface="+mn-cs"/>
              </a:rPr>
              <a:t>orbitopathy</a:t>
            </a:r>
            <a:r>
              <a:rPr lang="en-US" sz="1200" b="0" i="0" kern="1200" dirty="0" smtClean="0">
                <a:solidFill>
                  <a:schemeClr val="tx1"/>
                </a:solidFill>
                <a:effectLst/>
                <a:latin typeface="+mn-lt"/>
                <a:ea typeface="+mn-ea"/>
                <a:cs typeface="+mn-cs"/>
              </a:rPr>
              <a:t>, orbital </a:t>
            </a:r>
            <a:r>
              <a:rPr lang="en-US" sz="1200" b="0" i="0" kern="1200" dirty="0" err="1" smtClean="0">
                <a:solidFill>
                  <a:schemeClr val="tx1"/>
                </a:solidFill>
                <a:effectLst/>
                <a:latin typeface="+mn-lt"/>
                <a:ea typeface="+mn-ea"/>
                <a:cs typeface="+mn-cs"/>
              </a:rPr>
              <a:t>pseudotumor</a:t>
            </a:r>
            <a:r>
              <a:rPr lang="en-US" sz="1200" b="0" i="0" kern="1200" dirty="0" smtClean="0">
                <a:solidFill>
                  <a:schemeClr val="tx1"/>
                </a:solidFill>
                <a:effectLst/>
                <a:latin typeface="+mn-lt"/>
                <a:ea typeface="+mn-ea"/>
                <a:cs typeface="+mn-cs"/>
              </a:rPr>
              <a:t>, and a </a:t>
            </a:r>
            <a:r>
              <a:rPr lang="en-US" sz="1200" b="0" i="0" kern="1200" dirty="0" err="1" smtClean="0">
                <a:solidFill>
                  <a:schemeClr val="tx1"/>
                </a:solidFill>
                <a:effectLst/>
                <a:latin typeface="+mn-lt"/>
                <a:ea typeface="+mn-ea"/>
                <a:cs typeface="+mn-cs"/>
              </a:rPr>
              <a:t>parasellar</a:t>
            </a:r>
            <a:r>
              <a:rPr lang="en-US" sz="1200" b="0" i="0" kern="1200" dirty="0" smtClean="0">
                <a:solidFill>
                  <a:schemeClr val="tx1"/>
                </a:solidFill>
                <a:effectLst/>
                <a:latin typeface="+mn-lt"/>
                <a:ea typeface="+mn-ea"/>
                <a:cs typeface="+mn-cs"/>
              </a:rPr>
              <a:t> meningioma as the cause of an enlarged SOV as seen on computed tomography are discussed.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Graves </a:t>
            </a:r>
            <a:r>
              <a:rPr lang="en-US" dirty="0" err="1" smtClean="0"/>
              <a:t>orbitopathy</a:t>
            </a:r>
            <a:r>
              <a:rPr lang="en-US" dirty="0" smtClean="0"/>
              <a:t>:</a:t>
            </a:r>
            <a:r>
              <a:rPr lang="en-US" baseline="0" dirty="0" smtClean="0"/>
              <a:t> </a:t>
            </a:r>
            <a:r>
              <a:rPr lang="en-US" sz="1200" b="1" i="0" kern="1200" dirty="0" smtClean="0">
                <a:solidFill>
                  <a:schemeClr val="tx1"/>
                </a:solidFill>
                <a:effectLst/>
                <a:latin typeface="+mn-lt"/>
                <a:ea typeface="+mn-ea"/>
                <a:cs typeface="+mn-cs"/>
              </a:rPr>
              <a:t>Superior ophthalmic vein enlargement and increased muscle index in </a:t>
            </a:r>
            <a:r>
              <a:rPr lang="en-US" sz="1200" b="1" i="0" kern="1200" dirty="0" err="1" smtClean="0">
                <a:solidFill>
                  <a:schemeClr val="tx1"/>
                </a:solidFill>
                <a:effectLst/>
                <a:latin typeface="+mn-lt"/>
                <a:ea typeface="+mn-ea"/>
                <a:cs typeface="+mn-cs"/>
              </a:rPr>
              <a:t>dysthyroid</a:t>
            </a:r>
            <a:r>
              <a:rPr lang="en-US" sz="1200" b="1" i="0" kern="1200" dirty="0" smtClean="0">
                <a:solidFill>
                  <a:schemeClr val="tx1"/>
                </a:solidFill>
                <a:effectLst/>
                <a:latin typeface="+mn-lt"/>
                <a:ea typeface="+mn-ea"/>
                <a:cs typeface="+mn-cs"/>
              </a:rPr>
              <a:t> optic neuropathy.</a:t>
            </a:r>
          </a:p>
          <a:p>
            <a:r>
              <a:rPr lang="en-US" dirty="0" err="1" smtClean="0"/>
              <a:t>Pubmed</a:t>
            </a:r>
            <a:r>
              <a:rPr lang="en-US" dirty="0" smtClean="0"/>
              <a:t>: </a:t>
            </a:r>
            <a:r>
              <a:rPr lang="en-US" sz="1200" b="0" i="0" u="sng" kern="1200" dirty="0" err="1" smtClean="0">
                <a:solidFill>
                  <a:schemeClr val="tx1"/>
                </a:solidFill>
                <a:effectLst/>
                <a:latin typeface="+mn-lt"/>
                <a:ea typeface="+mn-ea"/>
                <a:cs typeface="+mn-cs"/>
                <a:hlinkClick r:id="rId4" tooltip="Ophthalmic plastic and reconstructive surgery."/>
              </a:rPr>
              <a:t>Ophthal</a:t>
            </a:r>
            <a:r>
              <a:rPr lang="en-US" sz="1200" b="0" i="0" u="sng" kern="1200" dirty="0" smtClean="0">
                <a:solidFill>
                  <a:schemeClr val="tx1"/>
                </a:solidFill>
                <a:effectLst/>
                <a:latin typeface="+mn-lt"/>
                <a:ea typeface="+mn-ea"/>
                <a:cs typeface="+mn-cs"/>
                <a:hlinkClick r:id="rId4" tooltip="Ophthalmic plastic and reconstructive surgery."/>
              </a:rPr>
              <a:t> </a:t>
            </a:r>
            <a:r>
              <a:rPr lang="en-US" sz="1200" b="0" i="0" u="sng" kern="1200" dirty="0" err="1" smtClean="0">
                <a:solidFill>
                  <a:schemeClr val="tx1"/>
                </a:solidFill>
                <a:effectLst/>
                <a:latin typeface="+mn-lt"/>
                <a:ea typeface="+mn-ea"/>
                <a:cs typeface="+mn-cs"/>
                <a:hlinkClick r:id="rId4" tooltip="Ophthalmic plastic and reconstructive surgery."/>
              </a:rPr>
              <a:t>Plast</a:t>
            </a:r>
            <a:r>
              <a:rPr lang="en-US" sz="1200" b="0" i="0" u="sng" kern="1200" dirty="0" smtClean="0">
                <a:solidFill>
                  <a:schemeClr val="tx1"/>
                </a:solidFill>
                <a:effectLst/>
                <a:latin typeface="+mn-lt"/>
                <a:ea typeface="+mn-ea"/>
                <a:cs typeface="+mn-cs"/>
                <a:hlinkClick r:id="rId4" tooltip="Ophthalmic plastic and reconstructive surgery."/>
              </a:rPr>
              <a:t> </a:t>
            </a:r>
            <a:r>
              <a:rPr lang="en-US" sz="1200" b="0" i="0" u="sng" kern="1200" dirty="0" err="1" smtClean="0">
                <a:solidFill>
                  <a:schemeClr val="tx1"/>
                </a:solidFill>
                <a:effectLst/>
                <a:latin typeface="+mn-lt"/>
                <a:ea typeface="+mn-ea"/>
                <a:cs typeface="+mn-cs"/>
                <a:hlinkClick r:id="rId4" tooltip="Ophthalmic plastic and reconstructive surgery."/>
              </a:rPr>
              <a:t>Reconstr</a:t>
            </a:r>
            <a:r>
              <a:rPr lang="en-US" sz="1200" b="0" i="0" u="sng" kern="1200" dirty="0" smtClean="0">
                <a:solidFill>
                  <a:schemeClr val="tx1"/>
                </a:solidFill>
                <a:effectLst/>
                <a:latin typeface="+mn-lt"/>
                <a:ea typeface="+mn-ea"/>
                <a:cs typeface="+mn-cs"/>
                <a:hlinkClick r:id="rId4" tooltip="Ophthalmic plastic and reconstructive surgery."/>
              </a:rPr>
              <a:t> Surg.</a:t>
            </a:r>
            <a:r>
              <a:rPr lang="en-US" sz="1200" b="0" i="0" kern="1200" dirty="0" smtClean="0">
                <a:solidFill>
                  <a:schemeClr val="tx1"/>
                </a:solidFill>
                <a:effectLst/>
                <a:latin typeface="+mn-lt"/>
                <a:ea typeface="+mn-ea"/>
                <a:cs typeface="+mn-cs"/>
              </a:rPr>
              <a:t> 2013 May-Jun;29(3):147-9.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10.1097/IOP.0b013e3182831bd8.</a:t>
            </a:r>
          </a:p>
          <a:p>
            <a:r>
              <a:rPr lang="en-US" sz="1200" b="1" i="0" kern="1200" cap="all" dirty="0" smtClean="0">
                <a:solidFill>
                  <a:schemeClr val="tx1"/>
                </a:solidFill>
                <a:effectLst/>
                <a:latin typeface="+mn-lt"/>
                <a:ea typeface="+mn-ea"/>
                <a:cs typeface="+mn-cs"/>
              </a:rPr>
              <a:t>RESULTS:</a:t>
            </a:r>
          </a:p>
          <a:p>
            <a:r>
              <a:rPr lang="en-US" sz="1200" b="0" i="0" kern="1200" dirty="0" smtClean="0">
                <a:solidFill>
                  <a:schemeClr val="tx1"/>
                </a:solidFill>
                <a:effectLst/>
                <a:latin typeface="+mn-lt"/>
                <a:ea typeface="+mn-ea"/>
                <a:cs typeface="+mn-cs"/>
              </a:rPr>
              <a:t>Superior ophthalmic vein diameter was significantly higher in orbits with concomitant optic neuropathy (mean 2.4 ± 0.4mm, p &lt; 0.0001). Increased muscle index was also related to optic neuropathy (mean 57.9% ± 5.7%, p = 0.0002). Muscle index greater than 50% was present in all patients with </a:t>
            </a:r>
            <a:r>
              <a:rPr lang="en-US" sz="1200" b="0" i="0" kern="1200" dirty="0" err="1" smtClean="0">
                <a:solidFill>
                  <a:schemeClr val="tx1"/>
                </a:solidFill>
                <a:effectLst/>
                <a:latin typeface="+mn-lt"/>
                <a:ea typeface="+mn-ea"/>
                <a:cs typeface="+mn-cs"/>
              </a:rPr>
              <a:t>dysthyroid</a:t>
            </a:r>
            <a:r>
              <a:rPr lang="en-US" sz="1200" b="0" i="0" kern="1200" dirty="0" smtClean="0">
                <a:solidFill>
                  <a:schemeClr val="tx1"/>
                </a:solidFill>
                <a:effectLst/>
                <a:latin typeface="+mn-lt"/>
                <a:ea typeface="+mn-ea"/>
                <a:cs typeface="+mn-cs"/>
              </a:rPr>
              <a:t> optic neuropathy.</a:t>
            </a:r>
          </a:p>
          <a:p>
            <a:r>
              <a:rPr lang="en-US" sz="1200" b="1" i="0" kern="1200" cap="all" dirty="0" smtClean="0">
                <a:solidFill>
                  <a:schemeClr val="tx1"/>
                </a:solidFill>
                <a:effectLst/>
                <a:latin typeface="+mn-lt"/>
                <a:ea typeface="+mn-ea"/>
                <a:cs typeface="+mn-cs"/>
              </a:rPr>
              <a:t>CONCLUSIONS:</a:t>
            </a:r>
          </a:p>
          <a:p>
            <a:r>
              <a:rPr lang="en-US" sz="1200" b="0" i="0" kern="1200" dirty="0" smtClean="0">
                <a:solidFill>
                  <a:schemeClr val="tx1"/>
                </a:solidFill>
                <a:effectLst/>
                <a:latin typeface="+mn-lt"/>
                <a:ea typeface="+mn-ea"/>
                <a:cs typeface="+mn-cs"/>
              </a:rPr>
              <a:t>This study suggests that patients with thyroid eye disease with enlarged superior ophthalmic vein and increased extraocular muscle index are more likely to have concomitant optic neuropathy.</a:t>
            </a:r>
            <a:endParaRPr lang="en-US" dirty="0" smtClean="0"/>
          </a:p>
          <a:p>
            <a:endParaRPr lang="en-US" dirty="0" smtClean="0"/>
          </a:p>
          <a:p>
            <a:r>
              <a:rPr lang="en-US" sz="1200" b="0" i="0" kern="1200" dirty="0" smtClean="0">
                <a:solidFill>
                  <a:schemeClr val="tx1"/>
                </a:solidFill>
                <a:effectLst/>
                <a:latin typeface="+mn-lt"/>
                <a:ea typeface="+mn-ea"/>
                <a:cs typeface="+mn-cs"/>
              </a:rPr>
              <a:t>On imaging, it is </a:t>
            </a:r>
            <a:r>
              <a:rPr lang="en-US" sz="1200" b="0" i="0" kern="1200" dirty="0" err="1" smtClean="0">
                <a:solidFill>
                  <a:schemeClr val="tx1"/>
                </a:solidFill>
                <a:effectLst/>
                <a:latin typeface="+mn-lt"/>
                <a:ea typeface="+mn-ea"/>
                <a:cs typeface="+mn-cs"/>
              </a:rPr>
              <a:t>characterised</a:t>
            </a:r>
            <a:r>
              <a:rPr lang="en-US" sz="1200" b="0" i="0" kern="1200" dirty="0" smtClean="0">
                <a:solidFill>
                  <a:schemeClr val="tx1"/>
                </a:solidFill>
                <a:effectLst/>
                <a:latin typeface="+mn-lt"/>
                <a:ea typeface="+mn-ea"/>
                <a:cs typeface="+mn-cs"/>
              </a:rPr>
              <a:t> by enlargement of the extraocular muscles' bellies (frequently: inferior rectus &gt; medial rectus  &gt; superior rectus) sparing their tendinous insertions, and is usually bilateral and symmetrical. </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10</a:t>
            </a:fld>
            <a:endParaRPr lang="en-US"/>
          </a:p>
        </p:txBody>
      </p:sp>
    </p:spTree>
    <p:extLst>
      <p:ext uri="{BB962C8B-B14F-4D97-AF65-F5344CB8AC3E}">
        <p14:creationId xmlns:p14="http://schemas.microsoft.com/office/powerpoint/2010/main" val="155925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M&amp;N: </a:t>
            </a:r>
            <a:r>
              <a:rPr lang="en-US" sz="1200" b="0" i="0" kern="1200" dirty="0" err="1" smtClean="0">
                <a:solidFill>
                  <a:schemeClr val="tx1"/>
                </a:solidFill>
                <a:effectLst/>
                <a:latin typeface="+mn-lt"/>
                <a:ea typeface="+mn-ea"/>
                <a:cs typeface="+mn-cs"/>
              </a:rPr>
              <a:t>Mydriacyl</a:t>
            </a:r>
            <a:r>
              <a:rPr lang="en-US" sz="1200" b="0" i="0" kern="1200" dirty="0" smtClean="0">
                <a:solidFill>
                  <a:schemeClr val="tx1"/>
                </a:solidFill>
                <a:effectLst/>
                <a:latin typeface="+mn-lt"/>
                <a:ea typeface="+mn-ea"/>
                <a:cs typeface="+mn-cs"/>
              </a:rPr>
              <a:t> &amp; </a:t>
            </a:r>
            <a:r>
              <a:rPr lang="en-US" sz="1200" b="0" i="0" kern="1200" dirty="0" err="1" smtClean="0">
                <a:solidFill>
                  <a:schemeClr val="tx1"/>
                </a:solidFill>
                <a:effectLst/>
                <a:latin typeface="+mn-lt"/>
                <a:ea typeface="+mn-ea"/>
                <a:cs typeface="+mn-cs"/>
              </a:rPr>
              <a:t>Neosynephrine</a:t>
            </a:r>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11</a:t>
            </a:fld>
            <a:endParaRPr lang="en-US"/>
          </a:p>
        </p:txBody>
      </p:sp>
    </p:spTree>
    <p:extLst>
      <p:ext uri="{BB962C8B-B14F-4D97-AF65-F5344CB8AC3E}">
        <p14:creationId xmlns:p14="http://schemas.microsoft.com/office/powerpoint/2010/main" val="302016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mean diameter of the vein is 2 mm and normal sizes range from 1 to 2.9 mm </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pPr marL="171450" indent="-171450">
              <a:buFontTx/>
              <a:buChar char="-"/>
            </a:pPr>
            <a:r>
              <a:rPr lang="en-US" sz="1200" b="0" i="0" kern="1200" dirty="0" smtClean="0">
                <a:solidFill>
                  <a:schemeClr val="tx1"/>
                </a:solidFill>
                <a:effectLst/>
                <a:latin typeface="+mn-lt"/>
                <a:ea typeface="+mn-ea"/>
                <a:cs typeface="+mn-cs"/>
              </a:rPr>
              <a:t>https://radiopaedia.org/articles/superior-ophthalmic-vein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13</a:t>
            </a:fld>
            <a:endParaRPr lang="en-US"/>
          </a:p>
        </p:txBody>
      </p:sp>
    </p:spTree>
    <p:extLst>
      <p:ext uri="{BB962C8B-B14F-4D97-AF65-F5344CB8AC3E}">
        <p14:creationId xmlns:p14="http://schemas.microsoft.com/office/powerpoint/2010/main" val="172294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 orbits</a:t>
            </a:r>
            <a:r>
              <a:rPr lang="en-US" baseline="0" dirty="0" smtClean="0"/>
              <a:t> relaxed vs with </a:t>
            </a:r>
            <a:r>
              <a:rPr lang="en-US" baseline="0" dirty="0" err="1" smtClean="0"/>
              <a:t>valsalva</a:t>
            </a:r>
            <a:r>
              <a:rPr lang="en-US" baseline="0" dirty="0" smtClean="0"/>
              <a:t> in the same patient</a:t>
            </a:r>
          </a:p>
          <a:p>
            <a:endParaRPr lang="en-US" baseline="0" dirty="0" smtClean="0"/>
          </a:p>
          <a:p>
            <a:r>
              <a:rPr lang="en-US" dirty="0" smtClean="0"/>
              <a:t>http://www.nejm.org/doi/full/10.1056/NEJMicm1314101#t=article</a:t>
            </a:r>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16</a:t>
            </a:fld>
            <a:endParaRPr lang="en-US"/>
          </a:p>
        </p:txBody>
      </p:sp>
    </p:spTree>
    <p:extLst>
      <p:ext uri="{BB962C8B-B14F-4D97-AF65-F5344CB8AC3E}">
        <p14:creationId xmlns:p14="http://schemas.microsoft.com/office/powerpoint/2010/main" val="1523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Sclerotherapy</a:t>
            </a:r>
            <a:r>
              <a:rPr lang="en-US" sz="1200" b="0" i="0" kern="1200" dirty="0" smtClean="0">
                <a:solidFill>
                  <a:schemeClr val="tx1"/>
                </a:solidFill>
                <a:effectLst/>
                <a:latin typeface="+mn-lt"/>
                <a:ea typeface="+mn-ea"/>
                <a:cs typeface="+mn-cs"/>
              </a:rPr>
              <a:t> is a medical procedure used to eliminate varicose veins and spider veins. </a:t>
            </a:r>
            <a:r>
              <a:rPr lang="en-US" sz="1200" b="1" i="0" kern="1200" dirty="0" smtClean="0">
                <a:solidFill>
                  <a:schemeClr val="tx1"/>
                </a:solidFill>
                <a:effectLst/>
                <a:latin typeface="+mn-lt"/>
                <a:ea typeface="+mn-ea"/>
                <a:cs typeface="+mn-cs"/>
              </a:rPr>
              <a:t>Sclerotherapy</a:t>
            </a:r>
            <a:r>
              <a:rPr lang="en-US" sz="1200" b="0" i="0" kern="1200" dirty="0" smtClean="0">
                <a:solidFill>
                  <a:schemeClr val="tx1"/>
                </a:solidFill>
                <a:effectLst/>
                <a:latin typeface="+mn-lt"/>
                <a:ea typeface="+mn-ea"/>
                <a:cs typeface="+mn-cs"/>
              </a:rPr>
              <a:t> involves an injection of a solution (generally a salt solution) directly into the vein. The solution irritates the lining of the blood vessel, causing it to collapse and stick together and the blood to clot.</a:t>
            </a:r>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18</a:t>
            </a:fld>
            <a:endParaRPr lang="en-US"/>
          </a:p>
        </p:txBody>
      </p:sp>
    </p:spTree>
    <p:extLst>
      <p:ext uri="{BB962C8B-B14F-4D97-AF65-F5344CB8AC3E}">
        <p14:creationId xmlns:p14="http://schemas.microsoft.com/office/powerpoint/2010/main" val="145996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biplanar</a:t>
            </a:r>
            <a:r>
              <a:rPr lang="en-US" sz="1200" b="1" i="0" kern="1200" dirty="0" smtClean="0">
                <a:solidFill>
                  <a:schemeClr val="tx1"/>
                </a:solidFill>
                <a:effectLst/>
                <a:latin typeface="+mn-lt"/>
                <a:ea typeface="+mn-ea"/>
                <a:cs typeface="+mn-cs"/>
              </a:rPr>
              <a:t> digital subtraction angiographic system (BDSAS)</a:t>
            </a:r>
          </a:p>
          <a:p>
            <a:r>
              <a:rPr lang="en-US" sz="1200" b="0" i="0" kern="1200" dirty="0" smtClean="0">
                <a:solidFill>
                  <a:schemeClr val="tx1"/>
                </a:solidFill>
                <a:effectLst/>
                <a:latin typeface="+mn-lt"/>
                <a:ea typeface="+mn-ea"/>
                <a:cs typeface="+mn-cs"/>
              </a:rPr>
              <a:t>Reduces radiation exposure and interference by bone shadows. Better road mapping is also possible, which allows safer canalization and embolization of the vascular lesion such that accidental intracranial glue injection via the ophthalmic veins can be avoided. Furthermore, digital recording and instant review is possible, which facilitates delineation of the more complicated or deep-seated lesions.</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 O Cheng, E Y M Li, T C Y Chan, A C W Wong, P C M Chan, W </a:t>
            </a:r>
            <a:r>
              <a:rPr lang="en-US" dirty="0" err="1" smtClean="0"/>
              <a:t>W</a:t>
            </a:r>
            <a:r>
              <a:rPr lang="en-US" dirty="0" smtClean="0"/>
              <a:t> L Poon, D H S Fung, H K L Yuen. (2015). Hybrid procedure for orbital venous malformation in the endovascular operation room. </a:t>
            </a:r>
            <a:r>
              <a:rPr lang="en-US" i="1" dirty="0" smtClean="0"/>
              <a:t>Eye (</a:t>
            </a:r>
            <a:r>
              <a:rPr lang="en-US" i="1" dirty="0" err="1" smtClean="0"/>
              <a:t>Lond</a:t>
            </a:r>
            <a:r>
              <a:rPr lang="en-US" i="1" dirty="0" smtClean="0"/>
              <a:t>).</a:t>
            </a:r>
            <a:r>
              <a:rPr lang="en-US" dirty="0" smtClean="0"/>
              <a:t>[online]. </a:t>
            </a:r>
            <a:r>
              <a:rPr lang="en-US" b="1" dirty="0" smtClean="0"/>
              <a:t>29(8)</a:t>
            </a:r>
            <a:r>
              <a:rPr lang="en-US" dirty="0" smtClean="0"/>
              <a:t>, 1069–1075. Available From: </a:t>
            </a:r>
            <a:r>
              <a:rPr lang="en-US" dirty="0" smtClean="0">
                <a:hlinkClick r:id="rId3"/>
              </a:rPr>
              <a:t>http://https://www.ncbi.nlm.nih.gov/pmc/articles/PMC4541352/</a:t>
            </a:r>
            <a:r>
              <a:rPr lang="en-US" dirty="0" smtClean="0"/>
              <a:t>.</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71569A3-124A-4D4A-93C5-A2787B5D3A56}" type="slidenum">
              <a:rPr lang="en-US" smtClean="0"/>
              <a:t>19</a:t>
            </a:fld>
            <a:endParaRPr lang="en-US"/>
          </a:p>
        </p:txBody>
      </p:sp>
    </p:spTree>
    <p:extLst>
      <p:ext uri="{BB962C8B-B14F-4D97-AF65-F5344CB8AC3E}">
        <p14:creationId xmlns:p14="http://schemas.microsoft.com/office/powerpoint/2010/main" val="2769972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2085" y="-89356"/>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685800" y="304800"/>
            <a:ext cx="7772400" cy="1524000"/>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800" baseline="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Title (i.e. Grand Rounds)</a:t>
            </a:r>
            <a:br>
              <a:rPr lang="en-US" dirty="0"/>
            </a:br>
            <a:r>
              <a:rPr lang="en-US" sz="4000" dirty="0"/>
              <a:t>Subtitle (i.e.</a:t>
            </a:r>
            <a:r>
              <a:rPr lang="en-US" sz="4000" baseline="0" dirty="0"/>
              <a:t> </a:t>
            </a:r>
            <a:r>
              <a:rPr lang="en-US" sz="4000" baseline="0" dirty="0" err="1"/>
              <a:t>Chalazion</a:t>
            </a:r>
            <a:r>
              <a:rPr lang="en-US" sz="4000" dirty="0"/>
              <a:t>)</a:t>
            </a:r>
            <a:endParaRPr lang="en-US" dirty="0"/>
          </a:p>
        </p:txBody>
      </p:sp>
      <p:sp>
        <p:nvSpPr>
          <p:cNvPr id="3" name="Subtitle 2"/>
          <p:cNvSpPr>
            <a:spLocks noGrp="1"/>
          </p:cNvSpPr>
          <p:nvPr>
            <p:ph type="subTitle" idx="1" hasCustomPrompt="1"/>
          </p:nvPr>
        </p:nvSpPr>
        <p:spPr>
          <a:xfrm>
            <a:off x="1371600" y="4495800"/>
            <a:ext cx="6400800" cy="1219200"/>
          </a:xfrm>
        </p:spPr>
        <p:txBody>
          <a:bodyPr/>
          <a:lstStyle>
            <a:lvl1pPr marL="0" indent="0" algn="ctr">
              <a:buNone/>
              <a:defRPr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and Date</a:t>
            </a:r>
          </a:p>
        </p:txBody>
      </p:sp>
      <p:sp>
        <p:nvSpPr>
          <p:cNvPr id="10" name="Rectangle 9"/>
          <p:cNvSpPr/>
          <p:nvPr userDrawn="1"/>
        </p:nvSpPr>
        <p:spPr>
          <a:xfrm>
            <a:off x="-32085" y="6180221"/>
            <a:ext cx="9176085" cy="685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1302" y="2286000"/>
            <a:ext cx="3148717" cy="1828800"/>
          </a:xfrm>
          <a:prstGeom prst="rect">
            <a:avLst/>
          </a:prstGeom>
        </p:spPr>
      </p:pic>
      <p:sp>
        <p:nvSpPr>
          <p:cNvPr id="12" name="TextBox 11"/>
          <p:cNvSpPr txBox="1"/>
          <p:nvPr userDrawn="1"/>
        </p:nvSpPr>
        <p:spPr>
          <a:xfrm>
            <a:off x="2507803" y="6348481"/>
            <a:ext cx="6523902" cy="400110"/>
          </a:xfrm>
          <a:prstGeom prst="rect">
            <a:avLst/>
          </a:prstGeom>
          <a:noFill/>
        </p:spPr>
        <p:txBody>
          <a:bodyPr wrap="none" rtlCol="0">
            <a:spAutoFit/>
          </a:bodyPr>
          <a:lstStyle/>
          <a:p>
            <a:r>
              <a:rPr lang="en-US" sz="2000" dirty="0">
                <a:ln w="3175">
                  <a:noFill/>
                </a:ln>
                <a:solidFill>
                  <a:schemeClr val="bg1"/>
                </a:solidFill>
                <a:effectLst/>
                <a:latin typeface="Arial Rounded MT Bold" panose="020F0704030504030204" pitchFamily="34" charset="0"/>
              </a:rPr>
              <a:t>Department of Ophthalmology and Visual Sciences</a:t>
            </a:r>
          </a:p>
        </p:txBody>
      </p:sp>
      <p:pic>
        <p:nvPicPr>
          <p:cNvPr id="1028" name="Picture 4" descr="https://cdn0.orgsync.com/images/os-school-logos/374-pyvbk56-university-of-louisville-onred-app-sm.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99" y="6112042"/>
            <a:ext cx="228600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1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3DA4EB-0B06-4F24-98BB-CEE041FC849F}"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11791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3DA4EB-0B06-4F24-98BB-CEE041FC849F}"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23332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059363"/>
          </a:xfrm>
        </p:spPr>
        <p:txBody>
          <a:bodyPr/>
          <a:lstStyle>
            <a:lvl1pPr>
              <a:defRPr>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102349"/>
            <a:ext cx="8229600" cy="1143000"/>
          </a:xfrm>
        </p:spPr>
        <p:txBody>
          <a:bodyPr/>
          <a:lstStyle>
            <a:lvl1pPr>
              <a:defRPr>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2" descr="C:\Users\Juan P FdC\Desktop\DOVS white.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06257" y="6253205"/>
            <a:ext cx="1013680" cy="58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2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DA4EB-0B06-4F24-98BB-CEE041FC849F}"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61403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3DA4EB-0B06-4F24-98BB-CEE041FC849F}"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232725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DA4EB-0B06-4F24-98BB-CEE041FC849F}"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179751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3DA4EB-0B06-4F24-98BB-CEE041FC849F}"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71131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DA4EB-0B06-4F24-98BB-CEE041FC849F}"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297209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33220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407737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A4EB-0B06-4F24-98BB-CEE041FC849F}" type="datetimeFigureOut">
              <a:rPr lang="en-US" smtClean="0"/>
              <a:t>10/20/2017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83579-E7DE-4469-A140-89CEE8B0329A}" type="slidenum">
              <a:rPr lang="en-US" smtClean="0"/>
              <a:t>‹#›</a:t>
            </a:fld>
            <a:endParaRPr lang="en-US"/>
          </a:p>
        </p:txBody>
      </p:sp>
    </p:spTree>
    <p:extLst>
      <p:ext uri="{BB962C8B-B14F-4D97-AF65-F5344CB8AC3E}">
        <p14:creationId xmlns:p14="http://schemas.microsoft.com/office/powerpoint/2010/main" val="395619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454135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https/www.ncbi.nlm.nih.gov/pmc/articles/PMC4541352/" TargetMode="External"/><Relationship Id="rId2" Type="http://schemas.openxmlformats.org/officeDocument/2006/relationships/hyperlink" Target="http://https/www.ncbi.nlm.nih.gov/pubmed/669048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Kevin T </a:t>
            </a:r>
            <a:r>
              <a:rPr lang="en-US" dirty="0" err="1" smtClean="0"/>
              <a:t>Lowder</a:t>
            </a:r>
            <a:r>
              <a:rPr lang="en-US" dirty="0" smtClean="0"/>
              <a:t> MD PGY2</a:t>
            </a:r>
            <a:endParaRPr lang="en-US" dirty="0"/>
          </a:p>
          <a:p>
            <a:r>
              <a:rPr lang="en-US" dirty="0" smtClean="0"/>
              <a:t>10/20/2017</a:t>
            </a:r>
            <a:endParaRPr lang="en-US" dirty="0"/>
          </a:p>
        </p:txBody>
      </p:sp>
      <p:sp>
        <p:nvSpPr>
          <p:cNvPr id="4" name="Title 3"/>
          <p:cNvSpPr>
            <a:spLocks noGrp="1"/>
          </p:cNvSpPr>
          <p:nvPr>
            <p:ph type="ctrTitle"/>
          </p:nvPr>
        </p:nvSpPr>
        <p:spPr/>
        <p:txBody>
          <a:bodyPr vert="horz" lIns="91440" tIns="45720" rIns="91440" bIns="45720" rtlCol="0" anchor="t">
            <a:normAutofit fontScale="90000"/>
          </a:bodyPr>
          <a:lstStyle/>
          <a:p>
            <a:r>
              <a:rPr lang="en-US" dirty="0"/>
              <a:t>Grand Rounds</a:t>
            </a:r>
            <a:r>
              <a:rPr lang="en-US" dirty="0">
                <a:solidFill>
                  <a:schemeClr val="tx1"/>
                </a:solidFill>
                <a:latin typeface="+mj-ea"/>
                <a:cs typeface="+mj-ea"/>
              </a:rPr>
              <a:t/>
            </a:r>
            <a:br>
              <a:rPr lang="en-US" dirty="0">
                <a:solidFill>
                  <a:schemeClr val="tx1"/>
                </a:solidFill>
                <a:latin typeface="+mj-ea"/>
                <a:cs typeface="+mj-ea"/>
              </a:rPr>
            </a:br>
            <a:r>
              <a:rPr lang="en-US" sz="3100" i="1" dirty="0"/>
              <a:t>Reason for Consult: “Thrombus of the optic</a:t>
            </a:r>
            <a:br>
              <a:rPr lang="en-US" sz="3100" i="1" dirty="0"/>
            </a:br>
            <a:r>
              <a:rPr lang="en-US" sz="3100" i="1" dirty="0"/>
              <a:t>nerve/superior orbital vein”</a:t>
            </a:r>
            <a:endParaRPr lang="en-US" i="1" dirty="0"/>
          </a:p>
        </p:txBody>
      </p:sp>
    </p:spTree>
    <p:extLst>
      <p:ext uri="{BB962C8B-B14F-4D97-AF65-F5344CB8AC3E}">
        <p14:creationId xmlns:p14="http://schemas.microsoft.com/office/powerpoint/2010/main" val="1221582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Differential </a:t>
            </a:r>
            <a:r>
              <a:rPr lang="en-US" dirty="0" smtClean="0"/>
              <a:t>Diagnosis for dilated superior ophthalmic vein:</a:t>
            </a:r>
          </a:p>
          <a:p>
            <a:pPr lvl="1"/>
            <a:r>
              <a:rPr lang="en-US" dirty="0" smtClean="0"/>
              <a:t>Cavernous Sinus Thrombosis</a:t>
            </a:r>
          </a:p>
          <a:p>
            <a:pPr lvl="1"/>
            <a:r>
              <a:rPr lang="en-US" dirty="0" smtClean="0"/>
              <a:t>Fistula (AVM, Carotid-Cavernous Fistula)</a:t>
            </a:r>
          </a:p>
          <a:p>
            <a:pPr lvl="1"/>
            <a:r>
              <a:rPr lang="en-US" dirty="0" smtClean="0"/>
              <a:t>Graves </a:t>
            </a:r>
            <a:r>
              <a:rPr lang="en-US" dirty="0" err="1" smtClean="0"/>
              <a:t>orbitopathy</a:t>
            </a:r>
            <a:endParaRPr lang="en-US" dirty="0" smtClean="0"/>
          </a:p>
          <a:p>
            <a:pPr lvl="1"/>
            <a:r>
              <a:rPr lang="en-US" dirty="0" smtClean="0"/>
              <a:t>Orbital </a:t>
            </a:r>
            <a:r>
              <a:rPr lang="en-US" dirty="0" err="1" smtClean="0"/>
              <a:t>pseudotumor</a:t>
            </a:r>
            <a:endParaRPr lang="en-US" dirty="0" smtClean="0"/>
          </a:p>
          <a:p>
            <a:pPr lvl="1"/>
            <a:r>
              <a:rPr lang="en-US" dirty="0" err="1" smtClean="0"/>
              <a:t>Parasellar</a:t>
            </a:r>
            <a:r>
              <a:rPr lang="en-US" dirty="0" smtClean="0"/>
              <a:t> meningioma</a:t>
            </a:r>
          </a:p>
          <a:p>
            <a:pPr lvl="1"/>
            <a:r>
              <a:rPr lang="en-US" dirty="0" smtClean="0"/>
              <a:t>Orbital </a:t>
            </a:r>
            <a:r>
              <a:rPr lang="en-US" dirty="0" err="1" smtClean="0"/>
              <a:t>Varices</a:t>
            </a:r>
            <a:endParaRPr lang="en-US" dirty="0"/>
          </a:p>
        </p:txBody>
      </p:sp>
      <p:sp>
        <p:nvSpPr>
          <p:cNvPr id="3" name="Title 2"/>
          <p:cNvSpPr>
            <a:spLocks noGrp="1"/>
          </p:cNvSpPr>
          <p:nvPr>
            <p:ph type="title"/>
          </p:nvPr>
        </p:nvSpPr>
        <p:spPr/>
        <p:txBody>
          <a:bodyPr/>
          <a:lstStyle/>
          <a:p>
            <a:r>
              <a:rPr lang="en-US" dirty="0"/>
              <a:t>Assessment</a:t>
            </a:r>
          </a:p>
        </p:txBody>
      </p:sp>
    </p:spTree>
    <p:extLst>
      <p:ext uri="{BB962C8B-B14F-4D97-AF65-F5344CB8AC3E}">
        <p14:creationId xmlns:p14="http://schemas.microsoft.com/office/powerpoint/2010/main" val="403132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CT w/ and w/o of H</a:t>
            </a:r>
            <a:r>
              <a:rPr lang="en-US" dirty="0" smtClean="0"/>
              <a:t>ead/</a:t>
            </a:r>
            <a:r>
              <a:rPr lang="en-US" dirty="0"/>
              <a:t>O</a:t>
            </a:r>
            <a:r>
              <a:rPr lang="en-US" dirty="0" smtClean="0"/>
              <a:t>rbits/Neck</a:t>
            </a:r>
          </a:p>
          <a:p>
            <a:r>
              <a:rPr lang="en-US" dirty="0" smtClean="0"/>
              <a:t>CTA/CTV </a:t>
            </a:r>
            <a:r>
              <a:rPr lang="en-US" dirty="0"/>
              <a:t>of </a:t>
            </a:r>
            <a:r>
              <a:rPr lang="en-US" dirty="0" smtClean="0"/>
              <a:t>Head &amp; Neck</a:t>
            </a:r>
          </a:p>
          <a:p>
            <a:pPr lvl="1"/>
            <a:r>
              <a:rPr lang="en-US" dirty="0" smtClean="0"/>
              <a:t>Concern for Horner’s syndrome given ptosis and delayed response to M&amp;N OS</a:t>
            </a:r>
          </a:p>
          <a:p>
            <a:r>
              <a:rPr lang="en-US" dirty="0" smtClean="0"/>
              <a:t>Medicine/Neuro consults for workup of weakness</a:t>
            </a:r>
            <a:endParaRPr lang="en-US" dirty="0"/>
          </a:p>
          <a:p>
            <a:endParaRPr lang="en-US" dirty="0"/>
          </a:p>
        </p:txBody>
      </p:sp>
      <p:sp>
        <p:nvSpPr>
          <p:cNvPr id="3" name="Title 2"/>
          <p:cNvSpPr>
            <a:spLocks noGrp="1"/>
          </p:cNvSpPr>
          <p:nvPr>
            <p:ph type="title"/>
          </p:nvPr>
        </p:nvSpPr>
        <p:spPr/>
        <p:txBody>
          <a:bodyPr/>
          <a:lstStyle/>
          <a:p>
            <a:r>
              <a:rPr lang="en-US" dirty="0"/>
              <a:t>Plan</a:t>
            </a:r>
          </a:p>
        </p:txBody>
      </p:sp>
    </p:spTree>
    <p:extLst>
      <p:ext uri="{BB962C8B-B14F-4D97-AF65-F5344CB8AC3E}">
        <p14:creationId xmlns:p14="http://schemas.microsoft.com/office/powerpoint/2010/main" val="3704628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u="sng" dirty="0" smtClean="0"/>
              <a:t>CT orbits</a:t>
            </a:r>
            <a:r>
              <a:rPr lang="en-US" dirty="0" smtClean="0"/>
              <a:t>: “</a:t>
            </a:r>
            <a:r>
              <a:rPr lang="en-US" b="1" dirty="0" smtClean="0"/>
              <a:t>Prominent </a:t>
            </a:r>
            <a:r>
              <a:rPr lang="en-US" b="1" dirty="0"/>
              <a:t>left superior ophthalmic vein measuring up to 9 mm diameter </a:t>
            </a:r>
            <a:r>
              <a:rPr lang="en-US" b="1" dirty="0" smtClean="0"/>
              <a:t>consistent </a:t>
            </a:r>
            <a:r>
              <a:rPr lang="en-US" b="1" dirty="0"/>
              <a:t>with </a:t>
            </a:r>
            <a:r>
              <a:rPr lang="en-US" b="1" dirty="0">
                <a:solidFill>
                  <a:srgbClr val="FF0000"/>
                </a:solidFill>
              </a:rPr>
              <a:t>orbital venous varix</a:t>
            </a:r>
            <a:r>
              <a:rPr lang="en-US" b="1" dirty="0" smtClean="0">
                <a:solidFill>
                  <a:srgbClr val="FF0000"/>
                </a:solidFill>
              </a:rPr>
              <a:t>.</a:t>
            </a:r>
            <a:r>
              <a:rPr lang="en-US" b="1" dirty="0" smtClean="0"/>
              <a:t>”</a:t>
            </a:r>
            <a:endParaRPr lang="en-US" b="1" dirty="0"/>
          </a:p>
          <a:p>
            <a:r>
              <a:rPr lang="en-US" b="1" u="sng" dirty="0" smtClean="0"/>
              <a:t>CTA</a:t>
            </a:r>
            <a:r>
              <a:rPr lang="en-US" dirty="0" smtClean="0"/>
              <a:t>: “</a:t>
            </a:r>
            <a:r>
              <a:rPr lang="en-US" dirty="0"/>
              <a:t>Essentially negative CTA neck and carotid examination</a:t>
            </a:r>
            <a:r>
              <a:rPr lang="en-US" dirty="0" smtClean="0"/>
              <a:t>.”</a:t>
            </a:r>
            <a:endParaRPr lang="en-US" dirty="0"/>
          </a:p>
          <a:p>
            <a:r>
              <a:rPr lang="en-US" b="1" u="sng" dirty="0" smtClean="0"/>
              <a:t>CTV</a:t>
            </a:r>
            <a:r>
              <a:rPr lang="en-US" dirty="0" smtClean="0"/>
              <a:t>: “</a:t>
            </a:r>
            <a:r>
              <a:rPr lang="en-US" dirty="0"/>
              <a:t>No evidence of significant intracranial vascular disease or acute vessel </a:t>
            </a:r>
            <a:r>
              <a:rPr lang="en-US" dirty="0" smtClean="0"/>
              <a:t>occlusion.”</a:t>
            </a:r>
            <a:endParaRPr lang="en-US" dirty="0"/>
          </a:p>
          <a:p>
            <a:endParaRPr lang="en-US" dirty="0"/>
          </a:p>
        </p:txBody>
      </p:sp>
      <p:sp>
        <p:nvSpPr>
          <p:cNvPr id="3" name="Title 2"/>
          <p:cNvSpPr>
            <a:spLocks noGrp="1"/>
          </p:cNvSpPr>
          <p:nvPr>
            <p:ph type="title"/>
          </p:nvPr>
        </p:nvSpPr>
        <p:spPr/>
        <p:txBody>
          <a:bodyPr/>
          <a:lstStyle/>
          <a:p>
            <a:r>
              <a:rPr lang="en-US" dirty="0" smtClean="0"/>
              <a:t>Results/Diagnosis</a:t>
            </a:r>
            <a:endParaRPr lang="en-US" dirty="0"/>
          </a:p>
        </p:txBody>
      </p:sp>
    </p:spTree>
    <p:extLst>
      <p:ext uri="{BB962C8B-B14F-4D97-AF65-F5344CB8AC3E}">
        <p14:creationId xmlns:p14="http://schemas.microsoft.com/office/powerpoint/2010/main" val="2055082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CT Orbits w/ contrast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2415" y="1805531"/>
            <a:ext cx="7659169" cy="3581900"/>
          </a:xfrm>
        </p:spPr>
      </p:pic>
    </p:spTree>
    <p:extLst>
      <p:ext uri="{BB962C8B-B14F-4D97-AF65-F5344CB8AC3E}">
        <p14:creationId xmlns:p14="http://schemas.microsoft.com/office/powerpoint/2010/main" val="1739725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4895" y="1219200"/>
            <a:ext cx="6839905" cy="3829585"/>
          </a:xfrm>
        </p:spPr>
      </p:pic>
      <p:sp>
        <p:nvSpPr>
          <p:cNvPr id="3" name="Title 2"/>
          <p:cNvSpPr>
            <a:spLocks noGrp="1"/>
          </p:cNvSpPr>
          <p:nvPr>
            <p:ph type="title"/>
          </p:nvPr>
        </p:nvSpPr>
        <p:spPr/>
        <p:txBody>
          <a:bodyPr/>
          <a:lstStyle/>
          <a:p>
            <a:r>
              <a:rPr lang="en-US" dirty="0" smtClean="0"/>
              <a:t>Follow up MRI orbits w/ contrast</a:t>
            </a:r>
            <a:endParaRPr lang="en-US" dirty="0"/>
          </a:p>
        </p:txBody>
      </p:sp>
      <p:sp>
        <p:nvSpPr>
          <p:cNvPr id="5" name="TextBox 4"/>
          <p:cNvSpPr txBox="1"/>
          <p:nvPr/>
        </p:nvSpPr>
        <p:spPr>
          <a:xfrm>
            <a:off x="914400" y="5334000"/>
            <a:ext cx="7315200" cy="1200329"/>
          </a:xfrm>
          <a:prstGeom prst="rect">
            <a:avLst/>
          </a:prstGeom>
          <a:noFill/>
        </p:spPr>
        <p:txBody>
          <a:bodyPr wrap="square" rtlCol="0">
            <a:spAutoFit/>
          </a:bodyPr>
          <a:lstStyle/>
          <a:p>
            <a:r>
              <a:rPr lang="en-US" b="1" i="1" dirty="0" smtClean="0"/>
              <a:t>“Findings </a:t>
            </a:r>
            <a:r>
              <a:rPr lang="en-US" b="1" i="1" dirty="0"/>
              <a:t>consistent with </a:t>
            </a:r>
            <a:r>
              <a:rPr lang="en-US" b="1" i="1" dirty="0">
                <a:solidFill>
                  <a:srgbClr val="FF0000"/>
                </a:solidFill>
              </a:rPr>
              <a:t>thrombus expanding the left superior ophthalmic vein</a:t>
            </a:r>
            <a:r>
              <a:rPr lang="en-US" b="1" i="1" dirty="0"/>
              <a:t>, similar in configuration to that seen on recent orbital CT studies. The thrombus appears to be subacute based on signal characteristics</a:t>
            </a:r>
            <a:r>
              <a:rPr lang="en-US" b="1" i="1" dirty="0" smtClean="0"/>
              <a:t>.”</a:t>
            </a:r>
            <a:endParaRPr lang="en-US" b="1" i="1" dirty="0"/>
          </a:p>
          <a:p>
            <a:endParaRPr lang="en-US" dirty="0"/>
          </a:p>
        </p:txBody>
      </p:sp>
      <p:cxnSp>
        <p:nvCxnSpPr>
          <p:cNvPr id="7" name="Straight Arrow Connector 6"/>
          <p:cNvCxnSpPr/>
          <p:nvPr/>
        </p:nvCxnSpPr>
        <p:spPr>
          <a:xfrm>
            <a:off x="4724400" y="4572000"/>
            <a:ext cx="8382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9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Orbital varices low-flow vascular lesions </a:t>
            </a:r>
            <a:r>
              <a:rPr lang="en-US" dirty="0" smtClean="0"/>
              <a:t>resulting from vascular dysgenesis.</a:t>
            </a:r>
            <a:endParaRPr lang="en-US" dirty="0"/>
          </a:p>
          <a:p>
            <a:r>
              <a:rPr lang="en-US" dirty="0" smtClean="0"/>
              <a:t>Proptosis can result 2/2 engorgement of varices, which can occur with:</a:t>
            </a:r>
          </a:p>
          <a:p>
            <a:pPr lvl="1"/>
            <a:r>
              <a:rPr lang="en-US" dirty="0" err="1" smtClean="0"/>
              <a:t>Valsalva</a:t>
            </a:r>
            <a:r>
              <a:rPr lang="en-US" dirty="0" smtClean="0"/>
              <a:t> maneuver</a:t>
            </a:r>
          </a:p>
          <a:p>
            <a:pPr lvl="1"/>
            <a:r>
              <a:rPr lang="en-US" dirty="0" smtClean="0"/>
              <a:t>Bending posture</a:t>
            </a:r>
          </a:p>
          <a:p>
            <a:pPr lvl="1"/>
            <a:r>
              <a:rPr lang="en-US" dirty="0" smtClean="0"/>
              <a:t>Coughing/Straining</a:t>
            </a:r>
          </a:p>
          <a:p>
            <a:r>
              <a:rPr lang="en-US" dirty="0" err="1" smtClean="0"/>
              <a:t>Enophthalmos</a:t>
            </a:r>
            <a:r>
              <a:rPr lang="en-US" dirty="0" smtClean="0"/>
              <a:t> can occur at rest</a:t>
            </a:r>
          </a:p>
        </p:txBody>
      </p:sp>
      <p:sp>
        <p:nvSpPr>
          <p:cNvPr id="3" name="Title 2"/>
          <p:cNvSpPr>
            <a:spLocks noGrp="1"/>
          </p:cNvSpPr>
          <p:nvPr>
            <p:ph type="title"/>
          </p:nvPr>
        </p:nvSpPr>
        <p:spPr/>
        <p:txBody>
          <a:bodyPr/>
          <a:lstStyle/>
          <a:p>
            <a:r>
              <a:rPr lang="en-US" dirty="0" smtClean="0"/>
              <a:t>Orbital Varix</a:t>
            </a:r>
            <a:endParaRPr lang="en-US" dirty="0"/>
          </a:p>
        </p:txBody>
      </p:sp>
    </p:spTree>
    <p:extLst>
      <p:ext uri="{BB962C8B-B14F-4D97-AF65-F5344CB8AC3E}">
        <p14:creationId xmlns:p14="http://schemas.microsoft.com/office/powerpoint/2010/main" val="1921942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799" y="990600"/>
            <a:ext cx="5562601" cy="2781301"/>
          </a:xfrm>
        </p:spPr>
      </p:pic>
      <p:sp>
        <p:nvSpPr>
          <p:cNvPr id="3" name="Title 2"/>
          <p:cNvSpPr>
            <a:spLocks noGrp="1"/>
          </p:cNvSpPr>
          <p:nvPr>
            <p:ph type="title"/>
          </p:nvPr>
        </p:nvSpPr>
        <p:spPr/>
        <p:txBody>
          <a:bodyPr/>
          <a:lstStyle/>
          <a:p>
            <a:r>
              <a:rPr lang="en-US" dirty="0" smtClean="0"/>
              <a:t>NEJM Case: CT Orbits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3" y="3810000"/>
            <a:ext cx="7063785" cy="2895599"/>
          </a:xfrm>
          <a:prstGeom prst="rect">
            <a:avLst/>
          </a:prstGeom>
        </p:spPr>
      </p:pic>
      <p:cxnSp>
        <p:nvCxnSpPr>
          <p:cNvPr id="7" name="Straight Arrow Connector 6"/>
          <p:cNvCxnSpPr/>
          <p:nvPr/>
        </p:nvCxnSpPr>
        <p:spPr>
          <a:xfrm>
            <a:off x="2237984" y="4381500"/>
            <a:ext cx="8382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67400" y="4800600"/>
            <a:ext cx="8382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2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Males=Females predominance</a:t>
            </a:r>
          </a:p>
          <a:p>
            <a:r>
              <a:rPr lang="en-US" dirty="0" smtClean="0"/>
              <a:t>2</a:t>
            </a:r>
            <a:r>
              <a:rPr lang="en-US" baseline="30000" dirty="0" smtClean="0"/>
              <a:t>nd</a:t>
            </a:r>
            <a:r>
              <a:rPr lang="en-US" dirty="0" smtClean="0"/>
              <a:t>-3</a:t>
            </a:r>
            <a:r>
              <a:rPr lang="en-US" baseline="30000" dirty="0" smtClean="0"/>
              <a:t>rd</a:t>
            </a:r>
            <a:r>
              <a:rPr lang="en-US" dirty="0" smtClean="0"/>
              <a:t> Decade of life</a:t>
            </a:r>
          </a:p>
          <a:p>
            <a:r>
              <a:rPr lang="en-US" dirty="0" smtClean="0"/>
              <a:t>Patient presentation</a:t>
            </a:r>
          </a:p>
          <a:p>
            <a:pPr lvl="1"/>
            <a:r>
              <a:rPr lang="en-US" dirty="0" smtClean="0"/>
              <a:t>Variable proptosis</a:t>
            </a:r>
          </a:p>
          <a:p>
            <a:pPr lvl="1"/>
            <a:r>
              <a:rPr lang="en-US" dirty="0" smtClean="0"/>
              <a:t>Intermittent pain</a:t>
            </a:r>
          </a:p>
          <a:p>
            <a:pPr lvl="1"/>
            <a:r>
              <a:rPr lang="en-US" dirty="0" smtClean="0"/>
              <a:t>Orbital hemorrhage</a:t>
            </a:r>
          </a:p>
          <a:p>
            <a:pPr lvl="2"/>
            <a:r>
              <a:rPr lang="en-US" dirty="0" smtClean="0"/>
              <a:t>Varices are the most common cause of spontaneous orbital hemorrhage</a:t>
            </a:r>
          </a:p>
          <a:p>
            <a:pPr lvl="1"/>
            <a:r>
              <a:rPr lang="en-US" dirty="0" smtClean="0"/>
              <a:t>Varices can thrombose, as was seen in our patient on MRI</a:t>
            </a:r>
          </a:p>
        </p:txBody>
      </p:sp>
      <p:sp>
        <p:nvSpPr>
          <p:cNvPr id="3" name="Title 2"/>
          <p:cNvSpPr>
            <a:spLocks noGrp="1"/>
          </p:cNvSpPr>
          <p:nvPr>
            <p:ph type="title"/>
          </p:nvPr>
        </p:nvSpPr>
        <p:spPr/>
        <p:txBody>
          <a:bodyPr/>
          <a:lstStyle/>
          <a:p>
            <a:r>
              <a:rPr lang="en-US" dirty="0" smtClean="0"/>
              <a:t>Orbital </a:t>
            </a:r>
            <a:r>
              <a:rPr lang="en-US" dirty="0" err="1" smtClean="0"/>
              <a:t>Varix</a:t>
            </a:r>
            <a:endParaRPr lang="en-US" dirty="0"/>
          </a:p>
        </p:txBody>
      </p:sp>
    </p:spTree>
    <p:extLst>
      <p:ext uri="{BB962C8B-B14F-4D97-AF65-F5344CB8AC3E}">
        <p14:creationId xmlns:p14="http://schemas.microsoft.com/office/powerpoint/2010/main" val="3232816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Conservative! </a:t>
            </a:r>
            <a:endParaRPr lang="en-US" dirty="0" smtClean="0"/>
          </a:p>
          <a:p>
            <a:pPr lvl="1"/>
            <a:r>
              <a:rPr lang="en-US" dirty="0" smtClean="0"/>
              <a:t>Avoid </a:t>
            </a:r>
            <a:r>
              <a:rPr lang="en-US" dirty="0" smtClean="0"/>
              <a:t>biopsy due to risk for </a:t>
            </a:r>
            <a:r>
              <a:rPr lang="en-US" dirty="0" smtClean="0"/>
              <a:t>hemorrhage</a:t>
            </a:r>
          </a:p>
          <a:p>
            <a:pPr lvl="1"/>
            <a:r>
              <a:rPr lang="en-US" dirty="0" smtClean="0"/>
              <a:t>Observe Q6 months or so</a:t>
            </a:r>
            <a:endParaRPr lang="en-US" dirty="0" smtClean="0"/>
          </a:p>
          <a:p>
            <a:r>
              <a:rPr lang="en-US" dirty="0" smtClean="0"/>
              <a:t>Surgery </a:t>
            </a:r>
            <a:r>
              <a:rPr lang="en-US" dirty="0" smtClean="0"/>
              <a:t>recommended for pain, hemorrhage, or compressive optic neuropathy</a:t>
            </a:r>
          </a:p>
          <a:p>
            <a:r>
              <a:rPr lang="en-US" dirty="0" smtClean="0"/>
              <a:t>Ideally, complete surgical excision </a:t>
            </a:r>
          </a:p>
          <a:p>
            <a:pPr lvl="2"/>
            <a:r>
              <a:rPr lang="en-US" dirty="0" smtClean="0"/>
              <a:t>Difficult due to extensiveness of lesion into normal structures and cavernous sinus </a:t>
            </a:r>
          </a:p>
          <a:p>
            <a:pPr lvl="2"/>
            <a:r>
              <a:rPr lang="en-US" dirty="0" smtClean="0"/>
              <a:t>Will often pretreat with sclerotherapy or embolization, though it can be risky</a:t>
            </a:r>
            <a:endParaRPr lang="en-US" dirty="0"/>
          </a:p>
        </p:txBody>
      </p:sp>
      <p:sp>
        <p:nvSpPr>
          <p:cNvPr id="3" name="Title 2"/>
          <p:cNvSpPr>
            <a:spLocks noGrp="1"/>
          </p:cNvSpPr>
          <p:nvPr>
            <p:ph type="title"/>
          </p:nvPr>
        </p:nvSpPr>
        <p:spPr/>
        <p:txBody>
          <a:bodyPr/>
          <a:lstStyle/>
          <a:p>
            <a:r>
              <a:rPr lang="en-US" dirty="0" smtClean="0"/>
              <a:t>Treatment</a:t>
            </a:r>
            <a:endParaRPr lang="en-US" dirty="0"/>
          </a:p>
        </p:txBody>
      </p:sp>
    </p:spTree>
    <p:extLst>
      <p:ext uri="{BB962C8B-B14F-4D97-AF65-F5344CB8AC3E}">
        <p14:creationId xmlns:p14="http://schemas.microsoft.com/office/powerpoint/2010/main" val="3070435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9037"/>
            <a:ext cx="8229600" cy="5059363"/>
          </a:xfrm>
        </p:spPr>
        <p:txBody>
          <a:bodyPr>
            <a:normAutofit fontScale="70000" lnSpcReduction="20000"/>
          </a:bodyPr>
          <a:lstStyle/>
          <a:p>
            <a:r>
              <a:rPr lang="en-US" i="1" dirty="0" smtClean="0">
                <a:hlinkClick r:id="rId3"/>
              </a:rPr>
              <a:t>https://www.ncbi.nlm.nih.gov/pmc/articles/PMC4541352/</a:t>
            </a:r>
            <a:endParaRPr lang="en-US" i="1" dirty="0" smtClean="0"/>
          </a:p>
          <a:p>
            <a:r>
              <a:rPr lang="en-US" b="1" dirty="0" smtClean="0"/>
              <a:t>Hybrid Procedure = IR + Ophthalmologist + Vascular surgeon operating in the Endovascular OR</a:t>
            </a:r>
          </a:p>
          <a:p>
            <a:pPr lvl="1"/>
            <a:r>
              <a:rPr lang="en-US" b="1" u="sng" dirty="0" smtClean="0">
                <a:solidFill>
                  <a:srgbClr val="FF0000"/>
                </a:solidFill>
              </a:rPr>
              <a:t>All patients</a:t>
            </a:r>
            <a:r>
              <a:rPr lang="en-US" dirty="0" smtClean="0"/>
              <a:t> receive intraoperative </a:t>
            </a:r>
            <a:r>
              <a:rPr lang="en-US" dirty="0"/>
              <a:t>direct puncture </a:t>
            </a:r>
            <a:r>
              <a:rPr lang="en-US" dirty="0" err="1"/>
              <a:t>venogram</a:t>
            </a:r>
            <a:r>
              <a:rPr lang="en-US" dirty="0"/>
              <a:t> using BDSAS to </a:t>
            </a:r>
            <a:r>
              <a:rPr lang="en-US" dirty="0" smtClean="0"/>
              <a:t>characterize the </a:t>
            </a:r>
            <a:r>
              <a:rPr lang="en-US" dirty="0"/>
              <a:t>extent </a:t>
            </a:r>
            <a:r>
              <a:rPr lang="en-US" dirty="0" smtClean="0"/>
              <a:t>and draining </a:t>
            </a:r>
            <a:r>
              <a:rPr lang="en-US" dirty="0"/>
              <a:t>pattern of the vascular </a:t>
            </a:r>
            <a:r>
              <a:rPr lang="en-US" dirty="0" smtClean="0"/>
              <a:t>lesions</a:t>
            </a:r>
          </a:p>
          <a:p>
            <a:pPr lvl="1"/>
            <a:r>
              <a:rPr lang="en-US" dirty="0" smtClean="0"/>
              <a:t>Malformations </a:t>
            </a:r>
            <a:r>
              <a:rPr lang="en-US" dirty="0"/>
              <a:t>involving </a:t>
            </a:r>
            <a:r>
              <a:rPr lang="en-US" b="1" u="sng" dirty="0">
                <a:solidFill>
                  <a:srgbClr val="FF0000"/>
                </a:solidFill>
              </a:rPr>
              <a:t>multiple </a:t>
            </a:r>
            <a:r>
              <a:rPr lang="en-US" b="1" u="sng" dirty="0" smtClean="0">
                <a:solidFill>
                  <a:srgbClr val="FF0000"/>
                </a:solidFill>
              </a:rPr>
              <a:t>sites</a:t>
            </a:r>
            <a:r>
              <a:rPr lang="en-US" dirty="0" smtClean="0">
                <a:solidFill>
                  <a:srgbClr val="FF0000"/>
                </a:solidFill>
              </a:rPr>
              <a:t> </a:t>
            </a:r>
            <a:r>
              <a:rPr lang="en-US" dirty="0" smtClean="0"/>
              <a:t>and were </a:t>
            </a:r>
            <a:r>
              <a:rPr lang="en-US" b="1" u="sng" dirty="0" smtClean="0">
                <a:solidFill>
                  <a:srgbClr val="FF0000"/>
                </a:solidFill>
              </a:rPr>
              <a:t>too small</a:t>
            </a:r>
            <a:r>
              <a:rPr lang="en-US" dirty="0" smtClean="0"/>
              <a:t> for surgical </a:t>
            </a:r>
            <a:r>
              <a:rPr lang="en-US" dirty="0"/>
              <a:t>excision </a:t>
            </a:r>
            <a:r>
              <a:rPr lang="en-US" dirty="0" smtClean="0"/>
              <a:t> </a:t>
            </a:r>
            <a:r>
              <a:rPr lang="en-US" dirty="0" smtClean="0">
                <a:sym typeface="Wingdings" panose="05000000000000000000" pitchFamily="2" charset="2"/>
              </a:rPr>
              <a:t> </a:t>
            </a:r>
            <a:r>
              <a:rPr lang="en-US" dirty="0" smtClean="0"/>
              <a:t>sclerotherapy </a:t>
            </a:r>
            <a:r>
              <a:rPr lang="en-US" dirty="0"/>
              <a:t>with 5% ethanolamine </a:t>
            </a:r>
            <a:endParaRPr lang="en-US" dirty="0" smtClean="0"/>
          </a:p>
          <a:p>
            <a:pPr lvl="1"/>
            <a:r>
              <a:rPr lang="en-US" dirty="0" smtClean="0"/>
              <a:t>For </a:t>
            </a:r>
            <a:r>
              <a:rPr lang="en-US" b="1" u="sng" dirty="0">
                <a:solidFill>
                  <a:srgbClr val="FF0000"/>
                </a:solidFill>
              </a:rPr>
              <a:t>larger-sized lesions</a:t>
            </a:r>
            <a:r>
              <a:rPr lang="en-US" dirty="0"/>
              <a:t>, a mixture of </a:t>
            </a:r>
            <a:r>
              <a:rPr lang="en-US" dirty="0" smtClean="0"/>
              <a:t>a </a:t>
            </a:r>
            <a:r>
              <a:rPr lang="en-US" dirty="0"/>
              <a:t>glue–radiopaque dye </a:t>
            </a:r>
            <a:r>
              <a:rPr lang="en-US" dirty="0" smtClean="0"/>
              <a:t>was </a:t>
            </a:r>
            <a:r>
              <a:rPr lang="en-US" dirty="0"/>
              <a:t>injected to solidify the lesion, followed by surgical resection (</a:t>
            </a:r>
            <a:r>
              <a:rPr lang="en-US" dirty="0" err="1"/>
              <a:t>transconjunctival</a:t>
            </a:r>
            <a:r>
              <a:rPr lang="en-US" dirty="0"/>
              <a:t> or transcutaneous) by ophthalmologists subspecialized in orbital and oculoplastic surgery and by vascular </a:t>
            </a:r>
            <a:r>
              <a:rPr lang="en-US" dirty="0" smtClean="0"/>
              <a:t>surgeons</a:t>
            </a:r>
          </a:p>
          <a:p>
            <a:pPr lvl="1"/>
            <a:r>
              <a:rPr lang="en-US" dirty="0" smtClean="0"/>
              <a:t>For </a:t>
            </a:r>
            <a:r>
              <a:rPr lang="en-US" b="1" u="sng" dirty="0">
                <a:solidFill>
                  <a:srgbClr val="FF0000"/>
                </a:solidFill>
              </a:rPr>
              <a:t>superficial lesions</a:t>
            </a:r>
            <a:r>
              <a:rPr lang="en-US" dirty="0"/>
              <a:t>, a </a:t>
            </a:r>
            <a:r>
              <a:rPr lang="en-US" dirty="0" err="1"/>
              <a:t>venogram</a:t>
            </a:r>
            <a:r>
              <a:rPr lang="en-US" dirty="0"/>
              <a:t> via percutaneous puncture was </a:t>
            </a:r>
            <a:r>
              <a:rPr lang="en-US" dirty="0" smtClean="0"/>
              <a:t>performed</a:t>
            </a:r>
          </a:p>
          <a:p>
            <a:pPr lvl="1"/>
            <a:r>
              <a:rPr lang="en-US" dirty="0" smtClean="0"/>
              <a:t>for </a:t>
            </a:r>
            <a:r>
              <a:rPr lang="en-US" b="1" u="sng" dirty="0">
                <a:solidFill>
                  <a:srgbClr val="FF0000"/>
                </a:solidFill>
              </a:rPr>
              <a:t>deep-sitting vascular </a:t>
            </a:r>
            <a:r>
              <a:rPr lang="en-US" b="1" u="sng" dirty="0" smtClean="0">
                <a:solidFill>
                  <a:srgbClr val="FF0000"/>
                </a:solidFill>
              </a:rPr>
              <a:t>lesions</a:t>
            </a:r>
            <a:r>
              <a:rPr lang="en-US" dirty="0" smtClean="0"/>
              <a:t> surgical </a:t>
            </a:r>
            <a:r>
              <a:rPr lang="en-US" dirty="0"/>
              <a:t>dissection was performed to expose the lesion prior to the </a:t>
            </a:r>
            <a:r>
              <a:rPr lang="en-US" dirty="0" err="1"/>
              <a:t>venogram</a:t>
            </a:r>
            <a:r>
              <a:rPr lang="en-US" dirty="0"/>
              <a:t> to enhance the accuracy and safety of the procedure. </a:t>
            </a:r>
          </a:p>
          <a:p>
            <a:pPr marL="0" indent="0">
              <a:buNone/>
            </a:pPr>
            <a:endParaRPr lang="en-US" i="1" dirty="0"/>
          </a:p>
        </p:txBody>
      </p:sp>
      <p:sp>
        <p:nvSpPr>
          <p:cNvPr id="3" name="Title 2"/>
          <p:cNvSpPr>
            <a:spLocks noGrp="1"/>
          </p:cNvSpPr>
          <p:nvPr>
            <p:ph type="title"/>
          </p:nvPr>
        </p:nvSpPr>
        <p:spPr>
          <a:xfrm>
            <a:off x="457200" y="0"/>
            <a:ext cx="8229600" cy="1143000"/>
          </a:xfrm>
        </p:spPr>
        <p:txBody>
          <a:bodyPr>
            <a:normAutofit fontScale="90000"/>
          </a:bodyPr>
          <a:lstStyle/>
          <a:p>
            <a:r>
              <a:rPr lang="en-US" sz="3600" dirty="0" smtClean="0"/>
              <a:t>Emerging Treatment Approach: </a:t>
            </a:r>
            <a:br>
              <a:rPr lang="en-US" sz="3600" dirty="0" smtClean="0"/>
            </a:br>
            <a:r>
              <a:rPr lang="en-US" sz="3600" dirty="0" smtClean="0"/>
              <a:t>Hybrid Procedure</a:t>
            </a:r>
            <a:endParaRPr lang="en-US" sz="3600" dirty="0"/>
          </a:p>
        </p:txBody>
      </p:sp>
    </p:spTree>
    <p:extLst>
      <p:ext uri="{BB962C8B-B14F-4D97-AF65-F5344CB8AC3E}">
        <p14:creationId xmlns:p14="http://schemas.microsoft.com/office/powerpoint/2010/main" val="123733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b="1" dirty="0"/>
              <a:t>CC</a:t>
            </a:r>
          </a:p>
          <a:p>
            <a:pPr marL="457200" lvl="1" indent="0">
              <a:buNone/>
            </a:pPr>
            <a:r>
              <a:rPr lang="en-US" dirty="0" smtClean="0"/>
              <a:t>Generalized weakness</a:t>
            </a:r>
          </a:p>
          <a:p>
            <a:pPr marL="0" indent="0">
              <a:buNone/>
            </a:pPr>
            <a:r>
              <a:rPr lang="en-US" b="1" dirty="0" smtClean="0"/>
              <a:t>HPI</a:t>
            </a:r>
          </a:p>
          <a:p>
            <a:r>
              <a:rPr lang="en-US" dirty="0" smtClean="0"/>
              <a:t>72 </a:t>
            </a:r>
            <a:r>
              <a:rPr lang="en-US" dirty="0" err="1"/>
              <a:t>yo</a:t>
            </a:r>
            <a:r>
              <a:rPr lang="en-US" dirty="0"/>
              <a:t> M </a:t>
            </a:r>
            <a:r>
              <a:rPr lang="en-US" dirty="0" smtClean="0"/>
              <a:t>presents with 6 day </a:t>
            </a:r>
            <a:r>
              <a:rPr lang="en-US" dirty="0" err="1" smtClean="0"/>
              <a:t>hx</a:t>
            </a:r>
            <a:r>
              <a:rPr lang="en-US" dirty="0" smtClean="0"/>
              <a:t> of generalized weakness and 3 day </a:t>
            </a:r>
            <a:r>
              <a:rPr lang="en-US" dirty="0" err="1" smtClean="0"/>
              <a:t>hx</a:t>
            </a:r>
            <a:r>
              <a:rPr lang="en-US" dirty="0" smtClean="0"/>
              <a:t> of loss of consciousness. Denies any vision changes, diplopia, eye pain, nausea/vomiting. </a:t>
            </a:r>
          </a:p>
          <a:p>
            <a:r>
              <a:rPr lang="en-US" dirty="0" smtClean="0"/>
              <a:t>Transferred from outside hospital due to concern for dilated superior ophthalmic vein on CT Head</a:t>
            </a:r>
            <a:endParaRPr lang="en-US" dirty="0"/>
          </a:p>
          <a:p>
            <a:pPr marL="0" indent="0">
              <a:buNone/>
            </a:pPr>
            <a:endParaRPr lang="en-US" dirty="0"/>
          </a:p>
        </p:txBody>
      </p:sp>
      <p:sp>
        <p:nvSpPr>
          <p:cNvPr id="3" name="Title 2"/>
          <p:cNvSpPr>
            <a:spLocks noGrp="1"/>
          </p:cNvSpPr>
          <p:nvPr>
            <p:ph type="title"/>
          </p:nvPr>
        </p:nvSpPr>
        <p:spPr/>
        <p:txBody>
          <a:bodyPr/>
          <a:lstStyle/>
          <a:p>
            <a:r>
              <a:rPr lang="en-US" dirty="0"/>
              <a:t>Patient Presentation</a:t>
            </a:r>
          </a:p>
        </p:txBody>
      </p:sp>
    </p:spTree>
    <p:extLst>
      <p:ext uri="{BB962C8B-B14F-4D97-AF65-F5344CB8AC3E}">
        <p14:creationId xmlns:p14="http://schemas.microsoft.com/office/powerpoint/2010/main" val="3902974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No need for transferring patient between specialties/procedure rooms (fluoroscopy-guided embolization and then OR)</a:t>
            </a:r>
          </a:p>
          <a:p>
            <a:r>
              <a:rPr lang="en-US" dirty="0" smtClean="0"/>
              <a:t>Decreased time with increased IOP</a:t>
            </a:r>
          </a:p>
          <a:p>
            <a:pPr lvl="1"/>
            <a:r>
              <a:rPr lang="en-US" dirty="0" smtClean="0"/>
              <a:t>After venous embolization, IOP rises and can even cause compartment syndrome. </a:t>
            </a:r>
          </a:p>
          <a:p>
            <a:pPr lvl="1"/>
            <a:r>
              <a:rPr lang="en-US" dirty="0" smtClean="0"/>
              <a:t>Hybrid procedure is a more immediate resection</a:t>
            </a:r>
          </a:p>
          <a:p>
            <a:r>
              <a:rPr lang="en-US" dirty="0" smtClean="0"/>
              <a:t>If lesions are multiple, the glue-dye is readily available for additional/repeat use</a:t>
            </a:r>
          </a:p>
          <a:p>
            <a:r>
              <a:rPr lang="en-US" dirty="0"/>
              <a:t>For </a:t>
            </a:r>
            <a:r>
              <a:rPr lang="en-US" dirty="0" smtClean="0"/>
              <a:t>deeper lesions</a:t>
            </a:r>
            <a:r>
              <a:rPr lang="en-US" dirty="0"/>
              <a:t>, surgical dissection prior to glue injection allows open exposure of lesions for direct puncture, facilitating localization and embolization of the vascular abnormality</a:t>
            </a:r>
            <a:r>
              <a:rPr lang="en-US" dirty="0" smtClean="0"/>
              <a:t>.</a:t>
            </a:r>
          </a:p>
          <a:p>
            <a:r>
              <a:rPr lang="en-US" dirty="0" smtClean="0"/>
              <a:t>Endovascular complications can be immediately addressed surgically</a:t>
            </a:r>
          </a:p>
        </p:txBody>
      </p:sp>
      <p:sp>
        <p:nvSpPr>
          <p:cNvPr id="3" name="Title 2"/>
          <p:cNvSpPr>
            <a:spLocks noGrp="1"/>
          </p:cNvSpPr>
          <p:nvPr>
            <p:ph type="title"/>
          </p:nvPr>
        </p:nvSpPr>
        <p:spPr/>
        <p:txBody>
          <a:bodyPr>
            <a:normAutofit/>
          </a:bodyPr>
          <a:lstStyle/>
          <a:p>
            <a:r>
              <a:rPr lang="en-US" sz="3600" dirty="0" smtClean="0"/>
              <a:t>Proposed Benefits of Hybrid Procedure</a:t>
            </a:r>
            <a:endParaRPr lang="en-US" sz="3600" dirty="0"/>
          </a:p>
        </p:txBody>
      </p:sp>
    </p:spTree>
    <p:extLst>
      <p:ext uri="{BB962C8B-B14F-4D97-AF65-F5344CB8AC3E}">
        <p14:creationId xmlns:p14="http://schemas.microsoft.com/office/powerpoint/2010/main" val="2218096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2318" y="1066800"/>
            <a:ext cx="5059363" cy="5059363"/>
          </a:xfrm>
        </p:spPr>
      </p:pic>
      <p:sp>
        <p:nvSpPr>
          <p:cNvPr id="3" name="Title 2"/>
          <p:cNvSpPr>
            <a:spLocks noGrp="1"/>
          </p:cNvSpPr>
          <p:nvPr>
            <p:ph type="title"/>
          </p:nvPr>
        </p:nvSpPr>
        <p:spPr/>
        <p:txBody>
          <a:bodyPr/>
          <a:lstStyle/>
          <a:p>
            <a:r>
              <a:rPr lang="en-US" dirty="0" smtClean="0"/>
              <a:t>Compared outcomes?</a:t>
            </a:r>
            <a:endParaRPr lang="en-US" dirty="0"/>
          </a:p>
        </p:txBody>
      </p:sp>
    </p:spTree>
    <p:extLst>
      <p:ext uri="{BB962C8B-B14F-4D97-AF65-F5344CB8AC3E}">
        <p14:creationId xmlns:p14="http://schemas.microsoft.com/office/powerpoint/2010/main" val="59043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Orbital </a:t>
            </a:r>
            <a:r>
              <a:rPr lang="en-US" dirty="0" err="1"/>
              <a:t>varices</a:t>
            </a:r>
            <a:r>
              <a:rPr lang="en-US" dirty="0"/>
              <a:t> </a:t>
            </a:r>
            <a:r>
              <a:rPr lang="en-US" dirty="0" smtClean="0"/>
              <a:t>are low flow vascular lesions </a:t>
            </a:r>
          </a:p>
          <a:p>
            <a:r>
              <a:rPr lang="en-US" dirty="0" err="1" smtClean="0"/>
              <a:t>Varices</a:t>
            </a:r>
            <a:r>
              <a:rPr lang="en-US" dirty="0" smtClean="0"/>
              <a:t> can increase in size during </a:t>
            </a:r>
            <a:r>
              <a:rPr lang="en-US" dirty="0" err="1" smtClean="0"/>
              <a:t>Valsalva</a:t>
            </a:r>
            <a:r>
              <a:rPr lang="en-US" dirty="0" smtClean="0"/>
              <a:t> and other maneuvers, resulting in proptosis and increased symptoms  </a:t>
            </a:r>
          </a:p>
          <a:p>
            <a:r>
              <a:rPr lang="en-US" dirty="0" smtClean="0"/>
              <a:t>Mostly a benign condition, although they can bleed, thrombose, compress the optic </a:t>
            </a:r>
            <a:r>
              <a:rPr lang="en-US" dirty="0" smtClean="0"/>
              <a:t>nerve.</a:t>
            </a:r>
            <a:endParaRPr lang="en-US" dirty="0" smtClean="0"/>
          </a:p>
          <a:p>
            <a:r>
              <a:rPr lang="en-US" b="1" i="1" dirty="0" smtClean="0"/>
              <a:t>Must obtain proper imaging to r/o thrombosis, fistula</a:t>
            </a:r>
          </a:p>
          <a:p>
            <a:r>
              <a:rPr lang="en-US" dirty="0" smtClean="0"/>
              <a:t>Treatment: </a:t>
            </a:r>
          </a:p>
          <a:p>
            <a:pPr lvl="1"/>
            <a:r>
              <a:rPr lang="en-US" dirty="0" smtClean="0"/>
              <a:t>If asymptomatic </a:t>
            </a:r>
            <a:r>
              <a:rPr lang="en-US" dirty="0" smtClean="0">
                <a:sym typeface="Wingdings" panose="05000000000000000000" pitchFamily="2" charset="2"/>
              </a:rPr>
              <a:t> observe</a:t>
            </a:r>
          </a:p>
          <a:p>
            <a:pPr lvl="1"/>
            <a:r>
              <a:rPr lang="en-US" dirty="0" smtClean="0">
                <a:sym typeface="Wingdings" panose="05000000000000000000" pitchFamily="2" charset="2"/>
              </a:rPr>
              <a:t>If symptomatic  surgical resection</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059938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err="1"/>
              <a:t>Peyster</a:t>
            </a:r>
            <a:r>
              <a:rPr lang="en-US" dirty="0"/>
              <a:t> RG, </a:t>
            </a:r>
            <a:r>
              <a:rPr lang="en-US" dirty="0" err="1"/>
              <a:t>Savino</a:t>
            </a:r>
            <a:r>
              <a:rPr lang="en-US" dirty="0"/>
              <a:t> PJ, Hoover ED, Schatz NJ. (1984). Differential diagnosis of the enlarged superior ophthalmic vein.. </a:t>
            </a:r>
            <a:r>
              <a:rPr lang="en-US" i="1" dirty="0"/>
              <a:t>J </a:t>
            </a:r>
            <a:r>
              <a:rPr lang="en-US" i="1" dirty="0" err="1"/>
              <a:t>Comput</a:t>
            </a:r>
            <a:r>
              <a:rPr lang="en-US" i="1" dirty="0"/>
              <a:t> Assist </a:t>
            </a:r>
            <a:r>
              <a:rPr lang="en-US" i="1" dirty="0" err="1"/>
              <a:t>Tomogr</a:t>
            </a:r>
            <a:r>
              <a:rPr lang="en-US" i="1" dirty="0"/>
              <a:t>.</a:t>
            </a:r>
            <a:r>
              <a:rPr lang="en-US" dirty="0"/>
              <a:t>[online]. </a:t>
            </a:r>
            <a:r>
              <a:rPr lang="en-US" b="1" dirty="0"/>
              <a:t>8(1)</a:t>
            </a:r>
            <a:r>
              <a:rPr lang="en-US" dirty="0"/>
              <a:t>, 103-7.Available From</a:t>
            </a:r>
            <a:r>
              <a:rPr lang="en-US" dirty="0" smtClean="0"/>
              <a:t>: </a:t>
            </a:r>
            <a:r>
              <a:rPr lang="en-US" dirty="0" smtClean="0">
                <a:hlinkClick r:id="rId2"/>
              </a:rPr>
              <a:t>http</a:t>
            </a:r>
            <a:r>
              <a:rPr lang="en-US" dirty="0">
                <a:hlinkClick r:id="rId2"/>
              </a:rPr>
              <a:t>://https://www.ncbi.nlm.nih.gov/pubmed/6690488</a:t>
            </a:r>
            <a:r>
              <a:rPr lang="en-US" dirty="0" smtClean="0"/>
              <a:t>.</a:t>
            </a:r>
          </a:p>
          <a:p>
            <a:r>
              <a:rPr lang="en-US" dirty="0" smtClean="0"/>
              <a:t>Kiang </a:t>
            </a:r>
            <a:r>
              <a:rPr lang="en-US" dirty="0"/>
              <a:t>L, </a:t>
            </a:r>
            <a:r>
              <a:rPr lang="en-US" dirty="0" err="1"/>
              <a:t>Kahana</a:t>
            </a:r>
            <a:r>
              <a:rPr lang="en-US" dirty="0"/>
              <a:t> A. Images in clinical medicine. Orbital varix. N </a:t>
            </a:r>
            <a:r>
              <a:rPr lang="en-US" dirty="0" err="1"/>
              <a:t>Engl</a:t>
            </a:r>
            <a:r>
              <a:rPr lang="en-US" dirty="0"/>
              <a:t> J Med. </a:t>
            </a:r>
            <a:r>
              <a:rPr lang="en-US" dirty="0" smtClean="0"/>
              <a:t>2015;372:e9</a:t>
            </a:r>
          </a:p>
          <a:p>
            <a:r>
              <a:rPr lang="en-US" dirty="0"/>
              <a:t>A C O Cheng, E Y M Li, T C Y Chan, A C W Wong, P C M Chan, W </a:t>
            </a:r>
            <a:r>
              <a:rPr lang="en-US" dirty="0" err="1"/>
              <a:t>W</a:t>
            </a:r>
            <a:r>
              <a:rPr lang="en-US" dirty="0"/>
              <a:t> L Poon, D H S Fung, H K L Yuen. (2015). Hybrid procedure for orbital venous malformation in the endovascular operation room. </a:t>
            </a:r>
            <a:r>
              <a:rPr lang="en-US" i="1" dirty="0"/>
              <a:t>Eye (</a:t>
            </a:r>
            <a:r>
              <a:rPr lang="en-US" i="1" dirty="0" err="1"/>
              <a:t>Lond</a:t>
            </a:r>
            <a:r>
              <a:rPr lang="en-US" i="1" dirty="0"/>
              <a:t>).</a:t>
            </a:r>
            <a:r>
              <a:rPr lang="en-US" dirty="0"/>
              <a:t>[online]. </a:t>
            </a:r>
            <a:r>
              <a:rPr lang="en-US" b="1" dirty="0"/>
              <a:t>29(8)</a:t>
            </a:r>
            <a:r>
              <a:rPr lang="en-US" dirty="0"/>
              <a:t>, </a:t>
            </a:r>
            <a:r>
              <a:rPr lang="en-US" dirty="0" smtClean="0"/>
              <a:t>1069–1075. Available </a:t>
            </a:r>
            <a:r>
              <a:rPr lang="en-US" dirty="0"/>
              <a:t>From</a:t>
            </a:r>
            <a:r>
              <a:rPr lang="en-US" dirty="0" smtClean="0"/>
              <a:t>: </a:t>
            </a:r>
            <a:r>
              <a:rPr lang="en-US" dirty="0" smtClean="0">
                <a:hlinkClick r:id="rId3"/>
              </a:rPr>
              <a:t>http</a:t>
            </a:r>
            <a:r>
              <a:rPr lang="en-US" dirty="0">
                <a:hlinkClick r:id="rId3"/>
              </a:rPr>
              <a:t>://https://www.ncbi.nlm.nih.gov/pmc/articles/PMC4541352</a:t>
            </a:r>
            <a:r>
              <a:rPr lang="en-US" dirty="0" smtClean="0">
                <a:hlinkClick r:id="rId3"/>
              </a:rPr>
              <a:t>/</a:t>
            </a:r>
            <a:r>
              <a:rPr lang="en-US" dirty="0" smtClean="0"/>
              <a:t>.</a:t>
            </a:r>
          </a:p>
          <a:p>
            <a:endParaRPr lang="en-US" dirty="0"/>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798469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 Mueller</a:t>
            </a:r>
          </a:p>
          <a:p>
            <a:r>
              <a:rPr lang="en-US" dirty="0" smtClean="0"/>
              <a:t>Dr. Sophie</a:t>
            </a:r>
          </a:p>
          <a:p>
            <a:r>
              <a:rPr lang="en-US" dirty="0" smtClean="0"/>
              <a:t>Dr. </a:t>
            </a:r>
            <a:r>
              <a:rPr lang="en-US" dirty="0" err="1" smtClean="0"/>
              <a:t>Puri</a:t>
            </a:r>
            <a:endParaRPr lang="en-US" dirty="0" smtClean="0"/>
          </a:p>
          <a:p>
            <a:r>
              <a:rPr lang="en-US" dirty="0" smtClean="0"/>
              <a:t>Dr. Compton</a:t>
            </a:r>
            <a:endParaRPr lang="en-US" dirty="0"/>
          </a:p>
        </p:txBody>
      </p:sp>
      <p:sp>
        <p:nvSpPr>
          <p:cNvPr id="3" name="Title 2"/>
          <p:cNvSpPr>
            <a:spLocks noGrp="1"/>
          </p:cNvSpPr>
          <p:nvPr>
            <p:ph type="title"/>
          </p:nvPr>
        </p:nvSpPr>
        <p:spPr/>
        <p:txBody>
          <a:bodyPr/>
          <a:lstStyle/>
          <a:p>
            <a:r>
              <a:rPr lang="en-US" dirty="0" smtClean="0"/>
              <a:t>Special Thanks</a:t>
            </a:r>
            <a:endParaRPr lang="en-US" dirty="0"/>
          </a:p>
        </p:txBody>
      </p:sp>
    </p:spTree>
    <p:extLst>
      <p:ext uri="{BB962C8B-B14F-4D97-AF65-F5344CB8AC3E}">
        <p14:creationId xmlns:p14="http://schemas.microsoft.com/office/powerpoint/2010/main" val="771702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sz="3000" b="1" dirty="0"/>
              <a:t>Past Ocular </a:t>
            </a:r>
            <a:r>
              <a:rPr lang="en-US" sz="3000" b="1" dirty="0" err="1" smtClean="0"/>
              <a:t>Hx</a:t>
            </a:r>
            <a:r>
              <a:rPr lang="en-US" sz="3000" b="1" dirty="0" smtClean="0"/>
              <a:t>: </a:t>
            </a:r>
            <a:r>
              <a:rPr lang="en-US" sz="3000" dirty="0" smtClean="0"/>
              <a:t>Cataract surgery OU</a:t>
            </a:r>
            <a:endParaRPr lang="en-US" sz="3000" dirty="0"/>
          </a:p>
          <a:p>
            <a:pPr marL="0" indent="0">
              <a:buNone/>
            </a:pPr>
            <a:r>
              <a:rPr lang="en-US" sz="3000" b="1" dirty="0"/>
              <a:t>Past Medical </a:t>
            </a:r>
            <a:r>
              <a:rPr lang="en-US" sz="3000" b="1" dirty="0" err="1" smtClean="0"/>
              <a:t>Hx</a:t>
            </a:r>
            <a:r>
              <a:rPr lang="en-US" sz="3000" b="1" dirty="0" smtClean="0"/>
              <a:t>:</a:t>
            </a:r>
            <a:r>
              <a:rPr lang="en-US" sz="3000" dirty="0"/>
              <a:t> </a:t>
            </a:r>
            <a:r>
              <a:rPr lang="en-US" sz="3000" dirty="0" smtClean="0"/>
              <a:t>CVA</a:t>
            </a:r>
            <a:r>
              <a:rPr lang="en-US" sz="3000" dirty="0"/>
              <a:t>, </a:t>
            </a:r>
            <a:r>
              <a:rPr lang="en-US" sz="3000" dirty="0" smtClean="0"/>
              <a:t>CAD, CHF, HTN, HLD, GERD, Seizures, Anxiety</a:t>
            </a:r>
            <a:br>
              <a:rPr lang="en-US" sz="3000" dirty="0" smtClean="0"/>
            </a:br>
            <a:r>
              <a:rPr lang="en-US" sz="3000" b="1" dirty="0" smtClean="0"/>
              <a:t>Past Surgical </a:t>
            </a:r>
            <a:r>
              <a:rPr lang="en-US" sz="3000" b="1" dirty="0" err="1" smtClean="0"/>
              <a:t>Hx</a:t>
            </a:r>
            <a:r>
              <a:rPr lang="en-US" sz="3000" b="1" dirty="0" smtClean="0"/>
              <a:t>: </a:t>
            </a:r>
            <a:r>
              <a:rPr lang="en-US" sz="3000" dirty="0" smtClean="0"/>
              <a:t>CABG</a:t>
            </a:r>
            <a:endParaRPr lang="en-US" sz="3000" dirty="0"/>
          </a:p>
          <a:p>
            <a:pPr marL="0" indent="0">
              <a:buNone/>
            </a:pPr>
            <a:r>
              <a:rPr lang="en-US" sz="3000" b="1" dirty="0" smtClean="0"/>
              <a:t>Family </a:t>
            </a:r>
            <a:r>
              <a:rPr lang="en-US" sz="3000" b="1" dirty="0" err="1" smtClean="0"/>
              <a:t>Hx</a:t>
            </a:r>
            <a:r>
              <a:rPr lang="en-US" sz="3000" b="1" dirty="0" smtClean="0"/>
              <a:t>:</a:t>
            </a:r>
            <a:r>
              <a:rPr lang="en-US" sz="3000" dirty="0"/>
              <a:t> </a:t>
            </a:r>
            <a:r>
              <a:rPr lang="en-US" sz="3000" dirty="0" smtClean="0"/>
              <a:t>Non-contributory</a:t>
            </a:r>
            <a:endParaRPr lang="en-US" sz="3000" dirty="0"/>
          </a:p>
          <a:p>
            <a:pPr marL="0" indent="0">
              <a:buNone/>
            </a:pPr>
            <a:r>
              <a:rPr lang="en-US" sz="3000" b="1" dirty="0" smtClean="0"/>
              <a:t>Medications: </a:t>
            </a:r>
            <a:r>
              <a:rPr lang="en-US" sz="3000" dirty="0" smtClean="0"/>
              <a:t>Aspirin, Plavix, Metoprolol, </a:t>
            </a:r>
            <a:r>
              <a:rPr lang="en-US" sz="3000" dirty="0" err="1"/>
              <a:t>Imdur</a:t>
            </a:r>
            <a:r>
              <a:rPr lang="en-US" sz="3000" dirty="0"/>
              <a:t>, </a:t>
            </a:r>
            <a:r>
              <a:rPr lang="en-US" sz="3000" dirty="0" smtClean="0"/>
              <a:t>Clonidine, Furosemide, Famotidine, Clonazepam, Gabapentin, Norco, </a:t>
            </a:r>
            <a:r>
              <a:rPr lang="en-US" sz="3000" dirty="0" err="1" smtClean="0"/>
              <a:t>KCl</a:t>
            </a:r>
            <a:r>
              <a:rPr lang="en-US" sz="3000" dirty="0" smtClean="0"/>
              <a:t>, Simvastatin</a:t>
            </a:r>
            <a:r>
              <a:rPr lang="en-US" sz="3000" dirty="0"/>
              <a:t>, </a:t>
            </a:r>
            <a:r>
              <a:rPr lang="en-US" sz="3000" dirty="0" err="1" smtClean="0"/>
              <a:t>Ezetimibe</a:t>
            </a:r>
            <a:endParaRPr lang="en-US" sz="3000" b="1" dirty="0" smtClean="0"/>
          </a:p>
          <a:p>
            <a:pPr marL="0" indent="0">
              <a:buNone/>
            </a:pPr>
            <a:r>
              <a:rPr lang="en-US" sz="3000" b="1" dirty="0" smtClean="0"/>
              <a:t>Allergies: </a:t>
            </a:r>
            <a:r>
              <a:rPr lang="en-US" sz="3000" dirty="0" err="1" smtClean="0"/>
              <a:t>Toradol</a:t>
            </a:r>
            <a:r>
              <a:rPr lang="en-US" sz="3000" dirty="0" smtClean="0"/>
              <a:t>, Tramadol</a:t>
            </a:r>
            <a:endParaRPr lang="en-US" sz="3000" dirty="0"/>
          </a:p>
          <a:p>
            <a:pPr marL="0" indent="0">
              <a:buNone/>
            </a:pPr>
            <a:r>
              <a:rPr lang="en-US" sz="3000" b="1" dirty="0"/>
              <a:t>Social </a:t>
            </a:r>
            <a:r>
              <a:rPr lang="en-US" sz="3000" b="1" dirty="0" err="1" smtClean="0"/>
              <a:t>Hx</a:t>
            </a:r>
            <a:r>
              <a:rPr lang="en-US" sz="3000" b="1" dirty="0" smtClean="0"/>
              <a:t>:</a:t>
            </a:r>
            <a:r>
              <a:rPr lang="en-US" sz="3000" dirty="0" smtClean="0"/>
              <a:t> 50 pack year daily smoker, heavy </a:t>
            </a:r>
            <a:r>
              <a:rPr lang="en-US" sz="3000" dirty="0" err="1" smtClean="0"/>
              <a:t>EtOH</a:t>
            </a:r>
            <a:r>
              <a:rPr lang="en-US" sz="3000" dirty="0" smtClean="0"/>
              <a:t>, no illicit drugs</a:t>
            </a:r>
            <a:endParaRPr lang="en-US" sz="3000" dirty="0"/>
          </a:p>
          <a:p>
            <a:pPr marL="0" indent="0">
              <a:buNone/>
            </a:pPr>
            <a:endParaRPr lang="en-US" dirty="0"/>
          </a:p>
        </p:txBody>
      </p:sp>
      <p:sp>
        <p:nvSpPr>
          <p:cNvPr id="3" name="Title 2"/>
          <p:cNvSpPr>
            <a:spLocks noGrp="1"/>
          </p:cNvSpPr>
          <p:nvPr>
            <p:ph type="title"/>
          </p:nvPr>
        </p:nvSpPr>
        <p:spPr/>
        <p:txBody>
          <a:bodyPr/>
          <a:lstStyle/>
          <a:p>
            <a:r>
              <a:rPr lang="en-US" dirty="0" smtClean="0"/>
              <a:t>History</a:t>
            </a:r>
            <a:endParaRPr lang="en-US" dirty="0"/>
          </a:p>
        </p:txBody>
      </p:sp>
    </p:spTree>
    <p:extLst>
      <p:ext uri="{BB962C8B-B14F-4D97-AF65-F5344CB8AC3E}">
        <p14:creationId xmlns:p14="http://schemas.microsoft.com/office/powerpoint/2010/main" val="3342863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Positive for generalized weakness, </a:t>
            </a:r>
            <a:r>
              <a:rPr lang="en-US" dirty="0"/>
              <a:t>numbness, frequent headaches, </a:t>
            </a:r>
            <a:r>
              <a:rPr lang="en-US" dirty="0" smtClean="0"/>
              <a:t>tremors, LOC</a:t>
            </a:r>
          </a:p>
          <a:p>
            <a:r>
              <a:rPr lang="en-US" dirty="0" smtClean="0"/>
              <a:t>Negative for vision changes, diplopia</a:t>
            </a:r>
            <a:endParaRPr lang="en-US" dirty="0"/>
          </a:p>
        </p:txBody>
      </p:sp>
      <p:sp>
        <p:nvSpPr>
          <p:cNvPr id="3" name="Title 2"/>
          <p:cNvSpPr>
            <a:spLocks noGrp="1"/>
          </p:cNvSpPr>
          <p:nvPr>
            <p:ph type="title"/>
          </p:nvPr>
        </p:nvSpPr>
        <p:spPr/>
        <p:txBody>
          <a:bodyPr/>
          <a:lstStyle/>
          <a:p>
            <a:r>
              <a:rPr lang="en-US" dirty="0" smtClean="0"/>
              <a:t>Review of Systems</a:t>
            </a:r>
            <a:endParaRPr lang="en-US" dirty="0"/>
          </a:p>
        </p:txBody>
      </p:sp>
    </p:spTree>
    <p:extLst>
      <p:ext uri="{BB962C8B-B14F-4D97-AF65-F5344CB8AC3E}">
        <p14:creationId xmlns:p14="http://schemas.microsoft.com/office/powerpoint/2010/main" val="3652527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84573300"/>
              </p:ext>
            </p:extLst>
          </p:nvPr>
        </p:nvGraphicFramePr>
        <p:xfrm>
          <a:off x="457200" y="1066800"/>
          <a:ext cx="7924800" cy="3261360"/>
        </p:xfrm>
        <a:graphic>
          <a:graphicData uri="http://schemas.openxmlformats.org/drawingml/2006/table">
            <a:tbl>
              <a:tblPr firstRow="1" bandRow="1">
                <a:tableStyleId>{5DA37D80-6434-44D0-A028-1B22A696006F}</a:tableStyleId>
              </a:tblPr>
              <a:tblGrid>
                <a:gridCol w="13716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tblGrid>
              <a:tr h="370840">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OD</a:t>
                      </a: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OS</a:t>
                      </a:r>
                    </a:p>
                  </a:txBody>
                  <a:tcPr/>
                </a:tc>
                <a:extLst>
                  <a:ext uri="{0D108BD9-81ED-4DB2-BD59-A6C34878D82A}">
                    <a16:rowId xmlns:a16="http://schemas.microsoft.com/office/drawing/2014/main" xmlns="" val="10000"/>
                  </a:ext>
                </a:extLst>
              </a:tr>
              <a:tr h="543560">
                <a:tc>
                  <a:txBody>
                    <a:bodyPr/>
                    <a:lstStyle/>
                    <a:p>
                      <a:pPr algn="ctr"/>
                      <a:r>
                        <a:rPr lang="en-US" dirty="0">
                          <a:latin typeface="Arial" panose="020B0604020202020204" pitchFamily="34" charset="0"/>
                          <a:cs typeface="Arial" panose="020B0604020202020204" pitchFamily="34" charset="0"/>
                        </a:rPr>
                        <a:t>VA</a:t>
                      </a:r>
                    </a:p>
                  </a:txBody>
                  <a:tcPr anchor="ctr"/>
                </a:tc>
                <a:tc>
                  <a:txBody>
                    <a:bodyPr/>
                    <a:lstStyle/>
                    <a:p>
                      <a:pPr algn="ctr"/>
                      <a:r>
                        <a:rPr lang="en-US" dirty="0" smtClean="0">
                          <a:latin typeface="Arial" panose="020B0604020202020204" pitchFamily="34" charset="0"/>
                          <a:cs typeface="Arial" panose="020B0604020202020204" pitchFamily="34" charset="0"/>
                        </a:rPr>
                        <a:t>20/20cc</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smtClean="0">
                          <a:latin typeface="Arial" panose="020B0604020202020204" pitchFamily="34" charset="0"/>
                          <a:cs typeface="Arial" panose="020B0604020202020204" pitchFamily="34" charset="0"/>
                        </a:rPr>
                        <a:t>20/20cc</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1"/>
                  </a:ext>
                </a:extLst>
              </a:tr>
              <a:tr h="533400">
                <a:tc>
                  <a:txBody>
                    <a:bodyPr/>
                    <a:lstStyle/>
                    <a:p>
                      <a:pPr algn="ctr"/>
                      <a:r>
                        <a:rPr lang="en-US" dirty="0">
                          <a:latin typeface="Arial" panose="020B0604020202020204" pitchFamily="34" charset="0"/>
                          <a:cs typeface="Arial" panose="020B0604020202020204" pitchFamily="34" charset="0"/>
                        </a:rPr>
                        <a:t>Pupils</a:t>
                      </a:r>
                    </a:p>
                  </a:txBody>
                  <a:tcPr anchor="ctr"/>
                </a:tc>
                <a:tc>
                  <a:txBody>
                    <a:bodyPr/>
                    <a:lstStyle/>
                    <a:p>
                      <a:pPr algn="ctr"/>
                      <a:r>
                        <a:rPr lang="en-US" dirty="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→3.5mm, surgical pupil with </a:t>
                      </a:r>
                      <a:r>
                        <a:rPr lang="en-US" dirty="0" err="1" smtClean="0">
                          <a:latin typeface="Arial" panose="020B0604020202020204" pitchFamily="34" charset="0"/>
                          <a:cs typeface="Arial" panose="020B0604020202020204" pitchFamily="34" charset="0"/>
                        </a:rPr>
                        <a:t>irreg</a:t>
                      </a:r>
                      <a:r>
                        <a:rPr lang="en-US" baseline="0" dirty="0" smtClean="0">
                          <a:latin typeface="Arial" panose="020B0604020202020204" pitchFamily="34" charset="0"/>
                          <a:cs typeface="Arial" panose="020B0604020202020204" pitchFamily="34" charset="0"/>
                        </a:rPr>
                        <a:t> shape</a:t>
                      </a:r>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a:latin typeface="Arial" panose="020B0604020202020204" pitchFamily="34" charset="0"/>
                          <a:cs typeface="Arial" panose="020B0604020202020204" pitchFamily="34" charset="0"/>
                        </a:rPr>
                        <a:t>No </a:t>
                      </a:r>
                      <a:r>
                        <a:rPr lang="en-US" dirty="0" err="1">
                          <a:latin typeface="Arial" panose="020B0604020202020204" pitchFamily="34" charset="0"/>
                          <a:cs typeface="Arial" panose="020B0604020202020204" pitchFamily="34" charset="0"/>
                        </a:rPr>
                        <a:t>rAPD</a:t>
                      </a:r>
                      <a:endParaRPr lang="en-US" dirty="0">
                        <a:latin typeface="Arial" panose="020B0604020202020204" pitchFamily="34" charset="0"/>
                        <a:cs typeface="Arial" panose="020B0604020202020204" pitchFamily="34" charset="0"/>
                      </a:endParaRPr>
                    </a:p>
                  </a:txBody>
                  <a:tcPr marL="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2"/>
                  </a:ext>
                </a:extLst>
              </a:tr>
              <a:tr h="533400">
                <a:tc>
                  <a:txBody>
                    <a:bodyPr/>
                    <a:lstStyle/>
                    <a:p>
                      <a:pPr algn="ctr"/>
                      <a:r>
                        <a:rPr lang="en-US" dirty="0">
                          <a:latin typeface="Arial" panose="020B0604020202020204" pitchFamily="34" charset="0"/>
                          <a:cs typeface="Arial" panose="020B0604020202020204" pitchFamily="34" charset="0"/>
                        </a:rPr>
                        <a:t>IOP</a:t>
                      </a:r>
                    </a:p>
                  </a:txBody>
                  <a:tcPr anchor="ctr"/>
                </a:tc>
                <a:tc>
                  <a:txBody>
                    <a:bodyPr/>
                    <a:lstStyle/>
                    <a:p>
                      <a:pPr algn="ctr"/>
                      <a:r>
                        <a:rPr lang="en-US" dirty="0" smtClean="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mmHg</a:t>
                      </a: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11 </a:t>
                      </a:r>
                      <a:r>
                        <a:rPr lang="en-US" dirty="0">
                          <a:latin typeface="Arial" panose="020B0604020202020204" pitchFamily="34" charset="0"/>
                          <a:cs typeface="Arial" panose="020B0604020202020204" pitchFamily="34" charset="0"/>
                        </a:rPr>
                        <a:t>mmHg</a:t>
                      </a:r>
                    </a:p>
                  </a:txBody>
                  <a:tcPr marL="365760" anchor="ctr"/>
                </a:tc>
                <a:extLst>
                  <a:ext uri="{0D108BD9-81ED-4DB2-BD59-A6C34878D82A}">
                    <a16:rowId xmlns:a16="http://schemas.microsoft.com/office/drawing/2014/main" xmlns="" val="10003"/>
                  </a:ext>
                </a:extLst>
              </a:tr>
              <a:tr h="533400">
                <a:tc>
                  <a:txBody>
                    <a:bodyPr/>
                    <a:lstStyle/>
                    <a:p>
                      <a:pPr algn="ctr"/>
                      <a:r>
                        <a:rPr lang="en-US" dirty="0">
                          <a:latin typeface="Arial" panose="020B0604020202020204" pitchFamily="34" charset="0"/>
                          <a:cs typeface="Arial" panose="020B0604020202020204" pitchFamily="34" charset="0"/>
                        </a:rPr>
                        <a:t>EOM</a:t>
                      </a:r>
                    </a:p>
                  </a:txBody>
                  <a:tcPr anchor="ctr"/>
                </a:tc>
                <a:tc>
                  <a:txBody>
                    <a:bodyPr/>
                    <a:lstStyle/>
                    <a:p>
                      <a:pPr algn="ctr"/>
                      <a:r>
                        <a:rPr lang="en-US" dirty="0" smtClean="0">
                          <a:latin typeface="Arial" panose="020B0604020202020204" pitchFamily="34" charset="0"/>
                          <a:cs typeface="Arial" panose="020B0604020202020204" pitchFamily="34" charset="0"/>
                        </a:rPr>
                        <a:t>Full and </a:t>
                      </a:r>
                      <a:r>
                        <a:rPr lang="en-US" dirty="0" err="1" smtClean="0">
                          <a:latin typeface="Arial" panose="020B0604020202020204" pitchFamily="34" charset="0"/>
                          <a:cs typeface="Arial" panose="020B0604020202020204" pitchFamily="34" charset="0"/>
                        </a:rPr>
                        <a:t>ortho</a:t>
                      </a:r>
                      <a:r>
                        <a:rPr lang="en-US" dirty="0" smtClean="0">
                          <a:latin typeface="Arial" panose="020B0604020202020204" pitchFamily="34" charset="0"/>
                          <a:cs typeface="Arial" panose="020B0604020202020204" pitchFamily="34" charset="0"/>
                        </a:rPr>
                        <a:t> in</a:t>
                      </a:r>
                      <a:r>
                        <a:rPr lang="en-US" baseline="0" dirty="0" smtClean="0">
                          <a:latin typeface="Arial" panose="020B0604020202020204" pitchFamily="34" charset="0"/>
                          <a:cs typeface="Arial" panose="020B0604020202020204" pitchFamily="34" charset="0"/>
                        </a:rPr>
                        <a:t> primary</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smtClean="0">
                          <a:latin typeface="Arial" panose="020B0604020202020204" pitchFamily="34" charset="0"/>
                          <a:cs typeface="Arial" panose="020B0604020202020204" pitchFamily="34" charset="0"/>
                        </a:rPr>
                        <a:t>Full and </a:t>
                      </a:r>
                      <a:r>
                        <a:rPr lang="en-US" dirty="0" err="1" smtClean="0">
                          <a:latin typeface="Arial" panose="020B0604020202020204" pitchFamily="34" charset="0"/>
                          <a:cs typeface="Arial" panose="020B0604020202020204" pitchFamily="34" charset="0"/>
                        </a:rPr>
                        <a:t>ortho</a:t>
                      </a:r>
                      <a:r>
                        <a:rPr lang="en-US" dirty="0" smtClean="0">
                          <a:latin typeface="Arial" panose="020B0604020202020204" pitchFamily="34" charset="0"/>
                          <a:cs typeface="Arial" panose="020B0604020202020204" pitchFamily="34" charset="0"/>
                        </a:rPr>
                        <a:t> in primary</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4"/>
                  </a:ext>
                </a:extLst>
              </a:tr>
              <a:tr h="533400">
                <a:tc>
                  <a:txBody>
                    <a:bodyPr/>
                    <a:lstStyle/>
                    <a:p>
                      <a:pPr algn="ctr"/>
                      <a:r>
                        <a:rPr lang="en-US" dirty="0">
                          <a:latin typeface="Arial" panose="020B0604020202020204" pitchFamily="34" charset="0"/>
                          <a:cs typeface="Arial" panose="020B0604020202020204" pitchFamily="34" charset="0"/>
                        </a:rPr>
                        <a:t>CVF</a:t>
                      </a:r>
                    </a:p>
                  </a:txBody>
                  <a:tcPr anchor="ctr"/>
                </a:tc>
                <a:tc>
                  <a:txBody>
                    <a:bodyPr/>
                    <a:lstStyle/>
                    <a:p>
                      <a:pPr algn="ctr"/>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ull</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ull</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5"/>
                  </a:ext>
                </a:extLst>
              </a:tr>
            </a:tbl>
          </a:graphicData>
        </a:graphic>
      </p:graphicFrame>
      <p:sp>
        <p:nvSpPr>
          <p:cNvPr id="3" name="Title 2"/>
          <p:cNvSpPr>
            <a:spLocks noGrp="1"/>
          </p:cNvSpPr>
          <p:nvPr>
            <p:ph type="title"/>
          </p:nvPr>
        </p:nvSpPr>
        <p:spPr/>
        <p:txBody>
          <a:bodyPr/>
          <a:lstStyle/>
          <a:p>
            <a:r>
              <a:rPr lang="en-US" dirty="0"/>
              <a:t>Physical Exam</a:t>
            </a:r>
          </a:p>
        </p:txBody>
      </p:sp>
      <p:sp>
        <p:nvSpPr>
          <p:cNvPr id="2" name="TextBox 1"/>
          <p:cNvSpPr txBox="1"/>
          <p:nvPr/>
        </p:nvSpPr>
        <p:spPr>
          <a:xfrm>
            <a:off x="381000" y="4495800"/>
            <a:ext cx="3352800" cy="369332"/>
          </a:xfrm>
          <a:prstGeom prst="rect">
            <a:avLst/>
          </a:prstGeom>
          <a:noFill/>
        </p:spPr>
        <p:txBody>
          <a:bodyPr wrap="square" rtlCol="0">
            <a:spAutoFit/>
          </a:bodyPr>
          <a:lstStyle/>
          <a:p>
            <a:r>
              <a:rPr lang="en-US" b="1" dirty="0" smtClean="0"/>
              <a:t>No gaze evoked </a:t>
            </a:r>
            <a:r>
              <a:rPr lang="en-US" b="1" dirty="0" err="1" smtClean="0"/>
              <a:t>amaurosis</a:t>
            </a:r>
            <a:r>
              <a:rPr lang="en-US" b="1" dirty="0" smtClean="0"/>
              <a:t> </a:t>
            </a:r>
            <a:r>
              <a:rPr lang="en-US" b="1" dirty="0" smtClean="0"/>
              <a:t>OU</a:t>
            </a:r>
          </a:p>
        </p:txBody>
      </p:sp>
    </p:spTree>
    <p:extLst>
      <p:ext uri="{BB962C8B-B14F-4D97-AF65-F5344CB8AC3E}">
        <p14:creationId xmlns:p14="http://schemas.microsoft.com/office/powerpoint/2010/main" val="3344165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Physical </a:t>
            </a:r>
            <a:r>
              <a:rPr lang="en-US" dirty="0" smtClean="0"/>
              <a:t>Exam</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820878896"/>
              </p:ext>
            </p:extLst>
          </p:nvPr>
        </p:nvGraphicFramePr>
        <p:xfrm>
          <a:off x="457200" y="1066800"/>
          <a:ext cx="7239000" cy="4714240"/>
        </p:xfrm>
        <a:graphic>
          <a:graphicData uri="http://schemas.openxmlformats.org/drawingml/2006/table">
            <a:tbl>
              <a:tblPr firstRow="1" bandRow="1">
                <a:tableStyleId>{5DA37D80-6434-44D0-A028-1B22A696006F}</a:tableStyleId>
              </a:tblPr>
              <a:tblGrid>
                <a:gridCol w="156718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928620">
                  <a:extLst>
                    <a:ext uri="{9D8B030D-6E8A-4147-A177-3AD203B41FA5}">
                      <a16:colId xmlns:a16="http://schemas.microsoft.com/office/drawing/2014/main" xmlns="" val="20003"/>
                    </a:ext>
                  </a:extLst>
                </a:gridCol>
              </a:tblGrid>
              <a:tr h="370840">
                <a:tc>
                  <a:txBody>
                    <a:bodyPr/>
                    <a:lstStyle/>
                    <a:p>
                      <a:pPr algn="ctr"/>
                      <a:r>
                        <a:rPr lang="en-US" dirty="0" smtClean="0">
                          <a:latin typeface="Arial" panose="020B0604020202020204" pitchFamily="34" charset="0"/>
                          <a:cs typeface="Arial" panose="020B0604020202020204" pitchFamily="34" charset="0"/>
                        </a:rPr>
                        <a:t>SLE</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OD</a:t>
                      </a:r>
                    </a:p>
                  </a:txBody>
                  <a:tcPr/>
                </a:tc>
                <a:tc>
                  <a:txBody>
                    <a:bodyPr/>
                    <a:lstStyle/>
                    <a:p>
                      <a:pPr algn="ctr"/>
                      <a:r>
                        <a:rPr lang="en-US" dirty="0">
                          <a:latin typeface="Arial" panose="020B0604020202020204" pitchFamily="34" charset="0"/>
                          <a:cs typeface="Arial" panose="020B0604020202020204" pitchFamily="34" charset="0"/>
                        </a:rPr>
                        <a:t>OS</a:t>
                      </a:r>
                    </a:p>
                  </a:txBody>
                  <a:tcPr/>
                </a:tc>
                <a:extLst>
                  <a:ext uri="{0D108BD9-81ED-4DB2-BD59-A6C34878D82A}">
                    <a16:rowId xmlns:a16="http://schemas.microsoft.com/office/drawing/2014/main" xmlns="" val="10000"/>
                  </a:ext>
                </a:extLst>
              </a:tr>
              <a:tr h="543560">
                <a:tc>
                  <a:txBody>
                    <a:bodyPr/>
                    <a:lstStyle/>
                    <a:p>
                      <a:pPr algn="ctr"/>
                      <a:r>
                        <a:rPr lang="en-US" dirty="0">
                          <a:latin typeface="Arial" panose="020B0604020202020204" pitchFamily="34" charset="0"/>
                          <a:cs typeface="Arial" panose="020B0604020202020204" pitchFamily="34" charset="0"/>
                        </a:rPr>
                        <a:t>External/Lids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Mild </a:t>
                      </a:r>
                      <a:r>
                        <a:rPr lang="en-US" dirty="0" err="1" smtClean="0">
                          <a:latin typeface="Arial" panose="020B0604020202020204" pitchFamily="34" charset="0"/>
                          <a:cs typeface="Arial" panose="020B0604020202020204" pitchFamily="34" charset="0"/>
                        </a:rPr>
                        <a:t>dermatochalasis</a:t>
                      </a:r>
                      <a:r>
                        <a:rPr lang="en-US" dirty="0" smtClean="0">
                          <a:latin typeface="Arial" panose="020B0604020202020204" pitchFamily="34" charset="0"/>
                          <a:cs typeface="Arial" panose="020B0604020202020204" pitchFamily="34" charset="0"/>
                        </a:rPr>
                        <a:t>, RUL</a:t>
                      </a:r>
                      <a:r>
                        <a:rPr lang="en-US" baseline="0" dirty="0" smtClean="0">
                          <a:latin typeface="Arial" panose="020B0604020202020204" pitchFamily="34" charset="0"/>
                          <a:cs typeface="Arial" panose="020B0604020202020204" pitchFamily="34" charset="0"/>
                        </a:rPr>
                        <a:t> inclusion cyst</a:t>
                      </a:r>
                      <a:endParaRPr lang="en-US" dirty="0" smtClean="0">
                        <a:latin typeface="Arial" panose="020B0604020202020204" pitchFamily="34" charset="0"/>
                        <a:cs typeface="Arial" panose="020B0604020202020204" pitchFamily="34" charset="0"/>
                      </a:endParaRPr>
                    </a:p>
                  </a:txBody>
                  <a:tcPr marL="3657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Mild </a:t>
                      </a:r>
                      <a:r>
                        <a:rPr lang="en-US" dirty="0" err="1" smtClean="0">
                          <a:latin typeface="Arial" panose="020B0604020202020204" pitchFamily="34" charset="0"/>
                          <a:cs typeface="Arial" panose="020B0604020202020204" pitchFamily="34" charset="0"/>
                        </a:rPr>
                        <a:t>dermatochalasis</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with 2-3mm ptosis observed after dilation</a:t>
                      </a:r>
                    </a:p>
                  </a:txBody>
                  <a:tcPr marL="365760" anchor="ctr"/>
                </a:tc>
                <a:extLst>
                  <a:ext uri="{0D108BD9-81ED-4DB2-BD59-A6C34878D82A}">
                    <a16:rowId xmlns:a16="http://schemas.microsoft.com/office/drawing/2014/main" xmlns="" val="10001"/>
                  </a:ext>
                </a:extLst>
              </a:tr>
              <a:tr h="533400">
                <a:tc>
                  <a:txBody>
                    <a:bodyPr/>
                    <a:lstStyle/>
                    <a:p>
                      <a:pPr algn="ctr"/>
                      <a:r>
                        <a:rPr lang="en-US" dirty="0" err="1">
                          <a:latin typeface="Arial" panose="020B0604020202020204" pitchFamily="34" charset="0"/>
                          <a:cs typeface="Arial" panose="020B0604020202020204" pitchFamily="34" charset="0"/>
                        </a:rPr>
                        <a:t>Conj</a:t>
                      </a:r>
                      <a:r>
                        <a:rPr lang="en-US" dirty="0">
                          <a:latin typeface="Arial" panose="020B0604020202020204" pitchFamily="34" charset="0"/>
                          <a:cs typeface="Arial" panose="020B0604020202020204" pitchFamily="34" charset="0"/>
                        </a:rPr>
                        <a:t>/Sclera</a:t>
                      </a:r>
                    </a:p>
                  </a:txBody>
                  <a:tcPr anchor="ctr"/>
                </a:tc>
                <a:tc>
                  <a:txBody>
                    <a:bodyPr/>
                    <a:lstStyle/>
                    <a:p>
                      <a:pPr algn="ctr"/>
                      <a:r>
                        <a:rPr lang="en-US" dirty="0" smtClean="0">
                          <a:latin typeface="Arial" panose="020B0604020202020204" pitchFamily="34" charset="0"/>
                          <a:cs typeface="Arial" panose="020B0604020202020204" pitchFamily="34" charset="0"/>
                        </a:rPr>
                        <a:t>White &amp; Quiet</a:t>
                      </a:r>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White &amp; Quiet</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2"/>
                  </a:ext>
                </a:extLst>
              </a:tr>
              <a:tr h="533400">
                <a:tc>
                  <a:txBody>
                    <a:bodyPr/>
                    <a:lstStyle/>
                    <a:p>
                      <a:pPr algn="ctr"/>
                      <a:r>
                        <a:rPr lang="en-US" dirty="0">
                          <a:latin typeface="Arial" panose="020B0604020202020204" pitchFamily="34" charset="0"/>
                          <a:cs typeface="Arial" panose="020B0604020202020204" pitchFamily="34" charset="0"/>
                        </a:rPr>
                        <a:t>Cornea</a:t>
                      </a:r>
                    </a:p>
                  </a:txBody>
                  <a:tcPr anchor="ctr"/>
                </a:tc>
                <a:tc>
                  <a:txBody>
                    <a:bodyPr/>
                    <a:lstStyle/>
                    <a:p>
                      <a:pPr algn="ctr"/>
                      <a:r>
                        <a:rPr lang="en-US" dirty="0" smtClean="0">
                          <a:latin typeface="Arial" panose="020B0604020202020204" pitchFamily="34" charset="0"/>
                          <a:cs typeface="Arial" panose="020B0604020202020204" pitchFamily="34" charset="0"/>
                        </a:rPr>
                        <a:t>Arcus </a:t>
                      </a:r>
                      <a:r>
                        <a:rPr lang="en-US" dirty="0" err="1" smtClean="0">
                          <a:latin typeface="Arial" panose="020B0604020202020204" pitchFamily="34" charset="0"/>
                          <a:cs typeface="Arial" panose="020B0604020202020204" pitchFamily="34" charset="0"/>
                        </a:rPr>
                        <a:t>senilis</a:t>
                      </a:r>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Arcus </a:t>
                      </a:r>
                      <a:r>
                        <a:rPr lang="en-US" dirty="0" err="1" smtClean="0">
                          <a:latin typeface="Arial" panose="020B0604020202020204" pitchFamily="34" charset="0"/>
                          <a:cs typeface="Arial" panose="020B0604020202020204" pitchFamily="34" charset="0"/>
                        </a:rPr>
                        <a:t>senilis</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3"/>
                  </a:ext>
                </a:extLst>
              </a:tr>
              <a:tr h="533400">
                <a:tc>
                  <a:txBody>
                    <a:bodyPr/>
                    <a:lstStyle/>
                    <a:p>
                      <a:pPr algn="ctr"/>
                      <a:r>
                        <a:rPr lang="en-US" dirty="0">
                          <a:latin typeface="Arial" panose="020B0604020202020204" pitchFamily="34" charset="0"/>
                          <a:cs typeface="Arial" panose="020B0604020202020204" pitchFamily="34" charset="0"/>
                        </a:rPr>
                        <a:t>Ant Chamber</a:t>
                      </a:r>
                    </a:p>
                  </a:txBody>
                  <a:tcPr anchor="ctr"/>
                </a:tc>
                <a:tc>
                  <a:txBody>
                    <a:bodyPr/>
                    <a:lstStyle/>
                    <a:p>
                      <a:pPr algn="ctr"/>
                      <a:r>
                        <a:rPr lang="en-US" dirty="0" smtClean="0">
                          <a:latin typeface="Arial" panose="020B0604020202020204" pitchFamily="34" charset="0"/>
                          <a:cs typeface="Arial" panose="020B0604020202020204" pitchFamily="34" charset="0"/>
                        </a:rPr>
                        <a:t>D&amp;Q</a:t>
                      </a:r>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D&amp;Q</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4"/>
                  </a:ext>
                </a:extLst>
              </a:tr>
              <a:tr h="533400">
                <a:tc>
                  <a:txBody>
                    <a:bodyPr/>
                    <a:lstStyle/>
                    <a:p>
                      <a:pPr algn="ctr"/>
                      <a:r>
                        <a:rPr lang="en-US" dirty="0">
                          <a:latin typeface="Arial" panose="020B0604020202020204" pitchFamily="34" charset="0"/>
                          <a:cs typeface="Arial" panose="020B0604020202020204" pitchFamily="34" charset="0"/>
                        </a:rPr>
                        <a:t>Iris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Surgical pupil with irregular</a:t>
                      </a:r>
                      <a:r>
                        <a:rPr lang="en-US" baseline="0" dirty="0" smtClean="0">
                          <a:latin typeface="Arial" panose="020B0604020202020204" pitchFamily="34" charset="0"/>
                          <a:cs typeface="Arial" panose="020B0604020202020204" pitchFamily="34" charset="0"/>
                        </a:rPr>
                        <a:t> shape superiorly</a:t>
                      </a:r>
                      <a:endParaRPr lang="en-US" dirty="0" smtClean="0">
                        <a:latin typeface="Arial" panose="020B0604020202020204" pitchFamily="34" charset="0"/>
                        <a:cs typeface="Arial" panose="020B0604020202020204" pitchFamily="34" charset="0"/>
                      </a:endParaRPr>
                    </a:p>
                  </a:txBody>
                  <a:tcPr marL="365760" anchor="ctr"/>
                </a:tc>
                <a:tc>
                  <a:txBody>
                    <a:bodyPr/>
                    <a:lstStyle/>
                    <a:p>
                      <a:pPr algn="ctr"/>
                      <a:r>
                        <a:rPr lang="en-US" dirty="0" smtClean="0">
                          <a:latin typeface="Arial" panose="020B0604020202020204" pitchFamily="34" charset="0"/>
                          <a:cs typeface="Arial" panose="020B0604020202020204" pitchFamily="34" charset="0"/>
                        </a:rPr>
                        <a:t>WNL,</a:t>
                      </a:r>
                      <a:r>
                        <a:rPr lang="en-US" baseline="0" dirty="0" smtClean="0">
                          <a:latin typeface="Arial" panose="020B0604020202020204" pitchFamily="34" charset="0"/>
                          <a:cs typeface="Arial" panose="020B0604020202020204" pitchFamily="34" charset="0"/>
                        </a:rPr>
                        <a:t> </a:t>
                      </a:r>
                      <a:r>
                        <a:rPr lang="en-US" b="1" baseline="0" dirty="0" smtClean="0">
                          <a:latin typeface="Arial" panose="020B0604020202020204" pitchFamily="34" charset="0"/>
                          <a:cs typeface="Arial" panose="020B0604020202020204" pitchFamily="34" charset="0"/>
                        </a:rPr>
                        <a:t>delayed response to dilation</a:t>
                      </a:r>
                      <a:endParaRPr lang="en-US" b="1"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5"/>
                  </a:ext>
                </a:extLst>
              </a:tr>
              <a:tr h="457200">
                <a:tc>
                  <a:txBody>
                    <a:bodyPr/>
                    <a:lstStyle/>
                    <a:p>
                      <a:pPr algn="ctr"/>
                      <a:r>
                        <a:rPr lang="en-US" dirty="0">
                          <a:latin typeface="Arial" panose="020B0604020202020204" pitchFamily="34" charset="0"/>
                          <a:cs typeface="Arial" panose="020B0604020202020204" pitchFamily="34" charset="0"/>
                        </a:rPr>
                        <a:t>Lens</a:t>
                      </a:r>
                    </a:p>
                  </a:txBody>
                  <a:tcPr anchor="ctr"/>
                </a:tc>
                <a:tc>
                  <a:txBody>
                    <a:bodyPr/>
                    <a:lstStyle/>
                    <a:p>
                      <a:pPr algn="ctr"/>
                      <a:r>
                        <a:rPr lang="en-US" dirty="0" smtClean="0">
                          <a:latin typeface="Arial" panose="020B0604020202020204" pitchFamily="34" charset="0"/>
                          <a:cs typeface="Arial" panose="020B0604020202020204" pitchFamily="34" charset="0"/>
                        </a:rPr>
                        <a:t>PCIOL</a:t>
                      </a:r>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smtClean="0">
                          <a:latin typeface="Arial" panose="020B0604020202020204" pitchFamily="34" charset="0"/>
                          <a:cs typeface="Arial" panose="020B0604020202020204" pitchFamily="34" charset="0"/>
                        </a:rPr>
                        <a:t>PCIOL</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6"/>
                  </a:ext>
                </a:extLst>
              </a:tr>
              <a:tr h="457200">
                <a:tc>
                  <a:txBody>
                    <a:bodyPr/>
                    <a:lstStyle/>
                    <a:p>
                      <a:pPr algn="ctr"/>
                      <a:r>
                        <a:rPr lang="en-US" dirty="0">
                          <a:latin typeface="Arial" panose="020B0604020202020204" pitchFamily="34" charset="0"/>
                          <a:cs typeface="Arial" panose="020B0604020202020204" pitchFamily="34" charset="0"/>
                        </a:rPr>
                        <a:t>Vitreous</a:t>
                      </a:r>
                    </a:p>
                  </a:txBody>
                  <a:tcPr anchor="ctr"/>
                </a:tc>
                <a:tc>
                  <a:txBody>
                    <a:bodyPr/>
                    <a:lstStyle/>
                    <a:p>
                      <a:pPr algn="ctr"/>
                      <a:r>
                        <a:rPr lang="en-US" dirty="0" smtClean="0">
                          <a:latin typeface="Arial" panose="020B0604020202020204" pitchFamily="34" charset="0"/>
                          <a:cs typeface="Arial" panose="020B0604020202020204" pitchFamily="34" charset="0"/>
                        </a:rPr>
                        <a:t>Clear</a:t>
                      </a:r>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smtClean="0">
                          <a:latin typeface="Arial" panose="020B0604020202020204" pitchFamily="34" charset="0"/>
                          <a:cs typeface="Arial" panose="020B0604020202020204" pitchFamily="34" charset="0"/>
                        </a:rPr>
                        <a:t>Clear</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288354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Physical Exam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4452320"/>
              </p:ext>
            </p:extLst>
          </p:nvPr>
        </p:nvGraphicFramePr>
        <p:xfrm>
          <a:off x="457200" y="1066800"/>
          <a:ext cx="7772400" cy="2666999"/>
        </p:xfrm>
        <a:graphic>
          <a:graphicData uri="http://schemas.openxmlformats.org/drawingml/2006/table">
            <a:tbl>
              <a:tblPr firstRow="1" bandRow="1">
                <a:tableStyleId>{5DA37D80-6434-44D0-A028-1B22A696006F}</a:tableStyleId>
              </a:tblPr>
              <a:tblGrid>
                <a:gridCol w="1682656">
                  <a:extLst>
                    <a:ext uri="{9D8B030D-6E8A-4147-A177-3AD203B41FA5}">
                      <a16:colId xmlns:a16="http://schemas.microsoft.com/office/drawing/2014/main" xmlns="" val="20000"/>
                    </a:ext>
                  </a:extLst>
                </a:gridCol>
                <a:gridCol w="2945331">
                  <a:extLst>
                    <a:ext uri="{9D8B030D-6E8A-4147-A177-3AD203B41FA5}">
                      <a16:colId xmlns:a16="http://schemas.microsoft.com/office/drawing/2014/main" xmlns="" val="20001"/>
                    </a:ext>
                  </a:extLst>
                </a:gridCol>
                <a:gridCol w="3144413">
                  <a:extLst>
                    <a:ext uri="{9D8B030D-6E8A-4147-A177-3AD203B41FA5}">
                      <a16:colId xmlns:a16="http://schemas.microsoft.com/office/drawing/2014/main" xmlns="" val="20003"/>
                    </a:ext>
                  </a:extLst>
                </a:gridCol>
              </a:tblGrid>
              <a:tr h="377308">
                <a:tc>
                  <a:txBody>
                    <a:bodyPr/>
                    <a:lstStyle/>
                    <a:p>
                      <a:pPr algn="ctr"/>
                      <a:r>
                        <a:rPr lang="en-US" dirty="0">
                          <a:latin typeface="Arial" panose="020B0604020202020204" pitchFamily="34" charset="0"/>
                          <a:cs typeface="Arial" panose="020B0604020202020204" pitchFamily="34" charset="0"/>
                        </a:rPr>
                        <a:t>Fundus</a:t>
                      </a:r>
                    </a:p>
                  </a:txBody>
                  <a:tcPr/>
                </a:tc>
                <a:tc>
                  <a:txBody>
                    <a:bodyPr/>
                    <a:lstStyle/>
                    <a:p>
                      <a:pPr algn="ctr"/>
                      <a:r>
                        <a:rPr lang="en-US" dirty="0">
                          <a:latin typeface="Arial" panose="020B0604020202020204" pitchFamily="34" charset="0"/>
                          <a:cs typeface="Arial" panose="020B0604020202020204" pitchFamily="34" charset="0"/>
                        </a:rPr>
                        <a:t>OD</a:t>
                      </a:r>
                    </a:p>
                  </a:txBody>
                  <a:tcPr/>
                </a:tc>
                <a:tc>
                  <a:txBody>
                    <a:bodyPr/>
                    <a:lstStyle/>
                    <a:p>
                      <a:pPr algn="ctr"/>
                      <a:r>
                        <a:rPr lang="en-US" dirty="0">
                          <a:latin typeface="Arial" panose="020B0604020202020204" pitchFamily="34" charset="0"/>
                          <a:cs typeface="Arial" panose="020B0604020202020204" pitchFamily="34" charset="0"/>
                        </a:rPr>
                        <a:t>OS</a:t>
                      </a:r>
                    </a:p>
                  </a:txBody>
                  <a:tcPr/>
                </a:tc>
                <a:extLst>
                  <a:ext uri="{0D108BD9-81ED-4DB2-BD59-A6C34878D82A}">
                    <a16:rowId xmlns:a16="http://schemas.microsoft.com/office/drawing/2014/main" xmlns="" val="10000"/>
                  </a:ext>
                </a:extLst>
              </a:tr>
              <a:tr h="553041">
                <a:tc>
                  <a:txBody>
                    <a:bodyPr/>
                    <a:lstStyle/>
                    <a:p>
                      <a:pPr algn="ctr"/>
                      <a:r>
                        <a:rPr lang="en-US" dirty="0">
                          <a:latin typeface="Arial" panose="020B0604020202020204" pitchFamily="34" charset="0"/>
                          <a:cs typeface="Arial" panose="020B0604020202020204" pitchFamily="34" charset="0"/>
                        </a:rPr>
                        <a:t>Optic Nerve</a:t>
                      </a:r>
                    </a:p>
                  </a:txBody>
                  <a:tcPr anchor="ctr"/>
                </a:tc>
                <a:tc>
                  <a:txBody>
                    <a:bodyPr/>
                    <a:lstStyle/>
                    <a:p>
                      <a:pPr algn="ctr"/>
                      <a:r>
                        <a:rPr lang="en-US" dirty="0" smtClean="0">
                          <a:latin typeface="Arial" panose="020B0604020202020204" pitchFamily="34" charset="0"/>
                          <a:cs typeface="Arial" panose="020B0604020202020204" pitchFamily="34" charset="0"/>
                        </a:rPr>
                        <a:t>Pink and Sharp</a:t>
                      </a:r>
                      <a:endParaRPr lang="en-US" dirty="0">
                        <a:latin typeface="Arial" panose="020B0604020202020204" pitchFamily="34" charset="0"/>
                        <a:cs typeface="Arial" panose="020B0604020202020204" pitchFamily="34" charset="0"/>
                      </a:endParaRPr>
                    </a:p>
                  </a:txBody>
                  <a:tcPr marL="365760" anchor="ctr"/>
                </a:tc>
                <a:tc>
                  <a:txBody>
                    <a:bodyPr/>
                    <a:lstStyle/>
                    <a:p>
                      <a:pPr algn="ctr"/>
                      <a:r>
                        <a:rPr lang="en-US" dirty="0" smtClean="0">
                          <a:latin typeface="Arial" panose="020B0604020202020204" pitchFamily="34" charset="0"/>
                          <a:cs typeface="Arial" panose="020B0604020202020204" pitchFamily="34" charset="0"/>
                        </a:rPr>
                        <a:t>Pink and Sharp</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1"/>
                  </a:ext>
                </a:extLst>
              </a:tr>
              <a:tr h="542703">
                <a:tc>
                  <a:txBody>
                    <a:bodyPr/>
                    <a:lstStyle/>
                    <a:p>
                      <a:pPr algn="ctr"/>
                      <a:r>
                        <a:rPr lang="en-US" dirty="0">
                          <a:latin typeface="Arial" panose="020B0604020202020204" pitchFamily="34" charset="0"/>
                          <a:cs typeface="Arial" panose="020B0604020202020204" pitchFamily="34" charset="0"/>
                        </a:rPr>
                        <a:t>Macula</a:t>
                      </a:r>
                    </a:p>
                  </a:txBody>
                  <a:tcPr anchor="ctr"/>
                </a:tc>
                <a:tc>
                  <a:txBody>
                    <a:bodyPr/>
                    <a:lstStyle/>
                    <a:p>
                      <a:pPr algn="ctr"/>
                      <a:r>
                        <a:rPr lang="en-US" dirty="0" smtClean="0">
                          <a:latin typeface="Arial" panose="020B0604020202020204" pitchFamily="34" charset="0"/>
                          <a:cs typeface="Arial" panose="020B0604020202020204" pitchFamily="34" charset="0"/>
                        </a:rPr>
                        <a:t>Good </a:t>
                      </a:r>
                      <a:r>
                        <a:rPr lang="en-US" dirty="0" err="1" smtClean="0">
                          <a:latin typeface="Arial" panose="020B0604020202020204" pitchFamily="34" charset="0"/>
                          <a:cs typeface="Arial" panose="020B0604020202020204" pitchFamily="34" charset="0"/>
                        </a:rPr>
                        <a:t>fovea</a:t>
                      </a:r>
                      <a:r>
                        <a:rPr lang="en-US" baseline="0" dirty="0" err="1" smtClean="0">
                          <a:latin typeface="Arial" panose="020B0604020202020204" pitchFamily="34" charset="0"/>
                          <a:cs typeface="Arial" panose="020B0604020202020204" pitchFamily="34" charset="0"/>
                        </a:rPr>
                        <a:t>l</a:t>
                      </a:r>
                      <a:r>
                        <a:rPr lang="en-US" baseline="0" dirty="0" smtClean="0">
                          <a:latin typeface="Arial" panose="020B0604020202020204" pitchFamily="34" charset="0"/>
                          <a:cs typeface="Arial" panose="020B0604020202020204" pitchFamily="34" charset="0"/>
                        </a:rPr>
                        <a:t> reflex</a:t>
                      </a:r>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Good </a:t>
                      </a:r>
                      <a:r>
                        <a:rPr lang="en-US" dirty="0" err="1" smtClean="0">
                          <a:latin typeface="Arial" panose="020B0604020202020204" pitchFamily="34" charset="0"/>
                          <a:cs typeface="Arial" panose="020B0604020202020204" pitchFamily="34" charset="0"/>
                        </a:rPr>
                        <a:t>foveal</a:t>
                      </a:r>
                      <a:r>
                        <a:rPr lang="en-US" dirty="0" smtClean="0">
                          <a:latin typeface="Arial" panose="020B0604020202020204" pitchFamily="34" charset="0"/>
                          <a:cs typeface="Arial" panose="020B0604020202020204" pitchFamily="34" charset="0"/>
                        </a:rPr>
                        <a:t> reflex</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2"/>
                  </a:ext>
                </a:extLst>
              </a:tr>
              <a:tr h="542703">
                <a:tc>
                  <a:txBody>
                    <a:bodyPr/>
                    <a:lstStyle/>
                    <a:p>
                      <a:pPr algn="ctr"/>
                      <a:r>
                        <a:rPr lang="en-US" dirty="0">
                          <a:latin typeface="Arial" panose="020B0604020202020204" pitchFamily="34" charset="0"/>
                          <a:cs typeface="Arial" panose="020B0604020202020204" pitchFamily="34" charset="0"/>
                        </a:rPr>
                        <a:t>Vessels</a:t>
                      </a:r>
                    </a:p>
                  </a:txBody>
                  <a:tcPr anchor="ctr"/>
                </a:tc>
                <a:tc>
                  <a:txBody>
                    <a:bodyPr/>
                    <a:lstStyle/>
                    <a:p>
                      <a:pPr algn="ctr"/>
                      <a:r>
                        <a:rPr lang="en-US" dirty="0" smtClean="0">
                          <a:latin typeface="Arial" panose="020B0604020202020204" pitchFamily="34" charset="0"/>
                          <a:cs typeface="Arial" panose="020B0604020202020204" pitchFamily="34" charset="0"/>
                        </a:rPr>
                        <a:t>Normal Caliber</a:t>
                      </a:r>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Normal caliber</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3"/>
                  </a:ext>
                </a:extLst>
              </a:tr>
              <a:tr h="651244">
                <a:tc>
                  <a:txBody>
                    <a:bodyPr/>
                    <a:lstStyle/>
                    <a:p>
                      <a:pPr algn="ctr"/>
                      <a:r>
                        <a:rPr lang="en-US" dirty="0">
                          <a:latin typeface="Arial" panose="020B0604020202020204" pitchFamily="34" charset="0"/>
                          <a:cs typeface="Arial" panose="020B0604020202020204" pitchFamily="34" charset="0"/>
                        </a:rPr>
                        <a:t>Periphery</a:t>
                      </a:r>
                    </a:p>
                  </a:txBody>
                  <a:tcPr anchor="ctr"/>
                </a:tc>
                <a:tc>
                  <a:txBody>
                    <a:bodyPr/>
                    <a:lstStyle/>
                    <a:p>
                      <a:pPr algn="ctr"/>
                      <a:r>
                        <a:rPr lang="en-US" dirty="0" smtClean="0">
                          <a:latin typeface="Arial" panose="020B0604020202020204" pitchFamily="34" charset="0"/>
                          <a:cs typeface="Arial" panose="020B0604020202020204" pitchFamily="34" charset="0"/>
                        </a:rPr>
                        <a:t>Attached</a:t>
                      </a:r>
                      <a:r>
                        <a:rPr lang="en-US" baseline="0" dirty="0" smtClean="0">
                          <a:latin typeface="Arial" panose="020B0604020202020204" pitchFamily="34" charset="0"/>
                          <a:cs typeface="Arial" panose="020B0604020202020204" pitchFamily="34" charset="0"/>
                        </a:rPr>
                        <a:t> 360 </a:t>
                      </a:r>
                      <a:r>
                        <a:rPr lang="en-US" baseline="0" dirty="0" err="1" smtClean="0">
                          <a:latin typeface="Arial" panose="020B0604020202020204" pitchFamily="34" charset="0"/>
                          <a:cs typeface="Arial" panose="020B0604020202020204" pitchFamily="34" charset="0"/>
                        </a:rPr>
                        <a:t>deg</a:t>
                      </a:r>
                      <a:r>
                        <a:rPr lang="en-US" baseline="0" dirty="0" smtClean="0">
                          <a:latin typeface="Arial" panose="020B0604020202020204" pitchFamily="34" charset="0"/>
                          <a:cs typeface="Arial" panose="020B0604020202020204" pitchFamily="34" charset="0"/>
                        </a:rPr>
                        <a:t>, WNL</a:t>
                      </a:r>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Attached 360 </a:t>
                      </a:r>
                      <a:r>
                        <a:rPr lang="en-US" dirty="0" err="1" smtClean="0">
                          <a:latin typeface="Arial" panose="020B0604020202020204" pitchFamily="34" charset="0"/>
                          <a:cs typeface="Arial" panose="020B0604020202020204" pitchFamily="34" charset="0"/>
                        </a:rPr>
                        <a:t>deg</a:t>
                      </a:r>
                      <a:r>
                        <a:rPr lang="en-US" dirty="0" smtClean="0">
                          <a:latin typeface="Arial" panose="020B0604020202020204" pitchFamily="34" charset="0"/>
                          <a:cs typeface="Arial" panose="020B0604020202020204" pitchFamily="34" charset="0"/>
                        </a:rPr>
                        <a:t>, WNL</a:t>
                      </a:r>
                      <a:endParaRPr lang="en-US" dirty="0">
                        <a:latin typeface="Arial" panose="020B0604020202020204" pitchFamily="34" charset="0"/>
                        <a:cs typeface="Arial" panose="020B0604020202020204" pitchFamily="34" charset="0"/>
                      </a:endParaRPr>
                    </a:p>
                  </a:txBody>
                  <a:tcPr marL="36576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9168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05000"/>
            <a:ext cx="7721880" cy="4191000"/>
          </a:xfrm>
        </p:spPr>
      </p:pic>
      <p:sp>
        <p:nvSpPr>
          <p:cNvPr id="3" name="Title 2"/>
          <p:cNvSpPr>
            <a:spLocks noGrp="1"/>
          </p:cNvSpPr>
          <p:nvPr>
            <p:ph type="title"/>
          </p:nvPr>
        </p:nvSpPr>
        <p:spPr/>
        <p:txBody>
          <a:bodyPr/>
          <a:lstStyle/>
          <a:p>
            <a:r>
              <a:rPr lang="en-US" dirty="0" smtClean="0"/>
              <a:t>Imaging</a:t>
            </a:r>
            <a:endParaRPr lang="en-US" dirty="0"/>
          </a:p>
        </p:txBody>
      </p:sp>
      <p:sp>
        <p:nvSpPr>
          <p:cNvPr id="2" name="TextBox 1"/>
          <p:cNvSpPr txBox="1"/>
          <p:nvPr/>
        </p:nvSpPr>
        <p:spPr>
          <a:xfrm>
            <a:off x="381000" y="1219200"/>
            <a:ext cx="8745115" cy="492443"/>
          </a:xfrm>
          <a:prstGeom prst="rect">
            <a:avLst/>
          </a:prstGeom>
          <a:noFill/>
        </p:spPr>
        <p:txBody>
          <a:bodyPr wrap="none" rtlCol="0">
            <a:spAutoFit/>
          </a:bodyPr>
          <a:lstStyle/>
          <a:p>
            <a:r>
              <a:rPr lang="en-US" sz="2600" dirty="0"/>
              <a:t>CT </a:t>
            </a:r>
            <a:r>
              <a:rPr lang="en-US" sz="2600" dirty="0" smtClean="0"/>
              <a:t>Head- Thrombus to optic nerve/dilated superior </a:t>
            </a:r>
            <a:r>
              <a:rPr lang="en-US" sz="2600" dirty="0"/>
              <a:t>orbital </a:t>
            </a:r>
            <a:r>
              <a:rPr lang="en-US" sz="2600" dirty="0" smtClean="0"/>
              <a:t>vein </a:t>
            </a:r>
            <a:endParaRPr lang="en-US" sz="2600" dirty="0"/>
          </a:p>
        </p:txBody>
      </p:sp>
      <p:cxnSp>
        <p:nvCxnSpPr>
          <p:cNvPr id="6" name="Straight Arrow Connector 5"/>
          <p:cNvCxnSpPr/>
          <p:nvPr/>
        </p:nvCxnSpPr>
        <p:spPr>
          <a:xfrm flipH="1">
            <a:off x="6096000" y="3886200"/>
            <a:ext cx="1066800" cy="381000"/>
          </a:xfrm>
          <a:prstGeom prst="straightConnector1">
            <a:avLst/>
          </a:prstGeom>
          <a:ln w="762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24585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6982" y="1447800"/>
            <a:ext cx="5322017" cy="4307060"/>
          </a:xfrm>
        </p:spPr>
      </p:pic>
      <p:sp>
        <p:nvSpPr>
          <p:cNvPr id="3" name="Title 2"/>
          <p:cNvSpPr>
            <a:spLocks noGrp="1"/>
          </p:cNvSpPr>
          <p:nvPr>
            <p:ph type="title"/>
          </p:nvPr>
        </p:nvSpPr>
        <p:spPr/>
        <p:txBody>
          <a:bodyPr/>
          <a:lstStyle/>
          <a:p>
            <a:r>
              <a:rPr lang="en-US" dirty="0" smtClean="0"/>
              <a:t>Venous Drainage</a:t>
            </a:r>
            <a:endParaRPr lang="en-US" dirty="0"/>
          </a:p>
        </p:txBody>
      </p:sp>
    </p:spTree>
    <p:extLst>
      <p:ext uri="{BB962C8B-B14F-4D97-AF65-F5344CB8AC3E}">
        <p14:creationId xmlns:p14="http://schemas.microsoft.com/office/powerpoint/2010/main" val="3704629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1418</Words>
  <Application>Microsoft Office PowerPoint</Application>
  <PresentationFormat>On-screen Show (4:3)</PresentationFormat>
  <Paragraphs>226</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Grand Rounds Reason for Consult: “Thrombus of the optic nerve/superior orbital vein”</vt:lpstr>
      <vt:lpstr>Patient Presentation</vt:lpstr>
      <vt:lpstr>History</vt:lpstr>
      <vt:lpstr>Review of Systems</vt:lpstr>
      <vt:lpstr>Physical Exam</vt:lpstr>
      <vt:lpstr>Physical Exam</vt:lpstr>
      <vt:lpstr>Physical Exam</vt:lpstr>
      <vt:lpstr>Imaging</vt:lpstr>
      <vt:lpstr>Venous Drainage</vt:lpstr>
      <vt:lpstr>Assessment</vt:lpstr>
      <vt:lpstr>Plan</vt:lpstr>
      <vt:lpstr>Results/Diagnosis</vt:lpstr>
      <vt:lpstr>CT Orbits w/ contrast</vt:lpstr>
      <vt:lpstr>Follow up MRI orbits w/ contrast</vt:lpstr>
      <vt:lpstr>Orbital Varix</vt:lpstr>
      <vt:lpstr>NEJM Case: CT Orbits</vt:lpstr>
      <vt:lpstr>Orbital Varix</vt:lpstr>
      <vt:lpstr>Treatment</vt:lpstr>
      <vt:lpstr>Emerging Treatment Approach:  Hybrid Procedure</vt:lpstr>
      <vt:lpstr>Proposed Benefits of Hybrid Procedure</vt:lpstr>
      <vt:lpstr>Compared outcomes?</vt:lpstr>
      <vt:lpstr>Conclusion</vt:lpstr>
      <vt:lpstr>References</vt:lpstr>
      <vt:lpstr>Special Thanks</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P FdC</dc:creator>
  <cp:lastModifiedBy>Lowder,Kevin T</cp:lastModifiedBy>
  <cp:revision>114</cp:revision>
  <dcterms:created xsi:type="dcterms:W3CDTF">2016-06-13T00:58:53Z</dcterms:created>
  <dcterms:modified xsi:type="dcterms:W3CDTF">2017-10-20T10:32:46Z</dcterms:modified>
</cp:coreProperties>
</file>