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9" r:id="rId3"/>
    <p:sldId id="289" r:id="rId4"/>
    <p:sldId id="290" r:id="rId5"/>
    <p:sldId id="258" r:id="rId6"/>
    <p:sldId id="260" r:id="rId7"/>
    <p:sldId id="264" r:id="rId8"/>
    <p:sldId id="270" r:id="rId9"/>
    <p:sldId id="271" r:id="rId10"/>
    <p:sldId id="269" r:id="rId11"/>
    <p:sldId id="285" r:id="rId12"/>
    <p:sldId id="273" r:id="rId13"/>
    <p:sldId id="265" r:id="rId14"/>
    <p:sldId id="272" r:id="rId15"/>
    <p:sldId id="301" r:id="rId16"/>
    <p:sldId id="294" r:id="rId17"/>
    <p:sldId id="275" r:id="rId18"/>
    <p:sldId id="293" r:id="rId19"/>
    <p:sldId id="277" r:id="rId20"/>
    <p:sldId id="276" r:id="rId21"/>
    <p:sldId id="279" r:id="rId22"/>
    <p:sldId id="280" r:id="rId23"/>
    <p:sldId id="292" r:id="rId24"/>
    <p:sldId id="266" r:id="rId25"/>
    <p:sldId id="288" r:id="rId26"/>
    <p:sldId id="283" r:id="rId27"/>
    <p:sldId id="295" r:id="rId28"/>
    <p:sldId id="284" r:id="rId29"/>
    <p:sldId id="302" r:id="rId30"/>
    <p:sldId id="305" r:id="rId31"/>
    <p:sldId id="306" r:id="rId32"/>
    <p:sldId id="297" r:id="rId33"/>
    <p:sldId id="300" r:id="rId34"/>
    <p:sldId id="299" r:id="rId35"/>
    <p:sldId id="303" r:id="rId36"/>
    <p:sldId id="263" r:id="rId37"/>
    <p:sldId id="262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000"/>
    <a:srgbClr val="CC3300"/>
    <a:srgbClr val="993300"/>
    <a:srgbClr val="D3D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94" autoAdjust="0"/>
    <p:restoredTop sz="78938" autoAdjust="0"/>
  </p:normalViewPr>
  <p:slideViewPr>
    <p:cSldViewPr showGuides="1">
      <p:cViewPr varScale="1">
        <p:scale>
          <a:sx n="70" d="100"/>
          <a:sy n="70" d="100"/>
        </p:scale>
        <p:origin x="1978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684B0-7FC9-4B20-B4E5-1D1D987865A4}" type="datetimeFigureOut">
              <a:rPr lang="en-US" smtClean="0"/>
              <a:t>8/18/2017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5EBE9-F4EA-474C-BC1B-134A89FF6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0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5EBE9-F4EA-474C-BC1B-134A89FF66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78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 of Nebraska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5EBE9-F4EA-474C-BC1B-134A89FF66C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53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Resolution of anterior</a:t>
            </a:r>
            <a:r>
              <a:rPr lang="en-US" baseline="0" dirty="0" smtClean="0"/>
              <a:t> chamber inflammation</a:t>
            </a:r>
          </a:p>
          <a:p>
            <a:r>
              <a:rPr lang="en-US" baseline="0" dirty="0" smtClean="0"/>
              <a:t>Thinning of the iris</a:t>
            </a:r>
          </a:p>
          <a:p>
            <a:r>
              <a:rPr lang="en-US" baseline="0" dirty="0" smtClean="0"/>
              <a:t>Opening of the angle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However it is unclear whether these changes were from the injection or the </a:t>
            </a:r>
            <a:r>
              <a:rPr lang="en-US" baseline="0" smtClean="0"/>
              <a:t>local therapy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5EBE9-F4EA-474C-BC1B-134A89FF66C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08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2+ diopter</a:t>
            </a:r>
            <a:r>
              <a:rPr lang="en-US" baseline="0" dirty="0" smtClean="0"/>
              <a:t> hyperopic shift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5EBE9-F4EA-474C-BC1B-134A89FF66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46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 spot:</a:t>
            </a:r>
            <a:r>
              <a:rPr lang="en-US" baseline="0" dirty="0" smtClean="0"/>
              <a:t> tuberculosis</a:t>
            </a:r>
          </a:p>
          <a:p>
            <a:r>
              <a:rPr lang="en-US" baseline="0" dirty="0" smtClean="0"/>
              <a:t>Lysozyme: sarcoid</a:t>
            </a:r>
          </a:p>
          <a:p>
            <a:r>
              <a:rPr lang="en-US" baseline="0" dirty="0" smtClean="0"/>
              <a:t>ACE: Sarcoid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5EBE9-F4EA-474C-BC1B-134A89FF66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94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Dense</a:t>
            </a:r>
            <a:r>
              <a:rPr lang="en-US" baseline="0" dirty="0" smtClean="0"/>
              <a:t> c</a:t>
            </a:r>
            <a:r>
              <a:rPr lang="en-US" dirty="0" smtClean="0"/>
              <a:t>ellular infiltration</a:t>
            </a:r>
            <a:r>
              <a:rPr lang="en-US" baseline="0" dirty="0" smtClean="0"/>
              <a:t> of small blue cells </a:t>
            </a:r>
          </a:p>
          <a:p>
            <a:r>
              <a:rPr lang="en-US" baseline="0" dirty="0" smtClean="0"/>
              <a:t>Scant cytoplasm, irregular nuclei, inconspicuous nucleoli – indicates lymphocytes</a:t>
            </a:r>
          </a:p>
          <a:p>
            <a:r>
              <a:rPr lang="en-US" dirty="0" smtClean="0"/>
              <a:t>No</a:t>
            </a:r>
            <a:r>
              <a:rPr lang="en-US" baseline="0" dirty="0" smtClean="0"/>
              <a:t> irregular architecture, No follicles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5EBE9-F4EA-474C-BC1B-134A89FF66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21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5EBE9-F4EA-474C-BC1B-134A89FF66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90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 regulation of the cell 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5EBE9-F4EA-474C-BC1B-134A89FF66C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56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considered an aggressive form of lymphoma</a:t>
            </a:r>
            <a:r>
              <a:rPr lang="en-US" baseline="0" dirty="0" smtClean="0"/>
              <a:t> with presentation at stage 4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5EBE9-F4EA-474C-BC1B-134A89FF66C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86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Uveal can be further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subclassified</a:t>
            </a:r>
            <a:r>
              <a:rPr lang="en-US" baseline="0" dirty="0" smtClean="0"/>
              <a:t> into choroidal, ciliary body, or iris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5EBE9-F4EA-474C-BC1B-134A89FF66C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14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</a:t>
            </a:r>
            <a:r>
              <a:rPr lang="en-US" baseline="0" dirty="0" smtClean="0"/>
              <a:t> of Oregon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Done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retinal surgeons who want to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achieve control locally while avoiding systemic toxicity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5EBE9-F4EA-474C-BC1B-134A89FF66C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93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32085" y="-89356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04800"/>
            <a:ext cx="7772400" cy="1524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aseline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 (i.e. Grand Rounds)</a:t>
            </a:r>
            <a:br>
              <a:rPr lang="en-US" dirty="0" smtClean="0"/>
            </a:br>
            <a:r>
              <a:rPr lang="en-US" sz="4000" dirty="0" smtClean="0"/>
              <a:t>Subtitle (i.e.</a:t>
            </a:r>
            <a:r>
              <a:rPr lang="en-US" sz="4000" baseline="0" dirty="0" smtClean="0"/>
              <a:t> </a:t>
            </a:r>
            <a:r>
              <a:rPr lang="en-US" sz="4000" baseline="0" dirty="0" err="1" smtClean="0"/>
              <a:t>Chalazion</a:t>
            </a:r>
            <a:r>
              <a:rPr lang="en-US" sz="4000" dirty="0" smtClean="0"/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495800"/>
            <a:ext cx="6400800" cy="12192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Name and Date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32085" y="6180221"/>
            <a:ext cx="9176085" cy="685800"/>
          </a:xfrm>
          <a:prstGeom prst="rect">
            <a:avLst/>
          </a:prstGeom>
          <a:solidFill>
            <a:srgbClr val="AD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02" y="2286000"/>
            <a:ext cx="3148717" cy="18288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507803" y="6348481"/>
            <a:ext cx="6523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Department of Ophthalmology and Visual Sciences</a:t>
            </a:r>
            <a:endParaRPr lang="en-US" sz="2000" dirty="0">
              <a:ln w="3175">
                <a:noFill/>
              </a:ln>
              <a:solidFill>
                <a:schemeClr val="bg1"/>
              </a:solidFill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1028" name="Picture 4" descr="https://cdn0.orgsync.com/images/os-school-logos/374-pyvbk56-university-of-louisville-onred-app-sm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112042"/>
            <a:ext cx="228600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31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8/18/2017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15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8/18/2017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2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2349"/>
            <a:ext cx="8229600" cy="114300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2" descr="C:\Users\Juan P FdC\Desktop\DOVS 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57" y="6253205"/>
            <a:ext cx="1013680" cy="58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72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8/18/2017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3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8/18/2017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58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8/18/2017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11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8/18/2017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19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8/18/2017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94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8/18/2017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09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8/18/2017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76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DA4EB-0B06-4F24-98BB-CEE041FC849F}" type="datetimeFigureOut">
              <a:rPr lang="en-US" smtClean="0"/>
              <a:t>8/18/2017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9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Nicole Clements Jody</a:t>
            </a:r>
          </a:p>
          <a:p>
            <a:r>
              <a:rPr lang="en-US" dirty="0" smtClean="0"/>
              <a:t>August 18, 2017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Grand Rounds</a:t>
            </a:r>
            <a:br>
              <a:rPr lang="en-US" dirty="0" smtClean="0"/>
            </a:br>
            <a:r>
              <a:rPr lang="en-US" dirty="0" smtClean="0"/>
              <a:t>An Unusual Uveitis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58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Posterior Segment Exam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7018392"/>
              </p:ext>
            </p:extLst>
          </p:nvPr>
        </p:nvGraphicFramePr>
        <p:xfrm>
          <a:off x="457200" y="1066800"/>
          <a:ext cx="8305800" cy="30022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671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9286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Fundus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356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 Nerve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Hazy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Macula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Poor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view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Punctate RPE atrophy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drusen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pigment mottling</a:t>
                      </a:r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Vessels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Poor view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</a:t>
                      </a:r>
                    </a:p>
                  </a:txBody>
                  <a:tcPr marL="36576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Periphery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Inferior heaped-up white mass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 </a:t>
                      </a:r>
                    </a:p>
                  </a:txBody>
                  <a:tcPr marL="36576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85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AS OCT: </a:t>
            </a:r>
            <a:r>
              <a:rPr lang="en-US" dirty="0"/>
              <a:t>N</a:t>
            </a:r>
            <a:r>
              <a:rPr lang="en-US" dirty="0" smtClean="0"/>
              <a:t>asal ciliary body thickening </a:t>
            </a:r>
          </a:p>
          <a:p>
            <a:r>
              <a:rPr lang="en-US" dirty="0" err="1" smtClean="0"/>
              <a:t>Gonioscopy</a:t>
            </a:r>
            <a:r>
              <a:rPr lang="en-US" dirty="0" smtClean="0"/>
              <a:t>: billowing and irregularities of iris periphery, </a:t>
            </a:r>
            <a:r>
              <a:rPr lang="en-US" dirty="0"/>
              <a:t>e</a:t>
            </a:r>
            <a:r>
              <a:rPr lang="en-US" dirty="0" smtClean="0"/>
              <a:t>ngorged blood in </a:t>
            </a:r>
            <a:r>
              <a:rPr lang="en-US" dirty="0" err="1" smtClean="0"/>
              <a:t>Schlems</a:t>
            </a:r>
            <a:r>
              <a:rPr lang="en-US" dirty="0" smtClean="0"/>
              <a:t> canal inferiorly</a:t>
            </a:r>
          </a:p>
          <a:p>
            <a:r>
              <a:rPr lang="en-US" dirty="0" smtClean="0"/>
              <a:t>Labs: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eukopenia with </a:t>
            </a:r>
            <a:r>
              <a:rPr lang="en-US" dirty="0"/>
              <a:t>normal platelets and </a:t>
            </a:r>
            <a:r>
              <a:rPr lang="en-US" dirty="0" err="1"/>
              <a:t>Hgb</a:t>
            </a:r>
            <a:endParaRPr lang="en-US" dirty="0"/>
          </a:p>
          <a:p>
            <a:pPr lvl="1"/>
            <a:r>
              <a:rPr lang="en-US" dirty="0" smtClean="0"/>
              <a:t>Borderline T spot</a:t>
            </a:r>
            <a:endParaRPr lang="en-US" dirty="0"/>
          </a:p>
          <a:p>
            <a:pPr lvl="1"/>
            <a:r>
              <a:rPr lang="en-US" dirty="0"/>
              <a:t>HLAB27 positive</a:t>
            </a:r>
          </a:p>
          <a:p>
            <a:pPr lvl="1"/>
            <a:r>
              <a:rPr lang="en-US" dirty="0" smtClean="0"/>
              <a:t>Lyme, syphilis negative</a:t>
            </a:r>
            <a:endParaRPr lang="en-US" dirty="0"/>
          </a:p>
          <a:p>
            <a:pPr lvl="1"/>
            <a:r>
              <a:rPr lang="en-US" dirty="0" smtClean="0"/>
              <a:t>Lysozyme, ACE normal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 Findings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62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Ultrasound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60"/>
          <a:stretch/>
        </p:blipFill>
        <p:spPr bwMode="auto">
          <a:xfrm>
            <a:off x="114300" y="1600200"/>
            <a:ext cx="8915400" cy="28031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99104" y="1040651"/>
            <a:ext cx="1371600" cy="2458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5417" y="1676400"/>
            <a:ext cx="1371600" cy="15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76800" y="1004670"/>
            <a:ext cx="1371600" cy="2458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76800" y="1686435"/>
            <a:ext cx="1371600" cy="138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1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70-year-old man with a history of lymphoma presents with steroid-resistant uveitis and iris irregularity with heterochromia </a:t>
            </a:r>
          </a:p>
          <a:p>
            <a:r>
              <a:rPr lang="en-US" dirty="0" smtClean="0"/>
              <a:t>Differential Diagnosis</a:t>
            </a:r>
          </a:p>
          <a:p>
            <a:pPr lvl="1"/>
            <a:r>
              <a:rPr lang="en-US" dirty="0"/>
              <a:t>Uveitis </a:t>
            </a:r>
          </a:p>
          <a:p>
            <a:pPr lvl="2"/>
            <a:r>
              <a:rPr lang="en-US" dirty="0" smtClean="0"/>
              <a:t>Infectious vs HLA-B27</a:t>
            </a:r>
          </a:p>
          <a:p>
            <a:pPr lvl="1"/>
            <a:r>
              <a:rPr lang="en-US" dirty="0"/>
              <a:t>Fuchs’ </a:t>
            </a:r>
            <a:r>
              <a:rPr lang="en-US" dirty="0" err="1"/>
              <a:t>heterochromic</a:t>
            </a:r>
            <a:r>
              <a:rPr lang="en-US" dirty="0"/>
              <a:t> </a:t>
            </a:r>
            <a:r>
              <a:rPr lang="en-US" dirty="0" err="1" smtClean="0"/>
              <a:t>iridocyclitis</a:t>
            </a:r>
            <a:endParaRPr lang="en-US" dirty="0" smtClean="0"/>
          </a:p>
          <a:p>
            <a:pPr lvl="1"/>
            <a:r>
              <a:rPr lang="en-US" dirty="0" smtClean="0"/>
              <a:t>Uveitis-Glaucoma-</a:t>
            </a:r>
            <a:r>
              <a:rPr lang="en-US" dirty="0" err="1" smtClean="0"/>
              <a:t>Hyphema</a:t>
            </a:r>
            <a:r>
              <a:rPr lang="en-US" dirty="0" smtClean="0"/>
              <a:t> syndrome</a:t>
            </a:r>
          </a:p>
          <a:p>
            <a:pPr lvl="1"/>
            <a:r>
              <a:rPr lang="en-US" dirty="0" smtClean="0"/>
              <a:t>Iris carcinoma</a:t>
            </a:r>
          </a:p>
          <a:p>
            <a:pPr lvl="1"/>
            <a:r>
              <a:rPr lang="en-US" dirty="0" smtClean="0"/>
              <a:t>Sarcoidosis</a:t>
            </a:r>
          </a:p>
          <a:p>
            <a:pPr lvl="1"/>
            <a:r>
              <a:rPr lang="en-US" dirty="0" smtClean="0"/>
              <a:t>Recurrent lymphoma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3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Diagnosed with stage 4 mantle cell lymphoma in 8/2014</a:t>
            </a:r>
          </a:p>
          <a:p>
            <a:pPr lvl="1"/>
            <a:r>
              <a:rPr lang="en-US" dirty="0" smtClean="0"/>
              <a:t>Presented with hepatosplenomegaly</a:t>
            </a:r>
          </a:p>
          <a:p>
            <a:r>
              <a:rPr lang="en-US" dirty="0" smtClean="0"/>
              <a:t>Treated </a:t>
            </a:r>
            <a:r>
              <a:rPr lang="en-US" dirty="0"/>
              <a:t>with chemotherapy 1/2015 and stem cell transplant in 2/2015</a:t>
            </a:r>
            <a:endParaRPr lang="en-US" dirty="0" smtClean="0"/>
          </a:p>
          <a:p>
            <a:pPr lvl="1"/>
            <a:r>
              <a:rPr lang="en-US" dirty="0" smtClean="0"/>
              <a:t>Last chemotherapy 1.5 years prior</a:t>
            </a:r>
          </a:p>
          <a:p>
            <a:r>
              <a:rPr lang="en-US" dirty="0" smtClean="0"/>
              <a:t>In remission for 3 months prior to presentation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64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Proceed </a:t>
            </a:r>
            <a:r>
              <a:rPr lang="en-US" dirty="0"/>
              <a:t>with iris biopsy</a:t>
            </a:r>
          </a:p>
          <a:p>
            <a:pPr lvl="1"/>
            <a:r>
              <a:rPr lang="en-US" dirty="0"/>
              <a:t>Sector </a:t>
            </a:r>
            <a:r>
              <a:rPr lang="en-US" dirty="0" err="1"/>
              <a:t>iridectomy</a:t>
            </a:r>
            <a:r>
              <a:rPr lang="en-US" dirty="0"/>
              <a:t> 11-1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18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Iris H&amp;E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9"/>
          <a:stretch/>
        </p:blipFill>
        <p:spPr>
          <a:xfrm>
            <a:off x="2625572" y="3581400"/>
            <a:ext cx="3473756" cy="298911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9"/>
          <a:stretch/>
        </p:blipFill>
        <p:spPr>
          <a:xfrm>
            <a:off x="838200" y="1043109"/>
            <a:ext cx="7048500" cy="253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4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65284" y="-82315"/>
            <a:ext cx="2813430" cy="50593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Iris Biopsy – H&amp;E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99789" y="2379094"/>
            <a:ext cx="3861746" cy="46985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5391" t="50000" r="30521" b="22356"/>
          <a:stretch/>
        </p:blipFill>
        <p:spPr>
          <a:xfrm>
            <a:off x="228600" y="4114800"/>
            <a:ext cx="3185652" cy="212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5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Immunohistochemistry Stains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3349624"/>
              </p:ext>
            </p:extLst>
          </p:nvPr>
        </p:nvGraphicFramePr>
        <p:xfrm>
          <a:off x="868680" y="1752600"/>
          <a:ext cx="7406640" cy="26568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920240">
                  <a:extLst>
                    <a:ext uri="{9D8B030D-6E8A-4147-A177-3AD203B41FA5}">
                      <a16:colId xmlns="" xmlns:a16="http://schemas.microsoft.com/office/drawing/2014/main" val="1156853052"/>
                    </a:ext>
                  </a:extLst>
                </a:gridCol>
                <a:gridCol w="1097280">
                  <a:extLst>
                    <a:ext uri="{9D8B030D-6E8A-4147-A177-3AD203B41FA5}">
                      <a16:colId xmlns="" xmlns:a16="http://schemas.microsoft.com/office/drawing/2014/main" val="2310809941"/>
                    </a:ext>
                  </a:extLst>
                </a:gridCol>
                <a:gridCol w="1097280">
                  <a:extLst>
                    <a:ext uri="{9D8B030D-6E8A-4147-A177-3AD203B41FA5}">
                      <a16:colId xmlns="" xmlns:a16="http://schemas.microsoft.com/office/drawing/2014/main" val="2158773968"/>
                    </a:ext>
                  </a:extLst>
                </a:gridCol>
                <a:gridCol w="1097280">
                  <a:extLst>
                    <a:ext uri="{9D8B030D-6E8A-4147-A177-3AD203B41FA5}">
                      <a16:colId xmlns="" xmlns:a16="http://schemas.microsoft.com/office/drawing/2014/main" val="4223794438"/>
                    </a:ext>
                  </a:extLst>
                </a:gridCol>
                <a:gridCol w="1097280">
                  <a:extLst>
                    <a:ext uri="{9D8B030D-6E8A-4147-A177-3AD203B41FA5}">
                      <a16:colId xmlns="" xmlns:a16="http://schemas.microsoft.com/office/drawing/2014/main" val="2883187206"/>
                    </a:ext>
                  </a:extLst>
                </a:gridCol>
                <a:gridCol w="1097280">
                  <a:extLst>
                    <a:ext uri="{9D8B030D-6E8A-4147-A177-3AD203B41FA5}">
                      <a16:colId xmlns="" xmlns:a16="http://schemas.microsoft.com/office/drawing/2014/main" val="36692382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CD 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CD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CD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Cyclin D1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CD10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1254511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/>
                        <a:t>Follicular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609114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/>
                        <a:t>Marginal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36394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/>
                        <a:t>Mantle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8985115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/>
                        <a:t>CLL/SLL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069384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/>
                        <a:t>Diffuse large B cell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9794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302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16370" y="2236407"/>
            <a:ext cx="2514600" cy="56617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 Biopsy – </a:t>
            </a:r>
            <a:r>
              <a:rPr lang="en-US" dirty="0" smtClean="0"/>
              <a:t>CD20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2222"/>
          <a:stretch/>
        </p:blipFill>
        <p:spPr>
          <a:xfrm rot="16200000">
            <a:off x="3364334" y="-584246"/>
            <a:ext cx="2415332" cy="56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1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CC</a:t>
            </a:r>
          </a:p>
          <a:p>
            <a:pPr marL="457200" lvl="1" indent="0">
              <a:buNone/>
            </a:pPr>
            <a:r>
              <a:rPr lang="en-US" dirty="0" smtClean="0"/>
              <a:t>Blurry vision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HPI</a:t>
            </a:r>
          </a:p>
          <a:p>
            <a:pPr marL="457200" lvl="1" indent="0">
              <a:buNone/>
            </a:pPr>
            <a:r>
              <a:rPr lang="en-US" dirty="0" smtClean="0"/>
              <a:t>70-year-old white male presents with blurry </a:t>
            </a:r>
            <a:r>
              <a:rPr lang="en-US" dirty="0"/>
              <a:t>vision </a:t>
            </a:r>
            <a:r>
              <a:rPr lang="en-US" dirty="0" smtClean="0"/>
              <a:t>of the right eye which is made worse with activity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97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36070" y="2589771"/>
            <a:ext cx="2271859" cy="55717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Iris Biopsy – CD3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85657" y="-331116"/>
            <a:ext cx="2372686" cy="594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 Biopsy – </a:t>
            </a:r>
            <a:r>
              <a:rPr lang="en-US" dirty="0" smtClean="0"/>
              <a:t>CD5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36531" y="-274232"/>
            <a:ext cx="2270938" cy="55626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3973" y="2217252"/>
            <a:ext cx="1999528" cy="5511993"/>
          </a:xfrm>
        </p:spPr>
      </p:pic>
    </p:spTree>
    <p:extLst>
      <p:ext uri="{BB962C8B-B14F-4D97-AF65-F5344CB8AC3E}">
        <p14:creationId xmlns:p14="http://schemas.microsoft.com/office/powerpoint/2010/main" val="176719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03416" y="2485605"/>
            <a:ext cx="2137165" cy="544784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 Biopsy – </a:t>
            </a:r>
            <a:r>
              <a:rPr lang="en-US" dirty="0" smtClean="0"/>
              <a:t>Cyclin D1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81017" y="-228602"/>
            <a:ext cx="238196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9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Immunohistochemistry Stains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949522"/>
              </p:ext>
            </p:extLst>
          </p:nvPr>
        </p:nvGraphicFramePr>
        <p:xfrm>
          <a:off x="868680" y="1752600"/>
          <a:ext cx="7406640" cy="26568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920240">
                  <a:extLst>
                    <a:ext uri="{9D8B030D-6E8A-4147-A177-3AD203B41FA5}">
                      <a16:colId xmlns="" xmlns:a16="http://schemas.microsoft.com/office/drawing/2014/main" val="1156853052"/>
                    </a:ext>
                  </a:extLst>
                </a:gridCol>
                <a:gridCol w="1097280">
                  <a:extLst>
                    <a:ext uri="{9D8B030D-6E8A-4147-A177-3AD203B41FA5}">
                      <a16:colId xmlns="" xmlns:a16="http://schemas.microsoft.com/office/drawing/2014/main" val="2310809941"/>
                    </a:ext>
                  </a:extLst>
                </a:gridCol>
                <a:gridCol w="1097280">
                  <a:extLst>
                    <a:ext uri="{9D8B030D-6E8A-4147-A177-3AD203B41FA5}">
                      <a16:colId xmlns="" xmlns:a16="http://schemas.microsoft.com/office/drawing/2014/main" val="2158773968"/>
                    </a:ext>
                  </a:extLst>
                </a:gridCol>
                <a:gridCol w="1097280">
                  <a:extLst>
                    <a:ext uri="{9D8B030D-6E8A-4147-A177-3AD203B41FA5}">
                      <a16:colId xmlns="" xmlns:a16="http://schemas.microsoft.com/office/drawing/2014/main" val="4223794438"/>
                    </a:ext>
                  </a:extLst>
                </a:gridCol>
                <a:gridCol w="1097280">
                  <a:extLst>
                    <a:ext uri="{9D8B030D-6E8A-4147-A177-3AD203B41FA5}">
                      <a16:colId xmlns="" xmlns:a16="http://schemas.microsoft.com/office/drawing/2014/main" val="2883187206"/>
                    </a:ext>
                  </a:extLst>
                </a:gridCol>
                <a:gridCol w="1097280">
                  <a:extLst>
                    <a:ext uri="{9D8B030D-6E8A-4147-A177-3AD203B41FA5}">
                      <a16:colId xmlns="" xmlns:a16="http://schemas.microsoft.com/office/drawing/2014/main" val="36692382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CD 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CD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CD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Cyclin D1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CD10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1254511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/>
                        <a:t>Follicular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609114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/>
                        <a:t>Marginal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36394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Mantle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-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-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8985115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/>
                        <a:t>CLL/SLL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069384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/>
                        <a:t>Diffuse large B cell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9794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922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Look for other </a:t>
            </a:r>
            <a:r>
              <a:rPr lang="en-US" dirty="0"/>
              <a:t>recurrent </a:t>
            </a:r>
            <a:r>
              <a:rPr lang="en-US" dirty="0" smtClean="0"/>
              <a:t>lesions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xillae </a:t>
            </a:r>
            <a:endParaRPr lang="en-US" dirty="0"/>
          </a:p>
          <a:p>
            <a:pPr lvl="1"/>
            <a:r>
              <a:rPr lang="en-US" dirty="0" smtClean="0"/>
              <a:t>Anterior-superior </a:t>
            </a:r>
            <a:r>
              <a:rPr lang="en-US" dirty="0"/>
              <a:t>mediastinum</a:t>
            </a:r>
          </a:p>
          <a:p>
            <a:pPr lvl="1"/>
            <a:r>
              <a:rPr lang="en-US" dirty="0" err="1"/>
              <a:t>Retroperitoneum</a:t>
            </a:r>
            <a:endParaRPr lang="en-US" dirty="0"/>
          </a:p>
          <a:p>
            <a:pPr lvl="1"/>
            <a:r>
              <a:rPr lang="en-US" dirty="0" smtClean="0"/>
              <a:t>Bilateral </a:t>
            </a:r>
            <a:r>
              <a:rPr lang="en-US" dirty="0"/>
              <a:t>inguinal regions</a:t>
            </a:r>
          </a:p>
          <a:p>
            <a:pPr lvl="1"/>
            <a:r>
              <a:rPr lang="en-US" dirty="0"/>
              <a:t>Iliac </a:t>
            </a:r>
            <a:r>
              <a:rPr lang="en-US" dirty="0" smtClean="0"/>
              <a:t>crest</a:t>
            </a:r>
          </a:p>
          <a:p>
            <a:pPr lvl="1"/>
            <a:r>
              <a:rPr lang="en-US" dirty="0" smtClean="0"/>
              <a:t>Spleen</a:t>
            </a:r>
          </a:p>
          <a:p>
            <a:r>
              <a:rPr lang="en-US" dirty="0" smtClean="0"/>
              <a:t>Follow up with oncology</a:t>
            </a:r>
          </a:p>
          <a:p>
            <a:pPr lvl="1"/>
            <a:r>
              <a:rPr lang="en-US" dirty="0"/>
              <a:t>Rituximab and </a:t>
            </a:r>
            <a:r>
              <a:rPr lang="en-US" dirty="0" err="1"/>
              <a:t>bendamustine</a:t>
            </a:r>
            <a:r>
              <a:rPr lang="en-US" dirty="0"/>
              <a:t>, 3 </a:t>
            </a:r>
            <a:r>
              <a:rPr lang="en-US" dirty="0" smtClean="0"/>
              <a:t>cycles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62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1 week: </a:t>
            </a:r>
          </a:p>
          <a:p>
            <a:pPr lvl="1"/>
            <a:r>
              <a:rPr lang="en-US" dirty="0" smtClean="0"/>
              <a:t>Treated with </a:t>
            </a:r>
            <a:r>
              <a:rPr lang="en-US" dirty="0"/>
              <a:t>prednisolone</a:t>
            </a:r>
            <a:r>
              <a:rPr lang="en-US" dirty="0" smtClean="0"/>
              <a:t> for inflammation</a:t>
            </a:r>
          </a:p>
          <a:p>
            <a:pPr lvl="1"/>
            <a:r>
              <a:rPr lang="en-US" dirty="0" smtClean="0"/>
              <a:t>VA 20/200</a:t>
            </a:r>
          </a:p>
          <a:p>
            <a:r>
              <a:rPr lang="en-US" dirty="0" smtClean="0"/>
              <a:t>1 month: inflammation resolved, less iris thickening and heterochromia</a:t>
            </a:r>
          </a:p>
          <a:p>
            <a:pPr lvl="1"/>
            <a:r>
              <a:rPr lang="en-US" dirty="0" smtClean="0"/>
              <a:t>VA is HM with a dense cataract</a:t>
            </a:r>
          </a:p>
          <a:p>
            <a:r>
              <a:rPr lang="en-US" dirty="0" smtClean="0"/>
              <a:t>2 months: off prednisolone, completed two rounds of chemo</a:t>
            </a:r>
          </a:p>
          <a:p>
            <a:pPr lvl="1"/>
            <a:r>
              <a:rPr lang="en-US" dirty="0" smtClean="0"/>
              <a:t>VA is HM </a:t>
            </a:r>
          </a:p>
          <a:p>
            <a:r>
              <a:rPr lang="en-US" dirty="0"/>
              <a:t>4</a:t>
            </a:r>
            <a:r>
              <a:rPr lang="en-US" dirty="0" smtClean="0"/>
              <a:t> months: Cataract surgery</a:t>
            </a:r>
          </a:p>
          <a:p>
            <a:pPr lvl="1"/>
            <a:r>
              <a:rPr lang="en-US" dirty="0" smtClean="0"/>
              <a:t>VA 20/70</a:t>
            </a:r>
          </a:p>
          <a:p>
            <a:r>
              <a:rPr lang="en-US" dirty="0" smtClean="0"/>
              <a:t>6 months: heterochromia resolved</a:t>
            </a:r>
          </a:p>
          <a:p>
            <a:pPr lvl="1"/>
            <a:r>
              <a:rPr lang="en-US" dirty="0" smtClean="0"/>
              <a:t>VA 20/25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99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1"/>
            <a:ext cx="8229600" cy="2286000"/>
          </a:xfrm>
        </p:spPr>
        <p:txBody>
          <a:bodyPr>
            <a:normAutofit/>
          </a:bodyPr>
          <a:lstStyle/>
          <a:p>
            <a:r>
              <a:rPr lang="en-US" dirty="0" smtClean="0"/>
              <a:t>Arises from peripheral </a:t>
            </a:r>
            <a:r>
              <a:rPr lang="en-US" dirty="0"/>
              <a:t>B-cells of the mantle zone of lymphoid </a:t>
            </a:r>
            <a:r>
              <a:rPr lang="en-US" dirty="0" smtClean="0"/>
              <a:t>follicles</a:t>
            </a:r>
          </a:p>
          <a:p>
            <a:r>
              <a:rPr lang="en-US" dirty="0"/>
              <a:t>Pathophysiology: t(11;14)(q13;q32) with overexpression of cyclin D1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Mantle Cell Lymphoma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0"/>
          <a:stretch/>
        </p:blipFill>
        <p:spPr>
          <a:xfrm>
            <a:off x="2277261" y="3352800"/>
            <a:ext cx="4589478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6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3-6</a:t>
            </a:r>
            <a:r>
              <a:rPr lang="en-US" dirty="0"/>
              <a:t>% of non-Hodgkin lymphoma</a:t>
            </a:r>
          </a:p>
          <a:p>
            <a:pPr lvl="1"/>
            <a:r>
              <a:rPr lang="en-US" dirty="0"/>
              <a:t>Follicular, marginal zone, chronic lymphocytic/small lymphocytic, diffuse large B cell, MALT, </a:t>
            </a:r>
            <a:r>
              <a:rPr lang="en-US" dirty="0" err="1"/>
              <a:t>Burkitt</a:t>
            </a:r>
            <a:endParaRPr lang="en-US" dirty="0"/>
          </a:p>
          <a:p>
            <a:r>
              <a:rPr lang="en-US" dirty="0"/>
              <a:t>Incidence: 0.5 per 100,000</a:t>
            </a:r>
          </a:p>
          <a:p>
            <a:pPr lvl="1"/>
            <a:r>
              <a:rPr lang="en-US" dirty="0" err="1"/>
              <a:t>Male:female</a:t>
            </a:r>
            <a:r>
              <a:rPr lang="en-US" dirty="0"/>
              <a:t> ratio 3:1</a:t>
            </a:r>
          </a:p>
          <a:p>
            <a:pPr lvl="1"/>
            <a:r>
              <a:rPr lang="en-US" dirty="0"/>
              <a:t>Average age </a:t>
            </a:r>
            <a:r>
              <a:rPr lang="en-US" dirty="0" smtClean="0"/>
              <a:t>68</a:t>
            </a:r>
          </a:p>
          <a:p>
            <a:r>
              <a:rPr lang="en-US" dirty="0" smtClean="0"/>
              <a:t>Presentation</a:t>
            </a:r>
            <a:r>
              <a:rPr lang="en-US" dirty="0"/>
              <a:t>: generalized </a:t>
            </a:r>
            <a:r>
              <a:rPr lang="en-US" dirty="0" smtClean="0"/>
              <a:t>lymphadenopathy</a:t>
            </a:r>
          </a:p>
          <a:p>
            <a:pPr lvl="1"/>
            <a:r>
              <a:rPr lang="en-US" dirty="0" err="1"/>
              <a:t>Extranodal</a:t>
            </a:r>
            <a:r>
              <a:rPr lang="en-US" dirty="0"/>
              <a:t> </a:t>
            </a:r>
            <a:r>
              <a:rPr lang="en-US" dirty="0" smtClean="0"/>
              <a:t>involvement</a:t>
            </a:r>
            <a:endParaRPr lang="en-US" dirty="0"/>
          </a:p>
          <a:p>
            <a:pPr lvl="1"/>
            <a:r>
              <a:rPr lang="en-US" dirty="0"/>
              <a:t>S</a:t>
            </a:r>
            <a:r>
              <a:rPr lang="en-US" dirty="0" smtClean="0"/>
              <a:t>plenomegaly, bone marrow, GI</a:t>
            </a:r>
          </a:p>
          <a:p>
            <a:r>
              <a:rPr lang="en-US" dirty="0" smtClean="0"/>
              <a:t>Diagnosis</a:t>
            </a:r>
            <a:r>
              <a:rPr lang="en-US" dirty="0"/>
              <a:t>: excisional biopsy of lymph node</a:t>
            </a:r>
          </a:p>
          <a:p>
            <a:r>
              <a:rPr lang="en-US" dirty="0" smtClean="0"/>
              <a:t>Prognosis</a:t>
            </a:r>
            <a:r>
              <a:rPr lang="en-US" dirty="0"/>
              <a:t>: 3-6 </a:t>
            </a:r>
            <a:r>
              <a:rPr lang="en-US" dirty="0" smtClean="0"/>
              <a:t>years</a:t>
            </a:r>
          </a:p>
          <a:p>
            <a:pPr lvl="1"/>
            <a:r>
              <a:rPr lang="en-US" dirty="0" smtClean="0"/>
              <a:t>High rate of multiple relapses</a:t>
            </a:r>
            <a:endParaRPr lang="en-US" dirty="0"/>
          </a:p>
          <a:p>
            <a:r>
              <a:rPr lang="en-US" dirty="0"/>
              <a:t>Treatment: Chemotherapy, autologous stem cell transplant, </a:t>
            </a:r>
            <a:r>
              <a:rPr lang="en-US" dirty="0" smtClean="0"/>
              <a:t>radiation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Mantle Cell Lymphoma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94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Primary </a:t>
            </a:r>
          </a:p>
          <a:p>
            <a:pPr lvl="1"/>
            <a:r>
              <a:rPr lang="en-US" dirty="0" smtClean="0"/>
              <a:t>Vitreoretinal or uveal</a:t>
            </a:r>
          </a:p>
          <a:p>
            <a:pPr lvl="1"/>
            <a:r>
              <a:rPr lang="en-US" dirty="0" smtClean="0"/>
              <a:t>Most commonly diffuse large B cell, low-grade </a:t>
            </a:r>
            <a:r>
              <a:rPr lang="en-US" dirty="0" err="1" smtClean="0"/>
              <a:t>extranodal</a:t>
            </a:r>
            <a:r>
              <a:rPr lang="en-US" dirty="0" smtClean="0"/>
              <a:t> </a:t>
            </a:r>
            <a:r>
              <a:rPr lang="en-US" dirty="0"/>
              <a:t>marginal zone B-cell lymphomas</a:t>
            </a:r>
            <a:endParaRPr lang="en-US" dirty="0" smtClean="0"/>
          </a:p>
          <a:p>
            <a:r>
              <a:rPr lang="en-US" dirty="0" smtClean="0"/>
              <a:t>Secondary</a:t>
            </a:r>
          </a:p>
          <a:p>
            <a:pPr lvl="1"/>
            <a:r>
              <a:rPr lang="en-US" dirty="0" smtClean="0"/>
              <a:t>Affects uvea, choroid most often</a:t>
            </a:r>
          </a:p>
          <a:p>
            <a:pPr lvl="1"/>
            <a:r>
              <a:rPr lang="en-US" dirty="0" smtClean="0"/>
              <a:t>Diffuse large B cell</a:t>
            </a:r>
          </a:p>
          <a:p>
            <a:pPr lvl="1"/>
            <a:r>
              <a:rPr lang="en-US" dirty="0"/>
              <a:t>Ocular involvement in 7% of patients who die with systemic lymphoma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Intraocular Lymphoma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31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40651"/>
            <a:ext cx="8229600" cy="508551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Larkin et al. reviewed intravitreal injections for intraocular lymphoma</a:t>
            </a:r>
          </a:p>
          <a:p>
            <a:pPr lvl="1"/>
            <a:r>
              <a:rPr lang="en-US" dirty="0" smtClean="0"/>
              <a:t>Across Oregon, Massachusetts, Michigan, Illinois, Ohio, Maryland, </a:t>
            </a:r>
            <a:r>
              <a:rPr lang="en-US" dirty="0"/>
              <a:t>Canada, </a:t>
            </a:r>
            <a:r>
              <a:rPr lang="en-US" dirty="0" smtClean="0"/>
              <a:t>Germany</a:t>
            </a:r>
            <a:r>
              <a:rPr lang="en-US" dirty="0"/>
              <a:t>, Australia, </a:t>
            </a:r>
            <a:r>
              <a:rPr lang="en-US" dirty="0" smtClean="0"/>
              <a:t>Brazil</a:t>
            </a:r>
          </a:p>
          <a:p>
            <a:r>
              <a:rPr lang="en-US" dirty="0" smtClean="0"/>
              <a:t>34 </a:t>
            </a:r>
            <a:r>
              <a:rPr lang="en-US" dirty="0"/>
              <a:t>patients who suffered from vitreoretinal lymphoma and were treated with intravitreal injection of </a:t>
            </a:r>
            <a:r>
              <a:rPr lang="en-US" dirty="0" smtClean="0"/>
              <a:t>rituximab</a:t>
            </a:r>
          </a:p>
          <a:p>
            <a:pPr lvl="1"/>
            <a:r>
              <a:rPr lang="en-US" dirty="0" smtClean="0"/>
              <a:t>Rituximab</a:t>
            </a:r>
            <a:r>
              <a:rPr lang="en-US" dirty="0"/>
              <a:t> is a mouse-human chimeric monoclonal antibody that targets the CD20 protein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Literature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22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May: Noticed pain, redness and light sensitivity</a:t>
            </a:r>
          </a:p>
          <a:p>
            <a:r>
              <a:rPr lang="en-US" dirty="0" smtClean="0"/>
              <a:t>June: Optometry – </a:t>
            </a:r>
            <a:r>
              <a:rPr lang="en-US" dirty="0"/>
              <a:t>pressure 26, corneal </a:t>
            </a:r>
            <a:r>
              <a:rPr lang="en-US" dirty="0" smtClean="0"/>
              <a:t>edema, iris heterochromia, possible angle closure glaucoma </a:t>
            </a:r>
          </a:p>
          <a:p>
            <a:r>
              <a:rPr lang="en-US" dirty="0" smtClean="0"/>
              <a:t>Same day: Glaucoma – AC cell, open angle, “red cells covering white cells” on </a:t>
            </a:r>
            <a:r>
              <a:rPr lang="en-US" dirty="0" err="1" smtClean="0"/>
              <a:t>gonioscopy</a:t>
            </a:r>
            <a:endParaRPr lang="en-US" dirty="0" smtClean="0"/>
          </a:p>
          <a:p>
            <a:r>
              <a:rPr lang="en-US" dirty="0" smtClean="0"/>
              <a:t>Same day: Retina – 2+ AC cell, vitreous haze</a:t>
            </a:r>
            <a:endParaRPr lang="en-US" dirty="0"/>
          </a:p>
          <a:p>
            <a:pPr lvl="1"/>
            <a:r>
              <a:rPr lang="en-US" dirty="0" err="1" smtClean="0"/>
              <a:t>Durezol</a:t>
            </a:r>
            <a:r>
              <a:rPr lang="en-US" dirty="0" smtClean="0"/>
              <a:t> and </a:t>
            </a:r>
            <a:r>
              <a:rPr lang="en-US" dirty="0" err="1" smtClean="0"/>
              <a:t>cyclopentolate</a:t>
            </a:r>
            <a:endParaRPr lang="en-US" dirty="0" smtClean="0"/>
          </a:p>
          <a:p>
            <a:pPr lvl="1"/>
            <a:r>
              <a:rPr lang="en-US" dirty="0" smtClean="0"/>
              <a:t>Lab work up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50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Indications for treatment: new diagnosis (68.8%), progressive disease (29.9%), maintenance therapy (2.1%)</a:t>
            </a:r>
          </a:p>
          <a:p>
            <a:r>
              <a:rPr lang="en-US" dirty="0" smtClean="0"/>
              <a:t>48 eyes received injection</a:t>
            </a:r>
          </a:p>
          <a:p>
            <a:pPr lvl="1"/>
            <a:r>
              <a:rPr lang="en-US" dirty="0" smtClean="0"/>
              <a:t>18 rituximab only</a:t>
            </a:r>
          </a:p>
          <a:p>
            <a:pPr lvl="1"/>
            <a:r>
              <a:rPr lang="en-US" dirty="0" smtClean="0"/>
              <a:t>30 rituximab and methotrexate</a:t>
            </a:r>
          </a:p>
          <a:p>
            <a:r>
              <a:rPr lang="en-US" dirty="0" smtClean="0"/>
              <a:t>19 were only treated with intravitreal injections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Literature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25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Results</a:t>
            </a:r>
          </a:p>
          <a:p>
            <a:pPr lvl="1"/>
            <a:r>
              <a:rPr lang="en-US" dirty="0"/>
              <a:t>31 with complete </a:t>
            </a:r>
            <a:r>
              <a:rPr lang="en-US" dirty="0" smtClean="0"/>
              <a:t>remission – 10 were treated with injection alone</a:t>
            </a:r>
          </a:p>
          <a:p>
            <a:pPr lvl="2"/>
            <a:r>
              <a:rPr lang="en-US" dirty="0" smtClean="0"/>
              <a:t>7 developed recurrent disease</a:t>
            </a:r>
            <a:endParaRPr lang="en-US" dirty="0"/>
          </a:p>
          <a:p>
            <a:pPr lvl="1"/>
            <a:r>
              <a:rPr lang="en-US" dirty="0"/>
              <a:t>11 with partial </a:t>
            </a:r>
            <a:r>
              <a:rPr lang="en-US" dirty="0" smtClean="0"/>
              <a:t>remission – 2 were treated with injection alone</a:t>
            </a:r>
            <a:endParaRPr lang="en-US" dirty="0"/>
          </a:p>
          <a:p>
            <a:pPr lvl="1"/>
            <a:r>
              <a:rPr lang="en-US" dirty="0"/>
              <a:t>4 with no response</a:t>
            </a:r>
          </a:p>
          <a:p>
            <a:pPr lvl="1"/>
            <a:r>
              <a:rPr lang="en-US" dirty="0"/>
              <a:t>2 could not be evaluated, already clinically free of lymphoma (maintenance, diagnostic vitrectomy cleared)</a:t>
            </a:r>
          </a:p>
          <a:p>
            <a:r>
              <a:rPr lang="en-US" dirty="0" smtClean="0"/>
              <a:t>Complications in 15 eyes</a:t>
            </a:r>
          </a:p>
          <a:p>
            <a:pPr lvl="1"/>
            <a:r>
              <a:rPr lang="en-US" dirty="0" smtClean="0"/>
              <a:t>Cataract (9), elevated IOP (2), granulomatous anterior uveitis (1), vitreous hemorrhage (1), rhegmatogenous retinal detachment (1)</a:t>
            </a:r>
          </a:p>
          <a:p>
            <a:pPr lvl="1"/>
            <a:r>
              <a:rPr lang="en-US" dirty="0"/>
              <a:t>methotrexate-related </a:t>
            </a:r>
            <a:r>
              <a:rPr lang="en-US" dirty="0" smtClean="0"/>
              <a:t>keratopathy (2), </a:t>
            </a:r>
            <a:r>
              <a:rPr lang="en-US" dirty="0"/>
              <a:t>blood-brain barrier disruption-associated </a:t>
            </a:r>
            <a:r>
              <a:rPr lang="en-US" dirty="0" smtClean="0"/>
              <a:t>maculopathy</a:t>
            </a:r>
            <a:r>
              <a:rPr lang="en-US" baseline="30000" dirty="0"/>
              <a:t> </a:t>
            </a:r>
            <a:r>
              <a:rPr lang="en-US" dirty="0" smtClean="0"/>
              <a:t>(2), </a:t>
            </a:r>
            <a:r>
              <a:rPr lang="en-US" dirty="0"/>
              <a:t>secondary lymphomatous glaucoma </a:t>
            </a:r>
            <a:r>
              <a:rPr lang="en-US" dirty="0" smtClean="0"/>
              <a:t>(1), </a:t>
            </a:r>
            <a:r>
              <a:rPr lang="en-US" dirty="0"/>
              <a:t>choroidal neovascular membrane at the site of an old chorioretinal scar </a:t>
            </a:r>
            <a:r>
              <a:rPr lang="en-US" dirty="0" smtClean="0"/>
              <a:t>(1), </a:t>
            </a:r>
            <a:r>
              <a:rPr lang="en-US" dirty="0"/>
              <a:t>lymphomatous exudative retinal detachment </a:t>
            </a:r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Literature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457200" y="0"/>
            <a:ext cx="8229600" cy="34384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b="5457"/>
          <a:stretch/>
        </p:blipFill>
        <p:spPr>
          <a:xfrm>
            <a:off x="1143000" y="3436031"/>
            <a:ext cx="6538452" cy="319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5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2057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58-year-old with MCL relapse, </a:t>
            </a:r>
            <a:r>
              <a:rPr lang="en-US" dirty="0" err="1" smtClean="0"/>
              <a:t>hypopion</a:t>
            </a:r>
            <a:r>
              <a:rPr lang="en-US" dirty="0" smtClean="0"/>
              <a:t>, NVI </a:t>
            </a:r>
          </a:p>
          <a:p>
            <a:r>
              <a:rPr lang="en-US" dirty="0" smtClean="0"/>
              <a:t>Paracentesis with +CD20, +CD5, +Cyclin D1, -CD10, -CD3</a:t>
            </a:r>
          </a:p>
          <a:p>
            <a:r>
              <a:rPr lang="en-US" dirty="0" smtClean="0"/>
              <a:t>Intravitreal injections of methotrexate and rituximab, and </a:t>
            </a:r>
            <a:r>
              <a:rPr lang="en-US" dirty="0" err="1" smtClean="0"/>
              <a:t>ranibizumab</a:t>
            </a:r>
            <a:r>
              <a:rPr lang="en-US" dirty="0" smtClean="0"/>
              <a:t> for NVI</a:t>
            </a:r>
            <a:endParaRPr lang="en-US" dirty="0"/>
          </a:p>
          <a:p>
            <a:r>
              <a:rPr lang="en-US" dirty="0" smtClean="0"/>
              <a:t>Systemic </a:t>
            </a:r>
            <a:r>
              <a:rPr lang="en-US" dirty="0" err="1" smtClean="0"/>
              <a:t>ibrutinib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Intravitreal</a:t>
            </a:r>
            <a:r>
              <a:rPr lang="en-US" dirty="0"/>
              <a:t> </a:t>
            </a:r>
            <a:r>
              <a:rPr lang="en-US" dirty="0" smtClean="0"/>
              <a:t>chemotherapy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19400"/>
            <a:ext cx="7772400" cy="332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9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37" y="1213055"/>
            <a:ext cx="7052326" cy="24384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Intravitreal chemotherapy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33800"/>
            <a:ext cx="6096000" cy="296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9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Iris lymphoma can be primary or secondary,  is rare, and often is initially diagnosed as anterior uveitis</a:t>
            </a:r>
          </a:p>
          <a:p>
            <a:r>
              <a:rPr lang="en-US" dirty="0" smtClean="0"/>
              <a:t>Patients often present after failure of steroid treatment, with </a:t>
            </a:r>
            <a:r>
              <a:rPr lang="en-US" dirty="0" err="1" smtClean="0"/>
              <a:t>hypopion</a:t>
            </a:r>
            <a:r>
              <a:rPr lang="en-US" dirty="0" smtClean="0"/>
              <a:t>/</a:t>
            </a:r>
            <a:r>
              <a:rPr lang="en-US" dirty="0" err="1" smtClean="0"/>
              <a:t>pseudohypopion</a:t>
            </a:r>
            <a:r>
              <a:rPr lang="en-US" dirty="0" smtClean="0"/>
              <a:t> and iris thickening </a:t>
            </a:r>
          </a:p>
          <a:p>
            <a:r>
              <a:rPr lang="en-US" dirty="0" smtClean="0"/>
              <a:t>Treatment includes systemic therapy including chemotherapy and stem cell transplant, as well as local radiation therapy</a:t>
            </a:r>
          </a:p>
          <a:p>
            <a:r>
              <a:rPr lang="en-US" dirty="0" smtClean="0"/>
              <a:t>Intravitreal injections of rituximab is a possible targeted therapy for intraocular lymphoma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32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Dr. Heather Potter</a:t>
            </a:r>
          </a:p>
          <a:p>
            <a:r>
              <a:rPr lang="en-US" dirty="0" smtClean="0"/>
              <a:t>Dr. Neal Barney</a:t>
            </a:r>
          </a:p>
          <a:p>
            <a:r>
              <a:rPr lang="en-US" dirty="0" smtClean="0"/>
              <a:t>University of Wisconsin Department of Ophthalmology and Visual Sciences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886200"/>
            <a:ext cx="2889250" cy="82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3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Rao </a:t>
            </a:r>
            <a:r>
              <a:rPr lang="en-US" dirty="0"/>
              <a:t>IS. Role of immunohistochemistry in lymphoma. </a:t>
            </a:r>
            <a:r>
              <a:rPr lang="en-US" i="1" dirty="0"/>
              <a:t>Indian Journal of Medical and </a:t>
            </a:r>
            <a:r>
              <a:rPr lang="en-US" i="1" dirty="0" err="1"/>
              <a:t>Paediatric</a:t>
            </a:r>
            <a:r>
              <a:rPr lang="en-US" i="1" dirty="0"/>
              <a:t> Oncology : Official Journal of Indian Society of Medical &amp; </a:t>
            </a:r>
            <a:r>
              <a:rPr lang="en-US" i="1" dirty="0" err="1"/>
              <a:t>Paediatric</a:t>
            </a:r>
            <a:r>
              <a:rPr lang="en-US" i="1" dirty="0"/>
              <a:t> Oncology</a:t>
            </a:r>
            <a:r>
              <a:rPr lang="en-US" dirty="0"/>
              <a:t>. 2010;31(4):145-147. </a:t>
            </a:r>
            <a:endParaRPr lang="en-US" dirty="0" smtClean="0"/>
          </a:p>
          <a:p>
            <a:r>
              <a:rPr lang="en-US" dirty="0" smtClean="0"/>
              <a:t>Gauthier</a:t>
            </a:r>
            <a:r>
              <a:rPr lang="en-US" dirty="0"/>
              <a:t>, Angela C. et al. “Anterior Chamber Non-Hodgkin Lymphoma of the Iris Masquerading as Uveitis-Glaucoma-</a:t>
            </a:r>
            <a:r>
              <a:rPr lang="en-US" dirty="0" err="1"/>
              <a:t>Hyphema</a:t>
            </a:r>
            <a:r>
              <a:rPr lang="en-US" dirty="0"/>
              <a:t> Syndrome.” </a:t>
            </a:r>
            <a:r>
              <a:rPr lang="en-US" i="1" dirty="0"/>
              <a:t>Ocular Oncology and Pathology</a:t>
            </a:r>
            <a:r>
              <a:rPr lang="en-US" dirty="0"/>
              <a:t> 2.4 (2016): 230–233. </a:t>
            </a:r>
            <a:endParaRPr lang="en-US" dirty="0" smtClean="0"/>
          </a:p>
          <a:p>
            <a:r>
              <a:rPr lang="en-US" dirty="0" err="1"/>
              <a:t>Mashayekhi</a:t>
            </a:r>
            <a:r>
              <a:rPr lang="en-US" dirty="0"/>
              <a:t> A, Shields CL, Shields JA. Iris involvement by lymphoma: a review of 13 cases. </a:t>
            </a:r>
            <a:r>
              <a:rPr lang="en-US" dirty="0" err="1"/>
              <a:t>Clin</a:t>
            </a:r>
            <a:r>
              <a:rPr lang="en-US" dirty="0"/>
              <a:t> Experiment </a:t>
            </a:r>
            <a:r>
              <a:rPr lang="en-US" dirty="0" err="1"/>
              <a:t>Ophthalmol</a:t>
            </a:r>
            <a:r>
              <a:rPr lang="en-US" dirty="0"/>
              <a:t>. </a:t>
            </a:r>
            <a:r>
              <a:rPr lang="en-US" dirty="0" smtClean="0"/>
              <a:t>2013;41:19–26</a:t>
            </a:r>
          </a:p>
          <a:p>
            <a:r>
              <a:rPr lang="en-US" dirty="0" smtClean="0"/>
              <a:t>Reid, J. P., et al. (2014). "Intraocular mantle cell lymphoma of the iris." </a:t>
            </a:r>
            <a:r>
              <a:rPr lang="en-US" dirty="0" err="1" smtClean="0"/>
              <a:t>Optom</a:t>
            </a:r>
            <a:r>
              <a:rPr lang="en-US" dirty="0" smtClean="0"/>
              <a:t> Vis Sci. 91(4 </a:t>
            </a:r>
            <a:r>
              <a:rPr lang="en-US" dirty="0" err="1" smtClean="0"/>
              <a:t>Suppl</a:t>
            </a:r>
            <a:r>
              <a:rPr lang="en-US" dirty="0" smtClean="0"/>
              <a:t> 1): S25-29.</a:t>
            </a:r>
          </a:p>
          <a:p>
            <a:r>
              <a:rPr lang="en-US" dirty="0"/>
              <a:t>Larkin KL, </a:t>
            </a:r>
            <a:r>
              <a:rPr lang="en-US" dirty="0" err="1"/>
              <a:t>Saboo</a:t>
            </a:r>
            <a:r>
              <a:rPr lang="en-US" dirty="0"/>
              <a:t> US, Comer GM</a:t>
            </a:r>
            <a:r>
              <a:rPr lang="en-US" i="1" dirty="0"/>
              <a:t>, et </a:t>
            </a:r>
            <a:r>
              <a:rPr lang="en-US" i="1" dirty="0" smtClean="0"/>
              <a:t>al</a:t>
            </a:r>
            <a:r>
              <a:rPr lang="en-US" dirty="0" smtClean="0"/>
              <a:t>. Use </a:t>
            </a:r>
            <a:r>
              <a:rPr lang="en-US" dirty="0"/>
              <a:t>of intravitreal rituximab for treatment of vitreoretinal </a:t>
            </a:r>
            <a:r>
              <a:rPr lang="en-US" dirty="0" smtClean="0"/>
              <a:t>lymphoma. </a:t>
            </a:r>
            <a:r>
              <a:rPr lang="en-US" i="1" dirty="0" smtClean="0"/>
              <a:t>British </a:t>
            </a:r>
            <a:r>
              <a:rPr lang="en-US" i="1" dirty="0"/>
              <a:t>Journal of Ophthalmology </a:t>
            </a:r>
            <a:r>
              <a:rPr lang="en-US" dirty="0"/>
              <a:t>2014;</a:t>
            </a:r>
            <a:r>
              <a:rPr lang="en-US" b="1" dirty="0"/>
              <a:t>98:</a:t>
            </a:r>
            <a:r>
              <a:rPr lang="en-US" dirty="0"/>
              <a:t>99-103</a:t>
            </a:r>
            <a:r>
              <a:rPr lang="en-US" dirty="0" smtClean="0"/>
              <a:t>.</a:t>
            </a:r>
          </a:p>
          <a:p>
            <a:r>
              <a:rPr lang="en-US" dirty="0" err="1"/>
              <a:t>Coupland</a:t>
            </a:r>
            <a:r>
              <a:rPr lang="en-US" dirty="0"/>
              <a:t>, S. E. and </a:t>
            </a:r>
            <a:r>
              <a:rPr lang="en-US" dirty="0" err="1"/>
              <a:t>Damato</a:t>
            </a:r>
            <a:r>
              <a:rPr lang="en-US" dirty="0"/>
              <a:t>, B. (2008), Understanding intraocular lymphomas. Clinical &amp; Experimental Ophthalmology, 36: 564–578. 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46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June - July: Switched to </a:t>
            </a:r>
            <a:r>
              <a:rPr lang="en-US" dirty="0" err="1" smtClean="0"/>
              <a:t>pred</a:t>
            </a:r>
            <a:r>
              <a:rPr lang="en-US" dirty="0" smtClean="0"/>
              <a:t> forte, then tapered</a:t>
            </a:r>
          </a:p>
          <a:p>
            <a:r>
              <a:rPr lang="en-US" dirty="0" smtClean="0"/>
              <a:t>August: Presented with </a:t>
            </a:r>
            <a:r>
              <a:rPr lang="en-US" dirty="0" err="1" smtClean="0"/>
              <a:t>hyphema</a:t>
            </a:r>
            <a:endParaRPr lang="en-US" dirty="0"/>
          </a:p>
          <a:p>
            <a:pPr lvl="1"/>
            <a:r>
              <a:rPr lang="en-US" dirty="0" smtClean="0"/>
              <a:t>Valtrex 2 weeks, </a:t>
            </a:r>
            <a:r>
              <a:rPr lang="en-US" dirty="0" err="1" smtClean="0"/>
              <a:t>pred</a:t>
            </a:r>
            <a:r>
              <a:rPr lang="en-US" dirty="0" smtClean="0"/>
              <a:t> forte, </a:t>
            </a:r>
            <a:r>
              <a:rPr lang="en-US" dirty="0" err="1" smtClean="0"/>
              <a:t>cyclopentolate</a:t>
            </a:r>
            <a:endParaRPr lang="en-US" dirty="0" smtClean="0"/>
          </a:p>
          <a:p>
            <a:r>
              <a:rPr lang="en-US" dirty="0" smtClean="0"/>
              <a:t>October: Presented to UW with </a:t>
            </a:r>
            <a:r>
              <a:rPr lang="en-US" dirty="0"/>
              <a:t>blurry vision and pain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85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numCol="2"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Past Ocular </a:t>
            </a:r>
            <a:r>
              <a:rPr lang="en-US" dirty="0" err="1" smtClean="0"/>
              <a:t>Hx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en-US" dirty="0" smtClean="0"/>
              <a:t>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Dry AMD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Past Medical </a:t>
            </a:r>
            <a:r>
              <a:rPr lang="en-US" dirty="0" err="1" smtClean="0"/>
              <a:t>Hx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Lymphoma, in remission</a:t>
            </a:r>
          </a:p>
          <a:p>
            <a:pPr marL="0" indent="0">
              <a:buNone/>
            </a:pP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- Hypertension </a:t>
            </a:r>
            <a:endParaRPr lang="en-US" sz="2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- Hyperlipidemia</a:t>
            </a:r>
          </a:p>
          <a:p>
            <a:pPr marL="0" indent="0">
              <a:buNone/>
            </a:pP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- COPD</a:t>
            </a:r>
          </a:p>
          <a:p>
            <a:pPr marL="0" indent="0">
              <a:buNone/>
            </a:pP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- Prostatic hypertrophy</a:t>
            </a:r>
            <a:endParaRPr lang="en-US" sz="2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Meds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US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Pred</a:t>
            </a: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forte every 2-3 </a:t>
            </a: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hours</a:t>
            </a:r>
          </a:p>
          <a:p>
            <a:pPr marL="0" indent="0">
              <a:buNone/>
            </a:pP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- </a:t>
            </a:r>
            <a:r>
              <a:rPr lang="en-US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Tropicamaide</a:t>
            </a: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- Amlodipine</a:t>
            </a:r>
          </a:p>
          <a:p>
            <a:pPr marL="0" indent="0">
              <a:buNone/>
            </a:pP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- Hydrochlorothiazide</a:t>
            </a:r>
            <a:endParaRPr lang="en-US" sz="2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Allergies</a:t>
            </a:r>
          </a:p>
          <a:p>
            <a:pPr marL="0" indent="0">
              <a:buNone/>
            </a:pP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- </a:t>
            </a: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NKDA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Social </a:t>
            </a:r>
            <a:r>
              <a:rPr lang="en-US" dirty="0" err="1" smtClean="0"/>
              <a:t>Hx</a:t>
            </a:r>
            <a:endParaRPr lang="en-US" dirty="0" smtClean="0"/>
          </a:p>
          <a:p>
            <a:pPr marL="0" indent="0">
              <a:buNone/>
            </a:pP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- Lives with wife and three children </a:t>
            </a:r>
          </a:p>
          <a:p>
            <a:pPr marL="0" indent="0">
              <a:buNone/>
            </a:pP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- </a:t>
            </a: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ormer </a:t>
            </a: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smoker quit 20 years </a:t>
            </a: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prior</a:t>
            </a:r>
          </a:p>
          <a:p>
            <a:pPr marL="0" indent="0">
              <a:buNone/>
            </a:pP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- Works in mechanical maintenance</a:t>
            </a:r>
            <a:endParaRPr lang="en-US" sz="2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ROS</a:t>
            </a:r>
          </a:p>
          <a:p>
            <a:pPr marL="0" indent="0">
              <a:buNone/>
            </a:pP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- </a:t>
            </a: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r>
              <a:rPr lang="en-US" sz="2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oncontributory</a:t>
            </a:r>
            <a:endParaRPr lang="en-US" sz="2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(</a:t>
            </a:r>
            <a:r>
              <a:rPr lang="en-US" dirty="0" err="1" smtClean="0"/>
              <a:t>Hx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86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6550382"/>
              </p:ext>
            </p:extLst>
          </p:nvPr>
        </p:nvGraphicFramePr>
        <p:xfrm>
          <a:off x="457200" y="1066800"/>
          <a:ext cx="7924800" cy="35052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371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356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20/100 -1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20/20 -3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Refraction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+3.00 -1.75 x 120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+1.50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Sphere</a:t>
                      </a:r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Pupils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36576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mmHg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mmHg</a:t>
                      </a:r>
                    </a:p>
                  </a:txBody>
                  <a:tcPr marL="36576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CVF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Exam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16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Anterior Segment Exam</a:t>
            </a:r>
            <a:endParaRPr lang="en-US" dirty="0"/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6425540"/>
              </p:ext>
            </p:extLst>
          </p:nvPr>
        </p:nvGraphicFramePr>
        <p:xfrm>
          <a:off x="457200" y="1066800"/>
          <a:ext cx="8305800" cy="50342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671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048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51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9286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PLE 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 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External/Lids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Conj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/Sclera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1+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injection, 1+ </a:t>
                      </a:r>
                      <a:r>
                        <a:rPr lang="en-US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episcleral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vessels</a:t>
                      </a:r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 and quiet</a:t>
                      </a:r>
                    </a:p>
                  </a:txBody>
                  <a:tcPr marL="36576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Diffuse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fine KP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</a:t>
                      </a:r>
                    </a:p>
                  </a:txBody>
                  <a:tcPr marL="36576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 Chamber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4+ pigmented and non-pigmented cell, 3+ flare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hyphema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 and quiet</a:t>
                      </a:r>
                    </a:p>
                  </a:txBody>
                  <a:tcPr marL="36576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Iris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Oval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pupil, i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rregular fixed folds, diffuse thickening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inferonasal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blood on iris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Round and reactive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2+ NS, 2+ cortical, 2+ diffuse PSC.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Pigment on AC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1+ NS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Vitreous 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Cells,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3+ haze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="" xmlns:a16="http://schemas.microsoft.com/office/drawing/2014/main" val="1716143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835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Anterior photos</a:t>
            </a:r>
            <a:endParaRPr lang="en-US" dirty="0"/>
          </a:p>
        </p:txBody>
      </p:sp>
      <p:pic>
        <p:nvPicPr>
          <p:cNvPr id="4" name="Content Placeholder 4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07" y="1943100"/>
            <a:ext cx="4457700" cy="297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Content Placeholder 5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7407" y="1942571"/>
            <a:ext cx="4459287" cy="29728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699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Anterior photos</a:t>
            </a:r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351" y="1104741"/>
            <a:ext cx="7477298" cy="4983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822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6228</TotalTime>
  <Words>1309</Words>
  <Application>Microsoft Office PowerPoint</Application>
  <PresentationFormat>On-screen Show (4:3)</PresentationFormat>
  <Paragraphs>336</Paragraphs>
  <Slides>37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Arial Rounded MT Bold</vt:lpstr>
      <vt:lpstr>Calibri</vt:lpstr>
      <vt:lpstr>Office Theme</vt:lpstr>
      <vt:lpstr>Grand Rounds An Unusual Uveitis</vt:lpstr>
      <vt:lpstr>Patient Presentation</vt:lpstr>
      <vt:lpstr>Patient Presentation</vt:lpstr>
      <vt:lpstr>Patient Presentation</vt:lpstr>
      <vt:lpstr>History (Hx)</vt:lpstr>
      <vt:lpstr>External Exam</vt:lpstr>
      <vt:lpstr>Anterior Segment Exam</vt:lpstr>
      <vt:lpstr>Anterior photos</vt:lpstr>
      <vt:lpstr>Anterior photos</vt:lpstr>
      <vt:lpstr>Posterior Segment Exam</vt:lpstr>
      <vt:lpstr>Other Exam Findings</vt:lpstr>
      <vt:lpstr>Ultrasound</vt:lpstr>
      <vt:lpstr>Assessment</vt:lpstr>
      <vt:lpstr>Additional History</vt:lpstr>
      <vt:lpstr>Plan</vt:lpstr>
      <vt:lpstr>Iris H&amp;E</vt:lpstr>
      <vt:lpstr>Iris Biopsy – H&amp;E</vt:lpstr>
      <vt:lpstr>Immunohistochemistry Stains</vt:lpstr>
      <vt:lpstr>Iris Biopsy – CD20</vt:lpstr>
      <vt:lpstr>Iris Biopsy – CD3</vt:lpstr>
      <vt:lpstr>Iris Biopsy – CD5</vt:lpstr>
      <vt:lpstr>Iris Biopsy – Cyclin D1</vt:lpstr>
      <vt:lpstr>Immunohistochemistry Stains</vt:lpstr>
      <vt:lpstr>Plan</vt:lpstr>
      <vt:lpstr>Follow up</vt:lpstr>
      <vt:lpstr>Mantle Cell Lymphoma</vt:lpstr>
      <vt:lpstr>Mantle Cell Lymphoma</vt:lpstr>
      <vt:lpstr>Intraocular Lymphoma</vt:lpstr>
      <vt:lpstr>Literature Review</vt:lpstr>
      <vt:lpstr>Literature Review</vt:lpstr>
      <vt:lpstr>Literature Review</vt:lpstr>
      <vt:lpstr>PowerPoint Presentation</vt:lpstr>
      <vt:lpstr>Intravitreal chemotherapy</vt:lpstr>
      <vt:lpstr>Intravitreal chemotherapy </vt:lpstr>
      <vt:lpstr>Summary</vt:lpstr>
      <vt:lpstr>Acknowledgements</vt:lpstr>
      <vt:lpstr>References</vt:lpstr>
    </vt:vector>
  </TitlesOfParts>
  <Company>Windows 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Juan P FdC</dc:creator>
  <cp:lastModifiedBy>DOVS Conf</cp:lastModifiedBy>
  <cp:revision>175</cp:revision>
  <dcterms:created xsi:type="dcterms:W3CDTF">2016-06-13T00:58:53Z</dcterms:created>
  <dcterms:modified xsi:type="dcterms:W3CDTF">2017-08-18T11:12:03Z</dcterms:modified>
</cp:coreProperties>
</file>