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328" r:id="rId4"/>
    <p:sldId id="275" r:id="rId5"/>
    <p:sldId id="278" r:id="rId6"/>
    <p:sldId id="260" r:id="rId7"/>
    <p:sldId id="264" r:id="rId8"/>
    <p:sldId id="269" r:id="rId9"/>
    <p:sldId id="279" r:id="rId10"/>
    <p:sldId id="265" r:id="rId11"/>
    <p:sldId id="329" r:id="rId12"/>
    <p:sldId id="331" r:id="rId13"/>
    <p:sldId id="332" r:id="rId14"/>
    <p:sldId id="334" r:id="rId15"/>
    <p:sldId id="335" r:id="rId16"/>
    <p:sldId id="337" r:id="rId17"/>
    <p:sldId id="338" r:id="rId18"/>
    <p:sldId id="339" r:id="rId19"/>
    <p:sldId id="340" r:id="rId20"/>
    <p:sldId id="268" r:id="rId21"/>
    <p:sldId id="342" r:id="rId22"/>
    <p:sldId id="344" r:id="rId23"/>
    <p:sldId id="345" r:id="rId24"/>
    <p:sldId id="349" r:id="rId25"/>
    <p:sldId id="348" r:id="rId26"/>
    <p:sldId id="346" r:id="rId27"/>
    <p:sldId id="350" r:id="rId28"/>
    <p:sldId id="326" r:id="rId29"/>
    <p:sldId id="351" r:id="rId30"/>
    <p:sldId id="262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7" autoAdjust="0"/>
  </p:normalViewPr>
  <p:slideViewPr>
    <p:cSldViewPr showGuides="1">
      <p:cViewPr>
        <p:scale>
          <a:sx n="75" d="100"/>
          <a:sy n="75" d="100"/>
        </p:scale>
        <p:origin x="-180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61A1-C53B-8D4E-B3F7-738F8E9CCDD2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D150B-1ECD-CC43-9D8C-6027B275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150B-1ECD-CC43-9D8C-6027B2752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150B-1ECD-CC43-9D8C-6027B27526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150B-1ECD-CC43-9D8C-6027B27526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Mehreen Adhi, MD</a:t>
            </a:r>
          </a:p>
          <a:p>
            <a:r>
              <a:rPr lang="en-US" dirty="0"/>
              <a:t>A</a:t>
            </a:r>
            <a:r>
              <a:rPr lang="en-US" dirty="0" smtClean="0"/>
              <a:t>ugust</a:t>
            </a:r>
            <a:r>
              <a:rPr lang="en-US" dirty="0" smtClean="0"/>
              <a:t> 18,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/>
              <a:t>Conjunctival</a:t>
            </a:r>
            <a:r>
              <a:rPr lang="en-US" sz="4900" dirty="0" smtClean="0"/>
              <a:t> Lesion – An Ocular Manifestation of a Dermatological Condition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60 year old white male with fever, chills leukocytosis, altered mental status, tachycardia. Exam significant for new </a:t>
            </a:r>
            <a:r>
              <a:rPr lang="en-US" dirty="0" err="1" smtClean="0"/>
              <a:t>conjunctival</a:t>
            </a:r>
            <a:r>
              <a:rPr lang="en-US" dirty="0"/>
              <a:t>/</a:t>
            </a:r>
            <a:r>
              <a:rPr lang="en-US" dirty="0" err="1" smtClean="0"/>
              <a:t>limbal</a:t>
            </a:r>
            <a:r>
              <a:rPr lang="en-US" dirty="0" smtClean="0"/>
              <a:t> lesions and non-tender, raised hard skin nodules. No response to empiric antibiotics/antifungals</a:t>
            </a:r>
          </a:p>
          <a:p>
            <a:r>
              <a:rPr lang="en-US" dirty="0" err="1" smtClean="0"/>
              <a:t>Ofloxacin</a:t>
            </a:r>
            <a:r>
              <a:rPr lang="en-US" dirty="0" smtClean="0"/>
              <a:t> </a:t>
            </a:r>
            <a:r>
              <a:rPr lang="en-US" dirty="0" err="1" smtClean="0"/>
              <a:t>gtts</a:t>
            </a:r>
            <a:r>
              <a:rPr lang="en-US" dirty="0" smtClean="0"/>
              <a:t> continued, plan to obtain biopsy of the </a:t>
            </a:r>
            <a:r>
              <a:rPr lang="en-US" dirty="0" err="1" smtClean="0"/>
              <a:t>conjunctival</a:t>
            </a:r>
            <a:r>
              <a:rPr lang="en-US" dirty="0" smtClean="0"/>
              <a:t> lesions, dermatology consult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Photos</a:t>
            </a:r>
          </a:p>
        </p:txBody>
      </p:sp>
      <p:pic>
        <p:nvPicPr>
          <p:cNvPr id="4" name="Picture 3" descr="IMG_38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3" t="24444" r="25624" b="20556"/>
          <a:stretch/>
        </p:blipFill>
        <p:spPr>
          <a:xfrm rot="5400000">
            <a:off x="304799" y="1447801"/>
            <a:ext cx="4267201" cy="3962400"/>
          </a:xfrm>
          <a:prstGeom prst="rect">
            <a:avLst/>
          </a:prstGeom>
        </p:spPr>
      </p:pic>
      <p:pic>
        <p:nvPicPr>
          <p:cNvPr id="5" name="Picture 4" descr="IMG_379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24861" r="37396" b="16250"/>
          <a:stretch/>
        </p:blipFill>
        <p:spPr>
          <a:xfrm rot="5400000">
            <a:off x="4508499" y="1587501"/>
            <a:ext cx="4250270" cy="3666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638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Skin Lesions: </a:t>
            </a:r>
            <a:r>
              <a:rPr lang="en-US" sz="2000" dirty="0" smtClean="0"/>
              <a:t>Now larger, </a:t>
            </a:r>
            <a:r>
              <a:rPr lang="en-US" sz="2000" dirty="0" err="1" smtClean="0"/>
              <a:t>pustular</a:t>
            </a:r>
            <a:r>
              <a:rPr lang="en-US" sz="2000" dirty="0" smtClean="0"/>
              <a:t>, </a:t>
            </a:r>
            <a:r>
              <a:rPr lang="en-US" sz="2000" dirty="0" err="1" smtClean="0"/>
              <a:t>violaceous</a:t>
            </a:r>
            <a:r>
              <a:rPr lang="en-US" sz="2000" dirty="0" smtClean="0"/>
              <a:t> papules, severely tender</a:t>
            </a:r>
          </a:p>
        </p:txBody>
      </p:sp>
    </p:spTree>
    <p:extLst>
      <p:ext uri="{BB962C8B-B14F-4D97-AF65-F5344CB8AC3E}">
        <p14:creationId xmlns:p14="http://schemas.microsoft.com/office/powerpoint/2010/main" val="154978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dirty="0" smtClean="0"/>
              <a:t>iral</a:t>
            </a:r>
            <a:r>
              <a:rPr lang="en-US" dirty="0"/>
              <a:t>, bacterial (aerobic/anaerobic) cultures and gram stain of the </a:t>
            </a:r>
            <a:r>
              <a:rPr lang="en-US" dirty="0" err="1" smtClean="0"/>
              <a:t>conjunctival</a:t>
            </a:r>
            <a:r>
              <a:rPr lang="en-US" dirty="0" smtClean="0"/>
              <a:t> lesions – all came back negative</a:t>
            </a:r>
          </a:p>
          <a:p>
            <a:r>
              <a:rPr lang="en-US" dirty="0" smtClean="0"/>
              <a:t>Started on </a:t>
            </a:r>
            <a:r>
              <a:rPr lang="en-US" dirty="0" err="1"/>
              <a:t>Pred</a:t>
            </a:r>
            <a:r>
              <a:rPr lang="en-US" dirty="0"/>
              <a:t> acetate 1% ophthalmic solution Q2H </a:t>
            </a:r>
            <a:r>
              <a:rPr lang="en-US" dirty="0" smtClean="0"/>
              <a:t>OS</a:t>
            </a:r>
          </a:p>
          <a:p>
            <a:r>
              <a:rPr lang="en-US" dirty="0"/>
              <a:t>Punch biopsy of a skin lesion on dorsum of hands </a:t>
            </a:r>
            <a:r>
              <a:rPr lang="en-US" dirty="0" smtClean="0"/>
              <a:t>obtained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1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Photos</a:t>
            </a:r>
            <a:endParaRPr lang="en-US" dirty="0"/>
          </a:p>
        </p:txBody>
      </p:sp>
      <p:pic>
        <p:nvPicPr>
          <p:cNvPr id="4" name="Picture 3" descr="IMG_38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6035" y="1708968"/>
            <a:ext cx="5018132" cy="3886199"/>
          </a:xfrm>
          <a:prstGeom prst="rect">
            <a:avLst/>
          </a:prstGeom>
        </p:spPr>
      </p:pic>
      <p:pic>
        <p:nvPicPr>
          <p:cNvPr id="5" name="Picture 4" descr="IMG_38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256" y="1773856"/>
            <a:ext cx="5046848" cy="37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3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4" name="Picture 3" descr="100 x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093527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9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0 x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>
          <a:xfrm>
            <a:off x="457200" y="1219200"/>
            <a:ext cx="8229600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</p:spTree>
    <p:extLst>
      <p:ext uri="{BB962C8B-B14F-4D97-AF65-F5344CB8AC3E}">
        <p14:creationId xmlns:p14="http://schemas.microsoft.com/office/powerpoint/2010/main" val="62853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seudo crypto loo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</p:spTree>
    <p:extLst>
      <p:ext uri="{BB962C8B-B14F-4D97-AF65-F5344CB8AC3E}">
        <p14:creationId xmlns:p14="http://schemas.microsoft.com/office/powerpoint/2010/main" val="37916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gative mucicarmin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5" name="Picture 4" descr="crypto mucicarm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886200"/>
            <a:ext cx="2819400" cy="22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Pathology of the skin biopsy consistent with acute febrile </a:t>
            </a:r>
            <a:r>
              <a:rPr lang="en-US" dirty="0" err="1" smtClean="0"/>
              <a:t>neutrophilic</a:t>
            </a:r>
            <a:r>
              <a:rPr lang="en-US" dirty="0" smtClean="0"/>
              <a:t> </a:t>
            </a:r>
            <a:r>
              <a:rPr lang="en-US" dirty="0" err="1" smtClean="0"/>
              <a:t>dermatosis</a:t>
            </a:r>
            <a:r>
              <a:rPr lang="en-US" dirty="0" smtClean="0"/>
              <a:t> (Sweet’s syndrome; </a:t>
            </a:r>
            <a:r>
              <a:rPr lang="en-US" dirty="0" err="1" smtClean="0"/>
              <a:t>Gumm</a:t>
            </a:r>
            <a:r>
              <a:rPr lang="en-US" dirty="0" smtClean="0"/>
              <a:t>-Button disease)</a:t>
            </a:r>
          </a:p>
          <a:p>
            <a:r>
              <a:rPr lang="en-US" dirty="0" smtClean="0"/>
              <a:t>Started on systemic steroids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Photos</a:t>
            </a:r>
            <a:endParaRPr lang="en-US" dirty="0"/>
          </a:p>
        </p:txBody>
      </p:sp>
      <p:pic>
        <p:nvPicPr>
          <p:cNvPr id="5" name="Picture 4" descr="IMG_39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/>
          <a:stretch/>
        </p:blipFill>
        <p:spPr>
          <a:xfrm rot="5400000">
            <a:off x="1506802" y="3869002"/>
            <a:ext cx="2701398" cy="2971800"/>
          </a:xfrm>
          <a:prstGeom prst="rect">
            <a:avLst/>
          </a:prstGeom>
        </p:spPr>
      </p:pic>
      <p:pic>
        <p:nvPicPr>
          <p:cNvPr id="6" name="Picture 5" descr="IMG_390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r="22548" b="60943"/>
          <a:stretch/>
        </p:blipFill>
        <p:spPr>
          <a:xfrm rot="5400000">
            <a:off x="4914900" y="3924300"/>
            <a:ext cx="2743200" cy="2819400"/>
          </a:xfrm>
          <a:prstGeom prst="rect">
            <a:avLst/>
          </a:prstGeom>
        </p:spPr>
      </p:pic>
      <p:pic>
        <p:nvPicPr>
          <p:cNvPr id="7" name="Picture 6" descr="IMG_389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6798" y="914401"/>
            <a:ext cx="2819401" cy="2819401"/>
          </a:xfrm>
          <a:prstGeom prst="rect">
            <a:avLst/>
          </a:prstGeom>
        </p:spPr>
      </p:pic>
      <p:pic>
        <p:nvPicPr>
          <p:cNvPr id="8" name="Picture 7" descr="IMG_390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/>
          <a:stretch/>
        </p:blipFill>
        <p:spPr>
          <a:xfrm rot="5400000">
            <a:off x="1444595" y="841405"/>
            <a:ext cx="28258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Chief Complaint: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“My eye is irritated”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HPI: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60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year old </a:t>
            </a:r>
            <a:r>
              <a:rPr lang="en-US" dirty="0" smtClean="0">
                <a:solidFill>
                  <a:srgbClr val="595959"/>
                </a:solidFill>
              </a:rPr>
              <a:t>white male admitted on 5/20/2017 </a:t>
            </a:r>
            <a:r>
              <a:rPr lang="en-US" dirty="0" smtClean="0">
                <a:solidFill>
                  <a:srgbClr val="595959"/>
                </a:solidFill>
              </a:rPr>
              <a:t>for severe flank pain secondary to spontaneous </a:t>
            </a:r>
            <a:r>
              <a:rPr lang="en-US" dirty="0" err="1" smtClean="0">
                <a:solidFill>
                  <a:srgbClr val="595959"/>
                </a:solidFill>
              </a:rPr>
              <a:t>perinephric</a:t>
            </a:r>
            <a:r>
              <a:rPr lang="en-US" dirty="0" smtClean="0">
                <a:solidFill>
                  <a:srgbClr val="595959"/>
                </a:solidFill>
              </a:rPr>
              <a:t> hematoma s/p coil embolization of </a:t>
            </a:r>
            <a:r>
              <a:rPr lang="en-US" dirty="0" err="1" smtClean="0">
                <a:solidFill>
                  <a:srgbClr val="595959"/>
                </a:solidFill>
              </a:rPr>
              <a:t>arteriovevous</a:t>
            </a:r>
            <a:r>
              <a:rPr lang="en-US" dirty="0" smtClean="0">
                <a:solidFill>
                  <a:srgbClr val="595959"/>
                </a:solidFill>
              </a:rPr>
              <a:t> malformation by interventional radiology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5/23/2017: sudden onset of fever, chills, altered mental status tachycardia and worsening leukocytosis (WBC: 19 </a:t>
            </a:r>
            <a:r>
              <a:rPr lang="en-US" dirty="0" smtClean="0">
                <a:solidFill>
                  <a:srgbClr val="595959"/>
                </a:solidFill>
                <a:sym typeface="Wingdings"/>
              </a:rPr>
              <a:t>24</a:t>
            </a:r>
            <a:r>
              <a:rPr lang="en-US" dirty="0" smtClean="0">
                <a:solidFill>
                  <a:srgbClr val="595959"/>
                </a:solidFill>
              </a:rPr>
              <a:t>) concerning for sepsis, started on empiric intravenous </a:t>
            </a:r>
            <a:r>
              <a:rPr lang="en-US" dirty="0" err="1" smtClean="0">
                <a:solidFill>
                  <a:srgbClr val="595959"/>
                </a:solidFill>
              </a:rPr>
              <a:t>Vancomycin</a:t>
            </a:r>
            <a:r>
              <a:rPr lang="en-US" dirty="0" smtClean="0">
                <a:solidFill>
                  <a:srgbClr val="595959"/>
                </a:solidFill>
              </a:rPr>
              <a:t> and Ceftriaxone</a:t>
            </a:r>
          </a:p>
          <a:p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Described by Dr. Robert D Sweet</a:t>
            </a:r>
          </a:p>
          <a:p>
            <a:r>
              <a:rPr lang="en-US" dirty="0" smtClean="0"/>
              <a:t>Abrupt </a:t>
            </a:r>
            <a:r>
              <a:rPr lang="en-US" dirty="0"/>
              <a:t>appearance </a:t>
            </a:r>
            <a:r>
              <a:rPr lang="en-US" dirty="0" smtClean="0"/>
              <a:t>of asymmetrical </a:t>
            </a:r>
            <a:r>
              <a:rPr lang="en-US" dirty="0"/>
              <a:t>painful, edematous and inflamed papules, plaques and nodules exhibiting a brightly erythematous or </a:t>
            </a:r>
            <a:r>
              <a:rPr lang="en-US" dirty="0" err="1"/>
              <a:t>violaceous</a:t>
            </a:r>
            <a:r>
              <a:rPr lang="en-US" dirty="0"/>
              <a:t> </a:t>
            </a:r>
            <a:r>
              <a:rPr lang="en-US" dirty="0" smtClean="0"/>
              <a:t>color</a:t>
            </a:r>
          </a:p>
          <a:p>
            <a:r>
              <a:rPr lang="en-US" dirty="0" smtClean="0"/>
              <a:t>Fever &gt; 38 degrees Celsius, leukocytosis and </a:t>
            </a:r>
            <a:r>
              <a:rPr lang="en-US" dirty="0" err="1" smtClean="0"/>
              <a:t>neutrophilic</a:t>
            </a:r>
            <a:r>
              <a:rPr lang="en-US" dirty="0" smtClean="0"/>
              <a:t> infiltration of eyes, central nervous system and other internal </a:t>
            </a:r>
            <a:r>
              <a:rPr lang="en-US" dirty="0"/>
              <a:t>organ </a:t>
            </a:r>
            <a:r>
              <a:rPr lang="en-US" dirty="0" smtClean="0"/>
              <a:t>may occur</a:t>
            </a:r>
          </a:p>
          <a:p>
            <a:r>
              <a:rPr lang="en-US" dirty="0"/>
              <a:t>Oral ulcers, bullae, vesicles, gingival hyperplasia, ulcerative periodontitis and tongue swelling; rarely, </a:t>
            </a:r>
            <a:r>
              <a:rPr lang="en-US" dirty="0" err="1"/>
              <a:t>nectrotizing</a:t>
            </a:r>
            <a:r>
              <a:rPr lang="en-US" dirty="0"/>
              <a:t> </a:t>
            </a:r>
            <a:r>
              <a:rPr lang="en-US" dirty="0" err="1" smtClean="0"/>
              <a:t>fascitis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Sweet’s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Major Criteria</a:t>
            </a:r>
          </a:p>
          <a:p>
            <a:pPr marL="0" indent="0">
              <a:buNone/>
            </a:pPr>
            <a:r>
              <a:rPr lang="en-US" dirty="0" smtClean="0"/>
              <a:t>	- Abrupt </a:t>
            </a:r>
            <a:r>
              <a:rPr lang="en-US" dirty="0"/>
              <a:t>onset of painful erythematous plaques </a:t>
            </a:r>
            <a:r>
              <a:rPr lang="en-US" dirty="0" smtClean="0"/>
              <a:t>	or nodules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Histopathologic</a:t>
            </a:r>
            <a:r>
              <a:rPr lang="en-US" dirty="0" smtClean="0"/>
              <a:t> </a:t>
            </a:r>
            <a:r>
              <a:rPr lang="en-US" dirty="0"/>
              <a:t>evidence of a dense </a:t>
            </a:r>
            <a:r>
              <a:rPr lang="en-US" dirty="0" err="1" smtClean="0"/>
              <a:t>neutrophilic</a:t>
            </a:r>
            <a:r>
              <a:rPr lang="en-US" dirty="0" smtClean="0"/>
              <a:t> 	infiltrate </a:t>
            </a:r>
            <a:r>
              <a:rPr lang="en-US" dirty="0"/>
              <a:t>without evidence of </a:t>
            </a:r>
            <a:r>
              <a:rPr lang="en-US" dirty="0" err="1" smtClean="0"/>
              <a:t>leukocytoclastic</a:t>
            </a:r>
            <a:r>
              <a:rPr lang="en-US" dirty="0" smtClean="0"/>
              <a:t> 	</a:t>
            </a:r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smtClean="0"/>
              <a:t>Minor Criteria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Pyrexia &gt;38°C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/>
              <a:t>Association with underlying hematologic or </a:t>
            </a:r>
            <a:r>
              <a:rPr lang="en-US" dirty="0" smtClean="0"/>
              <a:t>	visceral </a:t>
            </a:r>
            <a:r>
              <a:rPr lang="en-US" dirty="0"/>
              <a:t>malignancy, inflammatory disease or </a:t>
            </a:r>
            <a:r>
              <a:rPr lang="en-US" dirty="0" smtClean="0"/>
              <a:t>	pregnancy or </a:t>
            </a:r>
            <a:r>
              <a:rPr lang="en-US" dirty="0"/>
              <a:t>preceded by upper respiratory </a:t>
            </a:r>
            <a:r>
              <a:rPr lang="en-US" dirty="0" smtClean="0"/>
              <a:t>	infection</a:t>
            </a:r>
            <a:r>
              <a:rPr lang="en-US" dirty="0"/>
              <a:t>, gastrointestinal infection, or </a:t>
            </a:r>
            <a:r>
              <a:rPr lang="en-US" dirty="0" smtClean="0"/>
              <a:t>	vaccination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Excellent response to systemic steroids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Abnormal laboratory values including 	leukocytosis and increased inflammatory markers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Sweet’s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5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Classified as: </a:t>
            </a:r>
          </a:p>
          <a:p>
            <a:pPr marL="0" indent="0">
              <a:buNone/>
            </a:pPr>
            <a:r>
              <a:rPr lang="en-US" dirty="0"/>
              <a:t>      - Classical Sweet syndrome</a:t>
            </a:r>
          </a:p>
          <a:p>
            <a:pPr marL="0" indent="0">
              <a:buNone/>
            </a:pPr>
            <a:r>
              <a:rPr lang="en-US" dirty="0"/>
              <a:t>      - Malignancy associated Sweet </a:t>
            </a:r>
            <a:r>
              <a:rPr lang="en-US" dirty="0" smtClean="0"/>
              <a:t>	syndrome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- Drug-induced Sweet </a:t>
            </a:r>
            <a:r>
              <a:rPr lang="en-US" dirty="0" smtClean="0"/>
              <a:t>syndrome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Sweet’s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Ocular inflammation is a common </a:t>
            </a:r>
            <a:r>
              <a:rPr lang="en-US" dirty="0" err="1"/>
              <a:t>extracutaneous</a:t>
            </a:r>
            <a:r>
              <a:rPr lang="en-US" dirty="0"/>
              <a:t> </a:t>
            </a:r>
            <a:r>
              <a:rPr lang="en-US" dirty="0" smtClean="0"/>
              <a:t>manifestation</a:t>
            </a:r>
            <a:endParaRPr lang="en-US" dirty="0"/>
          </a:p>
          <a:p>
            <a:r>
              <a:rPr lang="en-US" dirty="0" smtClean="0"/>
              <a:t>17 </a:t>
            </a:r>
            <a:r>
              <a:rPr lang="en-US" dirty="0"/>
              <a:t>to 72 percent of patients with the classical </a:t>
            </a:r>
            <a:r>
              <a:rPr lang="en-US" dirty="0" smtClean="0"/>
              <a:t>variant of Sweet’s syndrome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onjunctivitis</a:t>
            </a:r>
            <a:r>
              <a:rPr lang="en-US" dirty="0"/>
              <a:t>, </a:t>
            </a:r>
            <a:r>
              <a:rPr lang="en-US" dirty="0" err="1"/>
              <a:t>episcleritis</a:t>
            </a:r>
            <a:r>
              <a:rPr lang="en-US" dirty="0"/>
              <a:t>, </a:t>
            </a:r>
            <a:r>
              <a:rPr lang="en-US" dirty="0" err="1"/>
              <a:t>scleritis</a:t>
            </a:r>
            <a:r>
              <a:rPr lang="en-US" dirty="0"/>
              <a:t>, </a:t>
            </a:r>
            <a:r>
              <a:rPr lang="en-US" dirty="0" err="1"/>
              <a:t>limbal</a:t>
            </a:r>
            <a:r>
              <a:rPr lang="en-US" dirty="0"/>
              <a:t> nodules, peripheral ulcerative keratitis, </a:t>
            </a:r>
            <a:r>
              <a:rPr lang="en-US" dirty="0" err="1"/>
              <a:t>iritis</a:t>
            </a:r>
            <a:r>
              <a:rPr lang="en-US" dirty="0"/>
              <a:t>, glaucoma, </a:t>
            </a:r>
            <a:r>
              <a:rPr lang="en-US" dirty="0" err="1"/>
              <a:t>dacryoadenitis</a:t>
            </a:r>
            <a:r>
              <a:rPr lang="en-US" dirty="0"/>
              <a:t> and </a:t>
            </a:r>
            <a:r>
              <a:rPr lang="en-US" dirty="0" err="1" smtClean="0"/>
              <a:t>choroiditis</a:t>
            </a:r>
            <a:endParaRPr lang="en-US" dirty="0" smtClean="0"/>
          </a:p>
          <a:p>
            <a:r>
              <a:rPr lang="en-US" dirty="0" smtClean="0"/>
              <a:t>Systemic steroids are the first-line treatment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Sweet’s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9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fortunately we are unable to provide accessible alternative text for this. If you require assistance to access this image, please contact help@nature.com or the auth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126868" cy="32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195056" cy="321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7-08-18 at 6.08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7289800" cy="16510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5257800"/>
            <a:ext cx="8610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72-year-old man who developed bilateral </a:t>
            </a:r>
            <a:r>
              <a:rPr lang="en-US" dirty="0" err="1"/>
              <a:t>periocular</a:t>
            </a:r>
            <a:r>
              <a:rPr lang="en-US" dirty="0"/>
              <a:t> swelling </a:t>
            </a:r>
            <a:r>
              <a:rPr lang="en-US" dirty="0" smtClean="0"/>
              <a:t>overnight, treated </a:t>
            </a:r>
            <a:r>
              <a:rPr lang="en-US" dirty="0"/>
              <a:t>for probable Herpes Zoster cellulitis with secondary bacterial </a:t>
            </a:r>
            <a:r>
              <a:rPr lang="en-US" dirty="0" smtClean="0"/>
              <a:t>infection without response</a:t>
            </a:r>
            <a:endParaRPr lang="en-US" dirty="0"/>
          </a:p>
          <a:p>
            <a:r>
              <a:rPr lang="en-US" dirty="0"/>
              <a:t>CT demonstrated only </a:t>
            </a:r>
            <a:r>
              <a:rPr lang="en-US" dirty="0" err="1"/>
              <a:t>preseptal</a:t>
            </a:r>
            <a:r>
              <a:rPr lang="en-US" dirty="0"/>
              <a:t> ocular and facial </a:t>
            </a:r>
            <a:r>
              <a:rPr lang="en-US" dirty="0" smtClean="0"/>
              <a:t>swelling, pathology clinched the diagnosis</a:t>
            </a:r>
          </a:p>
          <a:p>
            <a:r>
              <a:rPr lang="en-US" dirty="0" smtClean="0"/>
              <a:t>Excellent response to systemic steroids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9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weet syndrome ocular manifestatio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5"/>
          <a:stretch/>
        </p:blipFill>
        <p:spPr bwMode="auto">
          <a:xfrm>
            <a:off x="533400" y="1066800"/>
            <a:ext cx="8437061" cy="320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Shot 2017-08-18 at 6.15.1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44000" cy="1205931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4876800"/>
            <a:ext cx="8610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47-</a:t>
            </a:r>
            <a:r>
              <a:rPr lang="en-US" dirty="0"/>
              <a:t>year-old man who developed </a:t>
            </a:r>
            <a:r>
              <a:rPr lang="en-US" dirty="0" smtClean="0"/>
              <a:t>facial lesions associated with </a:t>
            </a:r>
            <a:r>
              <a:rPr lang="en-US" dirty="0" err="1" smtClean="0"/>
              <a:t>conjunctival</a:t>
            </a:r>
            <a:r>
              <a:rPr lang="en-US" dirty="0" smtClean="0"/>
              <a:t> nodules</a:t>
            </a:r>
          </a:p>
          <a:p>
            <a:r>
              <a:rPr lang="en-US" dirty="0" smtClean="0"/>
              <a:t>Diagnosis established on biopsy of skin and </a:t>
            </a:r>
            <a:r>
              <a:rPr lang="en-US" dirty="0" err="1" smtClean="0"/>
              <a:t>conjunctival</a:t>
            </a:r>
            <a:r>
              <a:rPr lang="en-US" dirty="0" smtClean="0"/>
              <a:t> lesions</a:t>
            </a:r>
          </a:p>
          <a:p>
            <a:r>
              <a:rPr lang="en-US" dirty="0" smtClean="0"/>
              <a:t>Excellent response to systemic steroids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4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8-18 at 5.5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2400"/>
            <a:ext cx="9144000" cy="1238132"/>
          </a:xfrm>
          <a:prstGeom prst="rect">
            <a:avLst/>
          </a:prstGeom>
        </p:spPr>
      </p:pic>
      <p:pic>
        <p:nvPicPr>
          <p:cNvPr id="8" name="Picture 2" descr="http://www.scielo.br/img/revistas/abo/v78n1/0004-2749-abo-78-01-0053-gf0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801770" cy="28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cielo.br/img/revistas/abo/v78n1/0004-2749-abo-78-01-0053-gf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818818" cy="28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81000" y="5105400"/>
            <a:ext cx="8610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46-</a:t>
            </a:r>
            <a:r>
              <a:rPr lang="en-US" dirty="0"/>
              <a:t>year-old </a:t>
            </a:r>
            <a:r>
              <a:rPr lang="en-US" dirty="0" smtClean="0"/>
              <a:t>woman with classic skin lesions diagnosed with Sweet Syndrome and treated with systemic steroids</a:t>
            </a:r>
          </a:p>
          <a:p>
            <a:r>
              <a:rPr lang="en-US" dirty="0" smtClean="0"/>
              <a:t>5 months after skin lesions resolved, she developed nodular </a:t>
            </a:r>
            <a:r>
              <a:rPr lang="en-US" dirty="0" err="1" smtClean="0"/>
              <a:t>scleritis</a:t>
            </a:r>
            <a:r>
              <a:rPr lang="en-US" dirty="0" smtClean="0"/>
              <a:t> and peripheral ulcerative keratitis in the absence of active skin lesions</a:t>
            </a:r>
          </a:p>
          <a:p>
            <a:r>
              <a:rPr lang="en-US" dirty="0" smtClean="0"/>
              <a:t>Excellent response to systemic steroids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5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Sweet’s Syndrome</a:t>
            </a:r>
            <a:endParaRPr lang="en-US" dirty="0"/>
          </a:p>
        </p:txBody>
      </p:sp>
      <p:pic>
        <p:nvPicPr>
          <p:cNvPr id="4" name="Picture 2" descr="Image result for dacryoadenitis sweet syndr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338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weet syndrome ocular manifest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8862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3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Ocular involvement is not uncommon in Sweet’s syndrome and may be the presenting sign of the disease or occur concurrently with the skin lesions; </a:t>
            </a:r>
            <a:r>
              <a:rPr lang="en-US" dirty="0" err="1" smtClean="0"/>
              <a:t>conjunctival</a:t>
            </a:r>
            <a:r>
              <a:rPr lang="en-US" dirty="0" smtClean="0"/>
              <a:t>/</a:t>
            </a:r>
            <a:r>
              <a:rPr lang="en-US" dirty="0" err="1" smtClean="0"/>
              <a:t>limbal</a:t>
            </a:r>
            <a:r>
              <a:rPr lang="en-US" dirty="0" smtClean="0"/>
              <a:t> lesions are the most common ocular manifestation</a:t>
            </a:r>
          </a:p>
          <a:p>
            <a:r>
              <a:rPr lang="en-US" dirty="0"/>
              <a:t>C</a:t>
            </a:r>
            <a:r>
              <a:rPr lang="en-US" dirty="0" smtClean="0"/>
              <a:t>onstellation of fever</a:t>
            </a:r>
            <a:r>
              <a:rPr lang="en-US" dirty="0"/>
              <a:t>, </a:t>
            </a:r>
            <a:r>
              <a:rPr lang="en-US" dirty="0" smtClean="0"/>
              <a:t>chills, leukocytosis and skin lesions</a:t>
            </a:r>
          </a:p>
          <a:p>
            <a:r>
              <a:rPr lang="en-US" dirty="0" smtClean="0"/>
              <a:t>Systemic steroids are the first-line treatment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0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Drs. Breaux and Sophie</a:t>
            </a:r>
          </a:p>
          <a:p>
            <a:r>
              <a:rPr lang="en-US" dirty="0" smtClean="0"/>
              <a:t>Dr. Kaplan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Nowacki</a:t>
            </a:r>
            <a:r>
              <a:rPr lang="en-US" dirty="0" smtClean="0"/>
              <a:t> (Norton Pathology)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Acknowlegdements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9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066801"/>
            <a:ext cx="87630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HPI</a:t>
            </a:r>
            <a:r>
              <a:rPr lang="en-US" b="1" dirty="0"/>
              <a:t> </a:t>
            </a:r>
            <a:r>
              <a:rPr lang="en-US" b="1" dirty="0" smtClean="0"/>
              <a:t>(continued):</a:t>
            </a:r>
            <a:endParaRPr lang="en-US" b="1" dirty="0" smtClean="0"/>
          </a:p>
          <a:p>
            <a:r>
              <a:rPr lang="en-US" dirty="0" smtClean="0">
                <a:solidFill>
                  <a:srgbClr val="595959"/>
                </a:solidFill>
              </a:rPr>
              <a:t>Infectious workup negative except positive </a:t>
            </a:r>
            <a:r>
              <a:rPr lang="en-US" dirty="0">
                <a:solidFill>
                  <a:srgbClr val="595959"/>
                </a:solidFill>
              </a:rPr>
              <a:t>serum </a:t>
            </a:r>
            <a:r>
              <a:rPr lang="en-US" dirty="0" err="1">
                <a:solidFill>
                  <a:srgbClr val="595959"/>
                </a:solidFill>
              </a:rPr>
              <a:t>cryptococcal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antigen</a:t>
            </a:r>
          </a:p>
          <a:p>
            <a:r>
              <a:rPr lang="en-US" dirty="0">
                <a:solidFill>
                  <a:srgbClr val="595959"/>
                </a:solidFill>
              </a:rPr>
              <a:t>S</a:t>
            </a:r>
            <a:r>
              <a:rPr lang="en-US" dirty="0" smtClean="0">
                <a:solidFill>
                  <a:srgbClr val="595959"/>
                </a:solidFill>
              </a:rPr>
              <a:t>tarted on anti-</a:t>
            </a:r>
            <a:r>
              <a:rPr lang="en-US" dirty="0" err="1" smtClean="0">
                <a:solidFill>
                  <a:srgbClr val="595959"/>
                </a:solidFill>
              </a:rPr>
              <a:t>fungals</a:t>
            </a:r>
            <a:r>
              <a:rPr lang="en-US" dirty="0" smtClean="0">
                <a:solidFill>
                  <a:srgbClr val="595959"/>
                </a:solidFill>
              </a:rPr>
              <a:t> for suspected recurrence of </a:t>
            </a:r>
            <a:r>
              <a:rPr lang="en-US" dirty="0" err="1" smtClean="0">
                <a:solidFill>
                  <a:srgbClr val="595959"/>
                </a:solidFill>
              </a:rPr>
              <a:t>cryptococcal</a:t>
            </a:r>
            <a:r>
              <a:rPr lang="en-US" dirty="0" smtClean="0">
                <a:solidFill>
                  <a:srgbClr val="595959"/>
                </a:solidFill>
              </a:rPr>
              <a:t> meningitis (previous history of </a:t>
            </a:r>
            <a:r>
              <a:rPr lang="en-US" dirty="0" err="1" smtClean="0">
                <a:solidFill>
                  <a:srgbClr val="595959"/>
                </a:solidFill>
              </a:rPr>
              <a:t>cryptococcal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?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meningitis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?line infection in 2014)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5/28/2017: “pink left eye”, started on </a:t>
            </a:r>
            <a:r>
              <a:rPr lang="en-US" dirty="0" err="1" smtClean="0">
                <a:solidFill>
                  <a:srgbClr val="595959"/>
                </a:solidFill>
              </a:rPr>
              <a:t>ofloxacin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gtts</a:t>
            </a:r>
            <a:r>
              <a:rPr lang="en-US" dirty="0" smtClean="0">
                <a:solidFill>
                  <a:srgbClr val="595959"/>
                </a:solidFill>
              </a:rPr>
              <a:t> by primary team and Ophthalmology was consulted for the same</a:t>
            </a:r>
          </a:p>
          <a:p>
            <a:r>
              <a:rPr lang="en-US" dirty="0">
                <a:solidFill>
                  <a:srgbClr val="595959"/>
                </a:solidFill>
              </a:rPr>
              <a:t>P</a:t>
            </a:r>
            <a:r>
              <a:rPr lang="en-US" dirty="0" smtClean="0">
                <a:solidFill>
                  <a:srgbClr val="595959"/>
                </a:solidFill>
              </a:rPr>
              <a:t>oor historian, altered mental status, family unreliable and not readily available</a:t>
            </a:r>
          </a:p>
        </p:txBody>
      </p:sp>
    </p:spTree>
    <p:extLst>
      <p:ext uri="{BB962C8B-B14F-4D97-AF65-F5344CB8AC3E}">
        <p14:creationId xmlns:p14="http://schemas.microsoft.com/office/powerpoint/2010/main" val="157050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800" dirty="0"/>
              <a:t>Cohen PR. </a:t>
            </a:r>
            <a:r>
              <a:rPr lang="en-US" sz="1800" dirty="0" smtClean="0"/>
              <a:t>Sweet’s Syndrome - </a:t>
            </a:r>
            <a:r>
              <a:rPr lang="en-US" sz="1800" dirty="0"/>
              <a:t>a comprehensive review of an acute febrile </a:t>
            </a:r>
            <a:r>
              <a:rPr lang="en-US" sz="1800" dirty="0" err="1"/>
              <a:t>neutrophilic</a:t>
            </a:r>
            <a:r>
              <a:rPr lang="en-US" sz="1800" dirty="0"/>
              <a:t> </a:t>
            </a:r>
            <a:r>
              <a:rPr lang="en-US" sz="1800" dirty="0" err="1" smtClean="0"/>
              <a:t>dermatosis</a:t>
            </a:r>
            <a:r>
              <a:rPr lang="en-US" sz="1800" dirty="0" smtClean="0"/>
              <a:t>. </a:t>
            </a:r>
            <a:r>
              <a:rPr lang="en-US" sz="1800" dirty="0" err="1" smtClean="0"/>
              <a:t>Orphanet</a:t>
            </a:r>
            <a:r>
              <a:rPr lang="en-US" sz="1800" dirty="0" smtClean="0"/>
              <a:t> </a:t>
            </a:r>
            <a:r>
              <a:rPr lang="en-US" sz="1800" dirty="0"/>
              <a:t>J Rare Dis. </a:t>
            </a:r>
            <a:r>
              <a:rPr lang="en-US" sz="1800" dirty="0" smtClean="0"/>
              <a:t>2007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800" dirty="0"/>
              <a:t>Gottlieb CC, et </a:t>
            </a:r>
            <a:r>
              <a:rPr lang="en-US" sz="1800" dirty="0" smtClean="0"/>
              <a:t>al. </a:t>
            </a:r>
            <a:r>
              <a:rPr lang="en-US" sz="1800" dirty="0"/>
              <a:t>Ocular involvement in acute febrile </a:t>
            </a:r>
            <a:r>
              <a:rPr lang="en-US" sz="1800" dirty="0" err="1"/>
              <a:t>neutrophilic</a:t>
            </a:r>
            <a:r>
              <a:rPr lang="en-US" sz="1800" dirty="0"/>
              <a:t> </a:t>
            </a:r>
            <a:r>
              <a:rPr lang="en-US" sz="1800" dirty="0" err="1"/>
              <a:t>dermatosis</a:t>
            </a:r>
            <a:r>
              <a:rPr lang="en-US" sz="1800" dirty="0"/>
              <a:t> (Sweet syndrome): new cases and review of the literature</a:t>
            </a:r>
            <a:r>
              <a:rPr lang="en-US" sz="1800" dirty="0" smtClean="0"/>
              <a:t>. </a:t>
            </a:r>
            <a:r>
              <a:rPr lang="en-US" sz="1800" dirty="0" err="1"/>
              <a:t>Surv</a:t>
            </a:r>
            <a:r>
              <a:rPr lang="en-US" sz="1800" dirty="0"/>
              <a:t> </a:t>
            </a:r>
            <a:r>
              <a:rPr lang="en-US" sz="1800" dirty="0" err="1"/>
              <a:t>Ophthalmol</a:t>
            </a:r>
            <a:r>
              <a:rPr lang="en-US" sz="1800" dirty="0"/>
              <a:t>. 2008 May-</a:t>
            </a:r>
            <a:r>
              <a:rPr lang="en-US" sz="1800" dirty="0" smtClean="0"/>
              <a:t>Jun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800" dirty="0" smtClean="0"/>
              <a:t>Anwar S, et al. Bilateral </a:t>
            </a:r>
            <a:r>
              <a:rPr lang="en-US" sz="1800" dirty="0" err="1" smtClean="0"/>
              <a:t>periocular</a:t>
            </a:r>
            <a:r>
              <a:rPr lang="en-US" sz="1800" dirty="0" smtClean="0"/>
              <a:t> swelling in Sweet’s syndrome. Eye 2004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800" dirty="0" err="1" smtClean="0"/>
              <a:t>Zhuang</a:t>
            </a:r>
            <a:r>
              <a:rPr lang="en-US" sz="1800" dirty="0" smtClean="0"/>
              <a:t> Y, et al. Bilateral </a:t>
            </a:r>
            <a:r>
              <a:rPr lang="en-US" sz="1800" dirty="0" err="1" smtClean="0"/>
              <a:t>conjunctival</a:t>
            </a:r>
            <a:r>
              <a:rPr lang="en-US" sz="1800" dirty="0" smtClean="0"/>
              <a:t> nodules in Sweet’s syndrome. Journal of clinical and experimental ophthalmology 2011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800" dirty="0" err="1" smtClean="0"/>
              <a:t>Bilgin</a:t>
            </a:r>
            <a:r>
              <a:rPr lang="en-US" sz="1800" dirty="0"/>
              <a:t> AB, et al. An uncommon ocular manifestation of Sweet syndrome: peripheral ulcerative keratitis and nodular </a:t>
            </a:r>
            <a:r>
              <a:rPr lang="en-US" sz="1800" dirty="0" err="1" smtClean="0"/>
              <a:t>scleritis</a:t>
            </a:r>
            <a:r>
              <a:rPr lang="en-US" sz="1800" dirty="0" smtClean="0"/>
              <a:t>. </a:t>
            </a:r>
            <a:r>
              <a:rPr lang="en-US" sz="1800" dirty="0" err="1"/>
              <a:t>Arq</a:t>
            </a:r>
            <a:r>
              <a:rPr lang="en-US" sz="1800" dirty="0"/>
              <a:t>. Bras. </a:t>
            </a:r>
            <a:r>
              <a:rPr lang="en-US" sz="1800" dirty="0" err="1"/>
              <a:t>Oftalmol</a:t>
            </a:r>
            <a:r>
              <a:rPr lang="en-US" sz="1800" dirty="0"/>
              <a:t>. vol.78 no.1 São Paulo Jan./Feb. 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32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Review of Systems: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Left flank pain</a:t>
            </a:r>
            <a:endParaRPr lang="en-US" dirty="0" smtClean="0">
              <a:solidFill>
                <a:srgbClr val="595959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67408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624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Past Ocular History: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Unremarkable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Past Medical/Surgical History: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End-stage renal disease on intermittent hemodialysis (amphotericin toxicity)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C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ryptococcal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 infection: ?meningitis, line infection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Granulomatous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polyangitis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Family History: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Unremarkable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Medications: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Prednisone 10mg QD, Fluconazole 200mg QD (non-compliant)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Allergies: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No known drug allergies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2722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326249"/>
              </p:ext>
            </p:extLst>
          </p:nvPr>
        </p:nvGraphicFramePr>
        <p:xfrm>
          <a:off x="685800" y="1371600"/>
          <a:ext cx="7924800" cy="39065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438400"/>
                <a:gridCol w="13716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Best-corrected 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30-2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20/25-2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3→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3→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 (unreliable)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Grossly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 (unreliable)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Grossly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 (unreliable)</a:t>
                      </a: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Grossly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 (unreliable)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624819"/>
              </p:ext>
            </p:extLst>
          </p:nvPr>
        </p:nvGraphicFramePr>
        <p:xfrm>
          <a:off x="457200" y="990600"/>
          <a:ext cx="8305800" cy="5715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2362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1+ 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njection; three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lesions; largest one on the temporal conjunctiva, two smaller ones at the inferior and nasal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limbus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raised, whitish, undefined borders, non-pigmented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Vitreous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914172"/>
              </p:ext>
            </p:extLst>
          </p:nvPr>
        </p:nvGraphicFramePr>
        <p:xfrm>
          <a:off x="457200" y="1295400"/>
          <a:ext cx="8077200" cy="2783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52600"/>
                <a:gridCol w="2885440"/>
                <a:gridCol w="39116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Dilated Fundus Exam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pink and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sharp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pink and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sharp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foveal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reflex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foveal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reflex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Photos</a:t>
            </a:r>
            <a:endParaRPr lang="en-US" dirty="0"/>
          </a:p>
        </p:txBody>
      </p:sp>
      <p:pic>
        <p:nvPicPr>
          <p:cNvPr id="2" name="Picture 1" descr="IMG_46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/>
          <a:stretch/>
        </p:blipFill>
        <p:spPr>
          <a:xfrm rot="5400000">
            <a:off x="342899" y="1562102"/>
            <a:ext cx="4191001" cy="3962400"/>
          </a:xfrm>
          <a:prstGeom prst="rect">
            <a:avLst/>
          </a:prstGeom>
        </p:spPr>
      </p:pic>
      <p:pic>
        <p:nvPicPr>
          <p:cNvPr id="4" name="Picture 3" descr="IMG_465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b="11594"/>
          <a:stretch/>
        </p:blipFill>
        <p:spPr>
          <a:xfrm rot="5400000">
            <a:off x="4610100" y="1714500"/>
            <a:ext cx="41910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5562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Skin Lesions: </a:t>
            </a:r>
            <a:r>
              <a:rPr lang="en-US" sz="2000" dirty="0" smtClean="0"/>
              <a:t>Raised, firm-hard, non-tender nodular lesions on face, forehead and dorsum of hands </a:t>
            </a:r>
          </a:p>
        </p:txBody>
      </p:sp>
    </p:spTree>
    <p:extLst>
      <p:ext uri="{BB962C8B-B14F-4D97-AF65-F5344CB8AC3E}">
        <p14:creationId xmlns:p14="http://schemas.microsoft.com/office/powerpoint/2010/main" val="166595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1043</Words>
  <Application>Microsoft Macintosh PowerPoint</Application>
  <PresentationFormat>On-screen Show (4:3)</PresentationFormat>
  <Paragraphs>169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Conjunctival Lesion – An Ocular Manifestation of a Dermatological Condition</vt:lpstr>
      <vt:lpstr>Patient Presentation</vt:lpstr>
      <vt:lpstr>Patient Presentation</vt:lpstr>
      <vt:lpstr>Patient Presentation</vt:lpstr>
      <vt:lpstr>Patient Presentation</vt:lpstr>
      <vt:lpstr>External Exam</vt:lpstr>
      <vt:lpstr>Anterior Segment Exam</vt:lpstr>
      <vt:lpstr>Posterior Segment Exam</vt:lpstr>
      <vt:lpstr>Clinical Photos</vt:lpstr>
      <vt:lpstr>Assessment and Plan</vt:lpstr>
      <vt:lpstr>Clinical Photos</vt:lpstr>
      <vt:lpstr>Assessment and Plan</vt:lpstr>
      <vt:lpstr>Clinical Photos</vt:lpstr>
      <vt:lpstr>Pathology</vt:lpstr>
      <vt:lpstr>Pathology</vt:lpstr>
      <vt:lpstr>Pathology</vt:lpstr>
      <vt:lpstr>Pathology</vt:lpstr>
      <vt:lpstr>Assessment and Plan</vt:lpstr>
      <vt:lpstr>Clinical Photos</vt:lpstr>
      <vt:lpstr>Sweet’s Syndrome</vt:lpstr>
      <vt:lpstr>Sweet’s Syndrome</vt:lpstr>
      <vt:lpstr>Sweet’s Syndrome</vt:lpstr>
      <vt:lpstr>Sweet’s Syndrome</vt:lpstr>
      <vt:lpstr>PowerPoint Presentation</vt:lpstr>
      <vt:lpstr>PowerPoint Presentation</vt:lpstr>
      <vt:lpstr>PowerPoint Presentation</vt:lpstr>
      <vt:lpstr>Sweet’s Syndrome</vt:lpstr>
      <vt:lpstr>Conclusion</vt:lpstr>
      <vt:lpstr>Acknowlegdements</vt:lpstr>
      <vt:lpstr>References</vt:lpstr>
      <vt:lpstr>Thank you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Mehreen Adhi</cp:lastModifiedBy>
  <cp:revision>189</cp:revision>
  <dcterms:created xsi:type="dcterms:W3CDTF">2016-10-11T20:34:40Z</dcterms:created>
  <dcterms:modified xsi:type="dcterms:W3CDTF">2017-08-18T10:53:19Z</dcterms:modified>
</cp:coreProperties>
</file>