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75" r:id="rId4"/>
    <p:sldId id="278" r:id="rId5"/>
    <p:sldId id="260" r:id="rId6"/>
    <p:sldId id="264" r:id="rId7"/>
    <p:sldId id="269" r:id="rId8"/>
    <p:sldId id="279" r:id="rId9"/>
    <p:sldId id="352" r:id="rId10"/>
    <p:sldId id="353" r:id="rId11"/>
    <p:sldId id="265" r:id="rId12"/>
    <p:sldId id="367" r:id="rId13"/>
    <p:sldId id="354" r:id="rId14"/>
    <p:sldId id="355" r:id="rId15"/>
    <p:sldId id="356" r:id="rId16"/>
    <p:sldId id="357" r:id="rId17"/>
    <p:sldId id="358" r:id="rId18"/>
    <p:sldId id="360" r:id="rId19"/>
    <p:sldId id="361" r:id="rId20"/>
    <p:sldId id="363" r:id="rId21"/>
    <p:sldId id="365" r:id="rId22"/>
    <p:sldId id="364" r:id="rId23"/>
    <p:sldId id="362" r:id="rId24"/>
    <p:sldId id="366" r:id="rId25"/>
    <p:sldId id="326" r:id="rId26"/>
    <p:sldId id="262" r:id="rId27"/>
    <p:sldId id="351" r:id="rId28"/>
    <p:sldId id="30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CC3300"/>
    <a:srgbClr val="993300"/>
    <a:srgbClr val="D3D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707" autoAdjust="0"/>
  </p:normalViewPr>
  <p:slideViewPr>
    <p:cSldViewPr showGuides="1">
      <p:cViewPr>
        <p:scale>
          <a:sx n="75" d="100"/>
          <a:sy n="75" d="100"/>
        </p:scale>
        <p:origin x="-2024" y="-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561A1-C53B-8D4E-B3F7-738F8E9CCDD2}" type="datetimeFigureOut">
              <a:rPr lang="en-US" smtClean="0"/>
              <a:t>11/17/17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D150B-1ECD-CC43-9D8C-6027B275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2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150B-1ECD-CC43-9D8C-6027B27526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85" y="-8935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800"/>
            <a:ext cx="7772400" cy="1524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(i.e. Grand Rounds)</a:t>
            </a:r>
            <a:br>
              <a:rPr lang="en-US" dirty="0" smtClean="0"/>
            </a:br>
            <a:r>
              <a:rPr lang="en-US" sz="4000" dirty="0" smtClean="0"/>
              <a:t>Subtitle (i.e.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Chalazion</a:t>
            </a:r>
            <a:r>
              <a:rPr lang="en-US" sz="4000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95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and Date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085" y="6180221"/>
            <a:ext cx="9176085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02" y="2286000"/>
            <a:ext cx="3148717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07803" y="6348481"/>
            <a:ext cx="6523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Department of Ophthalmology and Visual Sciences</a:t>
            </a:r>
            <a:endParaRPr lang="en-US" sz="2000" dirty="0">
              <a:ln w="3175">
                <a:noFill/>
              </a:ln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https://cdn0.orgsync.com/images/os-school-logos/374-pyvbk56-university-of-louisville-onred-app-s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112042"/>
            <a:ext cx="22860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2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49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2" descr="C:\Users\Juan P FdC\Desktop\DOVS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57" y="6253205"/>
            <a:ext cx="1013680" cy="5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3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1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A4EB-0B06-4F24-98BB-CEE041FC849F}" type="datetimeFigureOut">
              <a:rPr lang="en-US" smtClean="0"/>
              <a:pPr/>
              <a:t>11/17/17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Mehreen Adhi, MD</a:t>
            </a:r>
          </a:p>
          <a:p>
            <a:r>
              <a:rPr lang="en-US" dirty="0" smtClean="0"/>
              <a:t>November 17, 2017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1524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Vascular Compromise in Chronic Solar Retinopathy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158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t="33704" r="2223" b="36667"/>
          <a:stretch/>
        </p:blipFill>
        <p:spPr>
          <a:xfrm>
            <a:off x="4648200" y="1676400"/>
            <a:ext cx="4389098" cy="2877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24815" r="52778" b="44815"/>
          <a:stretch/>
        </p:blipFill>
        <p:spPr>
          <a:xfrm>
            <a:off x="152399" y="1676400"/>
            <a:ext cx="4343401" cy="28771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990600" cy="762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4572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4400" y="4572000"/>
            <a:ext cx="4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7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31 year old healthy female </a:t>
            </a:r>
            <a:r>
              <a:rPr lang="en-US" dirty="0" smtClean="0"/>
              <a:t>with blurry vision. Exam </a:t>
            </a:r>
            <a:r>
              <a:rPr lang="en-US" dirty="0" smtClean="0"/>
              <a:t>significant for latent hyperopia. Incidental finding of retinal pigment epithelial changes in the right eye on clinical examination </a:t>
            </a:r>
            <a:r>
              <a:rPr lang="en-US" dirty="0" smtClean="0"/>
              <a:t>with </a:t>
            </a:r>
            <a:r>
              <a:rPr lang="en-US" dirty="0" smtClean="0"/>
              <a:t>a history of gazing directly at a solar eclipse in her home country of Georgia a few years ago</a:t>
            </a:r>
          </a:p>
          <a:p>
            <a:r>
              <a:rPr lang="en-US" dirty="0" smtClean="0"/>
              <a:t>Solar retinopathy</a:t>
            </a:r>
          </a:p>
          <a:p>
            <a:r>
              <a:rPr lang="en-US" dirty="0" smtClean="0"/>
              <a:t>Yearly evaluation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12963" r="33333" b="20370"/>
          <a:stretch/>
        </p:blipFill>
        <p:spPr>
          <a:xfrm rot="5400000">
            <a:off x="2467357" y="233933"/>
            <a:ext cx="4056885" cy="6085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3" t="36295" r="44070" b="46162"/>
          <a:stretch/>
        </p:blipFill>
        <p:spPr>
          <a:xfrm rot="5400000">
            <a:off x="2469553" y="1143910"/>
            <a:ext cx="4037056" cy="42802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572000" y="4800600"/>
            <a:ext cx="304800" cy="4056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0" y="1295400"/>
            <a:ext cx="652643" cy="49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1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24815" r="52778" b="44815"/>
          <a:stretch/>
        </p:blipFill>
        <p:spPr>
          <a:xfrm>
            <a:off x="1" y="0"/>
            <a:ext cx="4495799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2222" r="68889" b="24815"/>
          <a:stretch/>
        </p:blipFill>
        <p:spPr>
          <a:xfrm rot="5400000">
            <a:off x="5333999" y="-761999"/>
            <a:ext cx="3048001" cy="457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2592" r="20000" b="4074"/>
          <a:stretch/>
        </p:blipFill>
        <p:spPr>
          <a:xfrm rot="5400000">
            <a:off x="723899" y="2476503"/>
            <a:ext cx="3048001" cy="4495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12963" r="33333" b="20370"/>
          <a:stretch/>
        </p:blipFill>
        <p:spPr>
          <a:xfrm rot="5400000">
            <a:off x="5334001" y="2438401"/>
            <a:ext cx="3047997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3" t="36295" r="44070" b="46162"/>
          <a:stretch/>
        </p:blipFill>
        <p:spPr>
          <a:xfrm rot="5400000">
            <a:off x="5333731" y="3123933"/>
            <a:ext cx="3033100" cy="3215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7" t="37467" r="27368" b="40906"/>
          <a:stretch/>
        </p:blipFill>
        <p:spPr>
          <a:xfrm rot="5400000">
            <a:off x="800099" y="3162301"/>
            <a:ext cx="3048002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34244" r="68934" b="52250"/>
          <a:stretch/>
        </p:blipFill>
        <p:spPr>
          <a:xfrm>
            <a:off x="762000" y="2378"/>
            <a:ext cx="3124200" cy="3045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t="38445" r="75292" b="46816"/>
          <a:stretch/>
        </p:blipFill>
        <p:spPr>
          <a:xfrm rot="5400000">
            <a:off x="5327136" y="-69336"/>
            <a:ext cx="3061728" cy="32004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7239000" y="2438400"/>
            <a:ext cx="457200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286000" y="5486400"/>
            <a:ext cx="457200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934200" y="5867400"/>
            <a:ext cx="3048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2004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32004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9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02" t="75100" r="51805" b="13880"/>
          <a:stretch/>
        </p:blipFill>
        <p:spPr>
          <a:xfrm>
            <a:off x="990600" y="3962400"/>
            <a:ext cx="3489309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502" t="21185" r="51776" b="36505"/>
          <a:stretch/>
        </p:blipFill>
        <p:spPr>
          <a:xfrm>
            <a:off x="990600" y="381000"/>
            <a:ext cx="3493450" cy="3504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267" t="70682" r="51946" b="16755"/>
          <a:stretch/>
        </p:blipFill>
        <p:spPr>
          <a:xfrm>
            <a:off x="4800600" y="3962400"/>
            <a:ext cx="35052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474" t="21260" r="51898" b="36164"/>
          <a:stretch/>
        </p:blipFill>
        <p:spPr>
          <a:xfrm>
            <a:off x="4800600" y="381000"/>
            <a:ext cx="3505200" cy="34852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600" y="60198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6019800"/>
            <a:ext cx="4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7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503" t="21185" r="51619" b="36647"/>
          <a:stretch/>
        </p:blipFill>
        <p:spPr>
          <a:xfrm>
            <a:off x="838200" y="533400"/>
            <a:ext cx="3505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502" t="73340" r="51619" b="12790"/>
          <a:stretch/>
        </p:blipFill>
        <p:spPr>
          <a:xfrm>
            <a:off x="838200" y="4114800"/>
            <a:ext cx="3505200" cy="2085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347" t="70011" r="51619" b="15563"/>
          <a:stretch/>
        </p:blipFill>
        <p:spPr>
          <a:xfrm>
            <a:off x="4572000" y="4114800"/>
            <a:ext cx="3505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347" t="21185" r="51775" b="36092"/>
          <a:stretch/>
        </p:blipFill>
        <p:spPr>
          <a:xfrm>
            <a:off x="4572000" y="533400"/>
            <a:ext cx="3505200" cy="3505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61722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0" y="6172200"/>
            <a:ext cx="4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5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659" t="21185" r="51619" b="36647"/>
          <a:stretch/>
        </p:blipFill>
        <p:spPr>
          <a:xfrm>
            <a:off x="838200" y="533400"/>
            <a:ext cx="3505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659" t="74449" r="51775" b="13067"/>
          <a:stretch/>
        </p:blipFill>
        <p:spPr>
          <a:xfrm>
            <a:off x="838200" y="4114800"/>
            <a:ext cx="3505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659" t="69456" r="51775" b="15564"/>
          <a:stretch/>
        </p:blipFill>
        <p:spPr>
          <a:xfrm>
            <a:off x="4724400" y="4114800"/>
            <a:ext cx="3505200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4659" t="21185" r="51619" b="36647"/>
          <a:stretch/>
        </p:blipFill>
        <p:spPr>
          <a:xfrm rot="10800000">
            <a:off x="4724400" y="533400"/>
            <a:ext cx="3505200" cy="350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200" y="61722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0" y="6172200"/>
            <a:ext cx="4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502" t="21463" r="51932" b="36925"/>
          <a:stretch/>
        </p:blipFill>
        <p:spPr>
          <a:xfrm>
            <a:off x="838200" y="533400"/>
            <a:ext cx="3505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502" t="73617" r="51776" b="11957"/>
          <a:stretch/>
        </p:blipFill>
        <p:spPr>
          <a:xfrm>
            <a:off x="838200" y="4114800"/>
            <a:ext cx="3505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347" t="70011" r="51931" b="15009"/>
          <a:stretch/>
        </p:blipFill>
        <p:spPr>
          <a:xfrm>
            <a:off x="4572000" y="4114800"/>
            <a:ext cx="3505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659" t="21463" r="51931" b="36093"/>
          <a:stretch/>
        </p:blipFill>
        <p:spPr>
          <a:xfrm>
            <a:off x="4572000" y="533400"/>
            <a:ext cx="3505200" cy="3505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76400" y="1371600"/>
            <a:ext cx="2362200" cy="2209800"/>
            <a:chOff x="1676400" y="1371600"/>
            <a:chExt cx="2362200" cy="2209800"/>
          </a:xfrm>
        </p:grpSpPr>
        <p:sp>
          <p:nvSpPr>
            <p:cNvPr id="10" name="Oval 9"/>
            <p:cNvSpPr/>
            <p:nvPr/>
          </p:nvSpPr>
          <p:spPr>
            <a:xfrm>
              <a:off x="1676400" y="2057400"/>
              <a:ext cx="420112" cy="355478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752600" y="1600200"/>
              <a:ext cx="420112" cy="355478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38400" y="2743200"/>
              <a:ext cx="533400" cy="762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971800" y="2590800"/>
              <a:ext cx="990600" cy="9906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048000" y="1600200"/>
              <a:ext cx="990600" cy="9906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590800" y="1371600"/>
              <a:ext cx="533400" cy="507878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33600" y="1981200"/>
              <a:ext cx="381000" cy="507878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33600" y="1371600"/>
              <a:ext cx="304800" cy="431678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38200" y="4114800"/>
            <a:ext cx="3505200" cy="2057400"/>
            <a:chOff x="9601200" y="2971800"/>
            <a:chExt cx="3505200" cy="2057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64073" t="31753" r="14445" b="47275"/>
            <a:stretch/>
          </p:blipFill>
          <p:spPr>
            <a:xfrm>
              <a:off x="9601200" y="2971800"/>
              <a:ext cx="3505200" cy="2057400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1430000" y="2971800"/>
              <a:ext cx="0" cy="1981200"/>
            </a:xfrm>
            <a:prstGeom prst="line">
              <a:avLst/>
            </a:prstGeom>
            <a:ln w="31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2667000" y="533400"/>
            <a:ext cx="76200" cy="3505200"/>
          </a:xfrm>
          <a:prstGeom prst="line">
            <a:avLst/>
          </a:prstGeom>
          <a:ln w="31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3"/>
          </p:cNvCxnSpPr>
          <p:nvPr/>
        </p:nvCxnSpPr>
        <p:spPr>
          <a:xfrm flipH="1">
            <a:off x="838200" y="2286000"/>
            <a:ext cx="3505200" cy="0"/>
          </a:xfrm>
          <a:prstGeom prst="line">
            <a:avLst/>
          </a:prstGeom>
          <a:ln w="31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38200" y="61722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620000" y="6172200"/>
            <a:ext cx="4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6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18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42445" r="1577"/>
          <a:stretch/>
        </p:blipFill>
        <p:spPr>
          <a:xfrm>
            <a:off x="533400" y="228600"/>
            <a:ext cx="8010217" cy="635690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267200" y="3124200"/>
            <a:ext cx="314876" cy="25190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191000" y="3581400"/>
            <a:ext cx="346364" cy="22041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alphaModFix amt="44000"/>
          </a:blip>
          <a:srcRect l="24502" t="21463" r="51932" b="36925"/>
          <a:stretch/>
        </p:blipFill>
        <p:spPr>
          <a:xfrm>
            <a:off x="3429000" y="2971800"/>
            <a:ext cx="1144259" cy="1066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4397" t="21274" r="51725" b="37114"/>
          <a:stretch/>
        </p:blipFill>
        <p:spPr>
          <a:xfrm>
            <a:off x="2971800" y="2514600"/>
            <a:ext cx="2078182" cy="19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8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Also known as </a:t>
            </a:r>
            <a:r>
              <a:rPr lang="en-US" dirty="0" err="1" smtClean="0"/>
              <a:t>foveomacular</a:t>
            </a:r>
            <a:r>
              <a:rPr lang="en-US" dirty="0" smtClean="0"/>
              <a:t> retinitis; is </a:t>
            </a:r>
            <a:r>
              <a:rPr lang="en-US" dirty="0"/>
              <a:t>a rare but well-recognized clinical entity </a:t>
            </a:r>
            <a:r>
              <a:rPr lang="en-US" dirty="0" smtClean="0"/>
              <a:t>of vision </a:t>
            </a:r>
            <a:r>
              <a:rPr lang="en-US" dirty="0"/>
              <a:t>loss and macular </a:t>
            </a:r>
            <a:r>
              <a:rPr lang="en-US" dirty="0" smtClean="0"/>
              <a:t>damage due to exposure to solar radiation</a:t>
            </a:r>
          </a:p>
          <a:p>
            <a:r>
              <a:rPr lang="en-US" dirty="0" smtClean="0"/>
              <a:t>Exposure </a:t>
            </a:r>
            <a:r>
              <a:rPr lang="en-US" dirty="0"/>
              <a:t>to </a:t>
            </a:r>
            <a:r>
              <a:rPr lang="en-US" dirty="0" smtClean="0"/>
              <a:t>welding arc</a:t>
            </a:r>
            <a:r>
              <a:rPr lang="en-US" dirty="0"/>
              <a:t>, gazing at a solar eclipse or direct sun-gazing </a:t>
            </a:r>
            <a:r>
              <a:rPr lang="en-US" dirty="0" smtClean="0"/>
              <a:t>in religious </a:t>
            </a:r>
            <a:r>
              <a:rPr lang="en-US" dirty="0"/>
              <a:t>ritual participants, military </a:t>
            </a:r>
            <a:r>
              <a:rPr lang="en-US" dirty="0" smtClean="0"/>
              <a:t>personnel</a:t>
            </a:r>
            <a:r>
              <a:rPr lang="en-US" dirty="0"/>
              <a:t> </a:t>
            </a:r>
            <a:r>
              <a:rPr lang="en-US" dirty="0" smtClean="0"/>
              <a:t>patients </a:t>
            </a:r>
            <a:r>
              <a:rPr lang="en-US" dirty="0"/>
              <a:t>with mental </a:t>
            </a:r>
            <a:r>
              <a:rPr lang="en-US" dirty="0" smtClean="0"/>
              <a:t>disturbances</a:t>
            </a:r>
          </a:p>
          <a:p>
            <a:r>
              <a:rPr lang="en-US" dirty="0" smtClean="0"/>
              <a:t>Symptoms </a:t>
            </a:r>
            <a:r>
              <a:rPr lang="en-US" dirty="0"/>
              <a:t>typically are bilateral, but may be </a:t>
            </a:r>
            <a:r>
              <a:rPr lang="en-US" dirty="0" smtClean="0"/>
              <a:t>asymmetric</a:t>
            </a:r>
            <a:r>
              <a:rPr lang="en-US" dirty="0"/>
              <a:t> </a:t>
            </a:r>
            <a:r>
              <a:rPr lang="en-US" dirty="0" smtClean="0"/>
              <a:t>and include </a:t>
            </a:r>
            <a:r>
              <a:rPr lang="en-US" dirty="0"/>
              <a:t>blurred vision</a:t>
            </a:r>
            <a:r>
              <a:rPr lang="en-US" dirty="0" smtClean="0"/>
              <a:t>, glare, central </a:t>
            </a:r>
            <a:r>
              <a:rPr lang="en-US" dirty="0"/>
              <a:t>or </a:t>
            </a:r>
            <a:r>
              <a:rPr lang="en-US" dirty="0" err="1"/>
              <a:t>paracentral</a:t>
            </a:r>
            <a:r>
              <a:rPr lang="en-US" dirty="0"/>
              <a:t> </a:t>
            </a:r>
            <a:r>
              <a:rPr lang="en-US" dirty="0" err="1"/>
              <a:t>scotoma</a:t>
            </a:r>
            <a:r>
              <a:rPr lang="en-US" dirty="0" smtClean="0"/>
              <a:t>, </a:t>
            </a:r>
            <a:r>
              <a:rPr lang="en-US" dirty="0" err="1" smtClean="0"/>
              <a:t>metamorphopsia</a:t>
            </a:r>
            <a:r>
              <a:rPr lang="en-US" dirty="0"/>
              <a:t>, photophobia and headache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Retinopathy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7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Chief Complaint:</a:t>
            </a:r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“I have blurry vision when I read and when I am working on my computer”</a:t>
            </a: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HPI: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31 year old otherwise healthy female originally from Georgia initially presented in 2011 with the above complaint. No visual distortion/blurring at distance. No pain, floaters and flashes of light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7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Histopathological</a:t>
            </a:r>
            <a:r>
              <a:rPr lang="en-US" dirty="0" smtClean="0"/>
              <a:t> </a:t>
            </a:r>
            <a:r>
              <a:rPr lang="en-US" dirty="0"/>
              <a:t>studies have demonstrated </a:t>
            </a:r>
            <a:r>
              <a:rPr lang="en-US" dirty="0" smtClean="0"/>
              <a:t>that both </a:t>
            </a:r>
            <a:r>
              <a:rPr lang="en-US" dirty="0"/>
              <a:t>retinal pigment </a:t>
            </a:r>
            <a:r>
              <a:rPr lang="en-US" dirty="0" smtClean="0"/>
              <a:t>epithelium </a:t>
            </a:r>
            <a:r>
              <a:rPr lang="en-US" dirty="0"/>
              <a:t>and </a:t>
            </a:r>
            <a:r>
              <a:rPr lang="en-US" dirty="0" smtClean="0"/>
              <a:t>outer segments </a:t>
            </a:r>
            <a:r>
              <a:rPr lang="en-US" dirty="0"/>
              <a:t>of the photoreceptor layer are </a:t>
            </a:r>
            <a:r>
              <a:rPr lang="en-US" dirty="0" smtClean="0"/>
              <a:t>most susceptible to solar damage</a:t>
            </a:r>
          </a:p>
          <a:p>
            <a:r>
              <a:rPr lang="en-US" dirty="0" smtClean="0"/>
              <a:t>A </a:t>
            </a:r>
            <a:r>
              <a:rPr lang="en-US" dirty="0"/>
              <a:t>thermally enhanced </a:t>
            </a:r>
            <a:r>
              <a:rPr lang="en-US" dirty="0" smtClean="0"/>
              <a:t>phototoxic reaction </a:t>
            </a:r>
            <a:r>
              <a:rPr lang="en-US" dirty="0"/>
              <a:t>at the </a:t>
            </a:r>
            <a:r>
              <a:rPr lang="en-US" dirty="0"/>
              <a:t>retinal pigment </a:t>
            </a:r>
            <a:r>
              <a:rPr lang="en-US" dirty="0" smtClean="0"/>
              <a:t>epithelium has </a:t>
            </a:r>
            <a:r>
              <a:rPr lang="en-US" dirty="0"/>
              <a:t>been proposed </a:t>
            </a:r>
            <a:r>
              <a:rPr lang="en-US" dirty="0" smtClean="0"/>
              <a:t>to be </a:t>
            </a:r>
            <a:r>
              <a:rPr lang="en-US" dirty="0"/>
              <a:t>the principal pathogenic mechanism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Retinopathy</a:t>
            </a:r>
          </a:p>
        </p:txBody>
      </p:sp>
    </p:spTree>
    <p:extLst>
      <p:ext uri="{BB962C8B-B14F-4D97-AF65-F5344CB8AC3E}">
        <p14:creationId xmlns:p14="http://schemas.microsoft.com/office/powerpoint/2010/main" val="168552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Fundus photography: </a:t>
            </a:r>
            <a:r>
              <a:rPr lang="en-US" dirty="0"/>
              <a:t>small yellowish-white spot with surrounding </a:t>
            </a:r>
            <a:r>
              <a:rPr lang="en-US" dirty="0" smtClean="0"/>
              <a:t>gray</a:t>
            </a:r>
            <a:r>
              <a:rPr lang="en-US" dirty="0"/>
              <a:t> </a:t>
            </a:r>
            <a:r>
              <a:rPr lang="en-US" dirty="0" smtClean="0"/>
              <a:t>area or </a:t>
            </a:r>
            <a:r>
              <a:rPr lang="en-US" dirty="0" err="1" smtClean="0"/>
              <a:t>pigmentary</a:t>
            </a:r>
            <a:r>
              <a:rPr lang="en-US" dirty="0" smtClean="0"/>
              <a:t> changes in </a:t>
            </a:r>
            <a:r>
              <a:rPr lang="en-US" dirty="0"/>
              <a:t>the central </a:t>
            </a:r>
            <a:r>
              <a:rPr lang="en-US" dirty="0" smtClean="0"/>
              <a:t>fovea</a:t>
            </a:r>
          </a:p>
          <a:p>
            <a:r>
              <a:rPr lang="en-US" dirty="0" smtClean="0"/>
              <a:t>Fundus </a:t>
            </a:r>
            <a:r>
              <a:rPr lang="en-US" dirty="0" err="1" smtClean="0"/>
              <a:t>autofluorescence</a:t>
            </a:r>
            <a:r>
              <a:rPr lang="en-US" dirty="0" smtClean="0"/>
              <a:t>: may show a well</a:t>
            </a:r>
            <a:r>
              <a:rPr lang="en-US" dirty="0"/>
              <a:t>-</a:t>
            </a:r>
            <a:r>
              <a:rPr lang="en-US" dirty="0" smtClean="0"/>
              <a:t>circumscribed </a:t>
            </a:r>
            <a:r>
              <a:rPr lang="en-US" dirty="0" err="1" smtClean="0"/>
              <a:t>hypoautofluorescent</a:t>
            </a:r>
            <a:r>
              <a:rPr lang="en-US" dirty="0" smtClean="0"/>
              <a:t> </a:t>
            </a:r>
            <a:r>
              <a:rPr lang="en-US" dirty="0"/>
              <a:t>fovea surrounded by an </a:t>
            </a:r>
            <a:r>
              <a:rPr lang="en-US" dirty="0" smtClean="0"/>
              <a:t>irregular ring </a:t>
            </a:r>
            <a:r>
              <a:rPr lang="en-US" dirty="0"/>
              <a:t>of </a:t>
            </a:r>
            <a:r>
              <a:rPr lang="en-US" dirty="0" err="1" smtClean="0"/>
              <a:t>hyperautofluorescence</a:t>
            </a:r>
            <a:endParaRPr lang="en-US" dirty="0" smtClean="0"/>
          </a:p>
          <a:p>
            <a:r>
              <a:rPr lang="en-US" dirty="0" smtClean="0"/>
              <a:t>Fluorescein angiography: may reveal a window/transmission defect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Retinopathy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08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752600"/>
          </a:xfrm>
        </p:spPr>
        <p:txBody>
          <a:bodyPr/>
          <a:lstStyle/>
          <a:p>
            <a:r>
              <a:rPr lang="en-US" dirty="0" smtClean="0"/>
              <a:t>38 year</a:t>
            </a:r>
            <a:r>
              <a:rPr lang="en-US" dirty="0"/>
              <a:t>-old man was referred 2 weeks after unprotected viewing of a solar </a:t>
            </a:r>
            <a:r>
              <a:rPr lang="en-US" dirty="0" smtClean="0"/>
              <a:t>eclipse</a:t>
            </a:r>
          </a:p>
          <a:p>
            <a:r>
              <a:rPr lang="en-US" dirty="0" smtClean="0"/>
              <a:t>Visual acuity was 20/30 in both eyes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1424"/>
          <a:stretch/>
        </p:blipFill>
        <p:spPr>
          <a:xfrm>
            <a:off x="457200" y="3810000"/>
            <a:ext cx="8312727" cy="2399326"/>
          </a:xfrm>
          <a:prstGeom prst="rect">
            <a:avLst/>
          </a:prstGeom>
        </p:spPr>
      </p:pic>
      <p:pic>
        <p:nvPicPr>
          <p:cNvPr id="5" name="Picture 4" descr="Screen Shot 2017-11-17 at 5.59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0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0618"/>
          <a:stretch/>
        </p:blipFill>
        <p:spPr>
          <a:xfrm>
            <a:off x="457200" y="4114799"/>
            <a:ext cx="3329448" cy="1329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842" t="40247" b="40247"/>
          <a:stretch/>
        </p:blipFill>
        <p:spPr>
          <a:xfrm>
            <a:off x="457200" y="5511800"/>
            <a:ext cx="1669981" cy="1337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247" b="60247"/>
          <a:stretch/>
        </p:blipFill>
        <p:spPr>
          <a:xfrm>
            <a:off x="3810000" y="4106333"/>
            <a:ext cx="3329448" cy="1337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0247" r="50666" b="40000"/>
          <a:stretch/>
        </p:blipFill>
        <p:spPr>
          <a:xfrm>
            <a:off x="7162800" y="4106333"/>
            <a:ext cx="1642533" cy="1354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80370"/>
          <a:stretch/>
        </p:blipFill>
        <p:spPr>
          <a:xfrm>
            <a:off x="5486400" y="5503334"/>
            <a:ext cx="3329448" cy="1346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0123" b="20371"/>
          <a:stretch/>
        </p:blipFill>
        <p:spPr>
          <a:xfrm>
            <a:off x="2133600" y="5511798"/>
            <a:ext cx="3329448" cy="1337735"/>
          </a:xfrm>
          <a:prstGeom prst="rect">
            <a:avLst/>
          </a:prstGeom>
        </p:spPr>
      </p:pic>
      <p:pic>
        <p:nvPicPr>
          <p:cNvPr id="10" name="Picture 9" descr="Screen Shot 2017-11-17 at 5.25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1371600"/>
          </a:xfrm>
          <a:prstGeom prst="rect">
            <a:avLst/>
          </a:prstGeom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38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Case of bilaterally symmetric </a:t>
            </a:r>
            <a:r>
              <a:rPr lang="en-US" dirty="0" err="1" smtClean="0"/>
              <a:t>foveomacular</a:t>
            </a:r>
            <a:r>
              <a:rPr lang="en-US" dirty="0" smtClean="0"/>
              <a:t> retinitis followed over 5 years</a:t>
            </a:r>
          </a:p>
          <a:p>
            <a:r>
              <a:rPr lang="en-US" dirty="0" smtClean="0"/>
              <a:t>Symptoms persisted for 4 weeks (visual acuity at presentation 20/25) and fundus changes persisted for 3 months after which visual acuity was 20/20</a:t>
            </a:r>
          </a:p>
          <a:p>
            <a:r>
              <a:rPr lang="en-US" dirty="0" smtClean="0"/>
              <a:t>Optical coherence tomography changes persisted over 5 years of follow up</a:t>
            </a:r>
          </a:p>
        </p:txBody>
      </p:sp>
    </p:spTree>
    <p:extLst>
      <p:ext uri="{BB962C8B-B14F-4D97-AF65-F5344CB8AC3E}">
        <p14:creationId xmlns:p14="http://schemas.microsoft.com/office/powerpoint/2010/main" val="292856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treatment</a:t>
            </a:r>
          </a:p>
          <a:p>
            <a:r>
              <a:rPr lang="en-US" dirty="0" smtClean="0"/>
              <a:t>Visual prognosis is generally good</a:t>
            </a:r>
          </a:p>
          <a:p>
            <a:r>
              <a:rPr lang="en-US" dirty="0" smtClean="0"/>
              <a:t>Depends on the extent of photoreceptor damage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Retinopathy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1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Solar retinopathy is a rare clinical entity</a:t>
            </a:r>
            <a:r>
              <a:rPr lang="en-US" dirty="0" smtClean="0"/>
              <a:t>, usually bilateral but may be unilateral; exposure to solar radiation</a:t>
            </a:r>
          </a:p>
          <a:p>
            <a:r>
              <a:rPr lang="en-US" dirty="0" smtClean="0"/>
              <a:t>Clinical and imaging findings may be subtle; structural optical coherence imaging is the most sensitive modality</a:t>
            </a:r>
          </a:p>
          <a:p>
            <a:r>
              <a:rPr lang="en-US" dirty="0" smtClean="0"/>
              <a:t>Optical coherence tomography angiography may be useful to determine the extent of vascular damage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0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err="1"/>
              <a:t>Badhani</a:t>
            </a:r>
            <a:r>
              <a:rPr lang="en-US" sz="1800" dirty="0"/>
              <a:t>, </a:t>
            </a:r>
            <a:r>
              <a:rPr lang="en-US" sz="1800" dirty="0" err="1"/>
              <a:t>Anurag</a:t>
            </a:r>
            <a:r>
              <a:rPr lang="en-US" sz="1800" dirty="0"/>
              <a:t>, et al. “Correlation of Macular Structure and Function in a Boy with Primary </a:t>
            </a:r>
            <a:r>
              <a:rPr lang="en-US" sz="1800" dirty="0" err="1"/>
              <a:t>Foveomacular</a:t>
            </a:r>
            <a:r>
              <a:rPr lang="en-US" sz="1800" dirty="0"/>
              <a:t> Retinitis and Sequence of Changes over 5 Years.” </a:t>
            </a:r>
            <a:r>
              <a:rPr lang="en-US" sz="1800" i="1" dirty="0" err="1"/>
              <a:t>Documenta</a:t>
            </a:r>
            <a:r>
              <a:rPr lang="en-US" sz="1800" i="1" dirty="0"/>
              <a:t> </a:t>
            </a:r>
            <a:r>
              <a:rPr lang="en-US" sz="1800" i="1" dirty="0" err="1"/>
              <a:t>Ophthalmologica</a:t>
            </a:r>
            <a:r>
              <a:rPr lang="en-US" sz="1800" dirty="0"/>
              <a:t>, vol. 135, no. 1, 2017, pp. 43–52. </a:t>
            </a:r>
            <a:r>
              <a:rPr lang="en-US" sz="1800" i="1" dirty="0"/>
              <a:t>Ovid</a:t>
            </a:r>
            <a:r>
              <a:rPr lang="en-US" sz="1800" dirty="0"/>
              <a:t>, doi:10.1007/s10633-017-9590-</a:t>
            </a:r>
            <a:r>
              <a:rPr lang="en-US" sz="1800" dirty="0" smtClean="0"/>
              <a:t>1</a:t>
            </a:r>
            <a:endParaRPr lang="en-US" sz="1800" dirty="0"/>
          </a:p>
          <a:p>
            <a:r>
              <a:rPr lang="en-US" sz="1800" dirty="0" err="1"/>
              <a:t>Bechmann</a:t>
            </a:r>
            <a:r>
              <a:rPr lang="en-US" sz="1800" dirty="0"/>
              <a:t>, M. “Optical Coherence Tomography Findings in Early Solar Retinopathy.” </a:t>
            </a:r>
            <a:r>
              <a:rPr lang="en-US" sz="1800" i="1" dirty="0"/>
              <a:t>British Journal of Ophthalmology</a:t>
            </a:r>
            <a:r>
              <a:rPr lang="en-US" sz="1800" dirty="0"/>
              <a:t>, vol. 84, no. 5, Jan. 2000, doi:10.1136/bjo.</a:t>
            </a:r>
            <a:r>
              <a:rPr lang="en-US" sz="1800" dirty="0" smtClean="0"/>
              <a:t>84.5.546b</a:t>
            </a:r>
            <a:endParaRPr lang="en-US" sz="1800" dirty="0"/>
          </a:p>
          <a:p>
            <a:r>
              <a:rPr lang="en-US" sz="1800" dirty="0" err="1"/>
              <a:t>Bonyadi</a:t>
            </a:r>
            <a:r>
              <a:rPr lang="en-US" sz="1800" dirty="0"/>
              <a:t>, Mohammad </a:t>
            </a:r>
            <a:r>
              <a:rPr lang="en-US" sz="1800" dirty="0" err="1"/>
              <a:t>Hossein</a:t>
            </a:r>
            <a:r>
              <a:rPr lang="en-US" sz="1800" dirty="0"/>
              <a:t> </a:t>
            </a:r>
            <a:r>
              <a:rPr lang="en-US" sz="1800" dirty="0" err="1"/>
              <a:t>Jabbarpoor</a:t>
            </a:r>
            <a:r>
              <a:rPr lang="en-US" sz="1800" dirty="0"/>
              <a:t>, et al. “Spectral-Domain Optical Coherence Tomography Features of Mild and Severe Acute Solar Retinopathy.” </a:t>
            </a:r>
            <a:r>
              <a:rPr lang="en-US" sz="1800" i="1" dirty="0"/>
              <a:t>Ophthalmic Surgery, Lasers, and Imaging</a:t>
            </a:r>
            <a:r>
              <a:rPr lang="en-US" sz="1800" dirty="0"/>
              <a:t>, Aug. 2011, doi:10.3928/15428877-20110901-</a:t>
            </a:r>
            <a:r>
              <a:rPr lang="en-US" sz="1800" dirty="0" smtClean="0"/>
              <a:t>05</a:t>
            </a:r>
            <a:endParaRPr lang="en-US" sz="1800" dirty="0"/>
          </a:p>
          <a:p>
            <a:r>
              <a:rPr lang="en-US" sz="1800" dirty="0"/>
              <a:t>Chen, Kevin C. “High Definition Spectral Domain Optical Coherence Tomography Findings in Three Patients with Solar Retinopathy and Review of the Literature.” </a:t>
            </a:r>
            <a:r>
              <a:rPr lang="en-US" sz="1800" i="1" dirty="0"/>
              <a:t>The Open Ophthalmology Journal</a:t>
            </a:r>
            <a:r>
              <a:rPr lang="en-US" sz="1800" dirty="0"/>
              <a:t>, vol. 6, no. 1, 2012, pp. 29–35., doi:10.2174/</a:t>
            </a:r>
            <a:r>
              <a:rPr lang="en-US" sz="1800" dirty="0" smtClean="0"/>
              <a:t>1874364101206010029</a:t>
            </a:r>
            <a:endParaRPr lang="en-US" sz="1800" dirty="0"/>
          </a:p>
          <a:p>
            <a:r>
              <a:rPr lang="en-US" sz="1800" dirty="0"/>
              <a:t>Chen, Royce W. S., et al. “High-Speed Ultrahigh-Resolution Optical Coherence Tomography Findings In Chronic Solar Retinopathy.” </a:t>
            </a:r>
            <a:r>
              <a:rPr lang="en-US" sz="1800" i="1" dirty="0"/>
              <a:t>Retinal Cases &amp; Brief Reports</a:t>
            </a:r>
            <a:r>
              <a:rPr lang="en-US" sz="1800" dirty="0"/>
              <a:t>, vol. 2, no. 2, 2008, pp. 103–105., doi:10.1097/icb.</a:t>
            </a:r>
            <a:r>
              <a:rPr lang="en-US" sz="1800" dirty="0" smtClean="0"/>
              <a:t>0b013e3181506993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6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71999"/>
          </a:xfrm>
        </p:spPr>
        <p:txBody>
          <a:bodyPr>
            <a:normAutofit/>
          </a:bodyPr>
          <a:lstStyle/>
          <a:p>
            <a:r>
              <a:rPr lang="en-US" dirty="0" smtClean="0"/>
              <a:t>Henry Kaplan </a:t>
            </a:r>
            <a:r>
              <a:rPr lang="en-US" dirty="0" smtClean="0"/>
              <a:t>MD</a:t>
            </a:r>
          </a:p>
          <a:p>
            <a:r>
              <a:rPr lang="en-US" dirty="0"/>
              <a:t>Wei Wang </a:t>
            </a:r>
            <a:r>
              <a:rPr lang="en-US" dirty="0" smtClean="0"/>
              <a:t>MD</a:t>
            </a:r>
            <a:endParaRPr lang="en-US" dirty="0" smtClean="0"/>
          </a:p>
          <a:p>
            <a:r>
              <a:rPr lang="en-US" dirty="0" smtClean="0"/>
              <a:t>Janelle </a:t>
            </a:r>
            <a:r>
              <a:rPr lang="en-US" dirty="0" err="1" smtClean="0"/>
              <a:t>Adeniran</a:t>
            </a:r>
            <a:r>
              <a:rPr lang="en-US" dirty="0" smtClean="0"/>
              <a:t> MD</a:t>
            </a:r>
          </a:p>
          <a:p>
            <a:r>
              <a:rPr lang="en-US" dirty="0" err="1" smtClean="0"/>
              <a:t>Efrat</a:t>
            </a:r>
            <a:r>
              <a:rPr lang="en-US" dirty="0" smtClean="0"/>
              <a:t> </a:t>
            </a:r>
            <a:r>
              <a:rPr lang="en-US" dirty="0" err="1" smtClean="0"/>
              <a:t>Fleissig</a:t>
            </a:r>
            <a:r>
              <a:rPr lang="en-US" dirty="0" smtClean="0"/>
              <a:t> MD</a:t>
            </a:r>
          </a:p>
          <a:p>
            <a:r>
              <a:rPr lang="en-US" dirty="0" err="1" smtClean="0"/>
              <a:t>Ashwini</a:t>
            </a:r>
            <a:r>
              <a:rPr lang="en-US" dirty="0" smtClean="0"/>
              <a:t> </a:t>
            </a:r>
            <a:r>
              <a:rPr lang="en-US" dirty="0" err="1" smtClean="0"/>
              <a:t>Kini</a:t>
            </a:r>
            <a:r>
              <a:rPr lang="en-US" dirty="0" smtClean="0"/>
              <a:t> MD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9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3200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8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Review of Systems:</a:t>
            </a:r>
            <a:endParaRPr lang="en-US" dirty="0" smtClean="0">
              <a:solidFill>
                <a:srgbClr val="595959"/>
              </a:solidFill>
            </a:endParaRPr>
          </a:p>
          <a:p>
            <a:r>
              <a:rPr lang="en-US" dirty="0" smtClean="0">
                <a:solidFill>
                  <a:srgbClr val="595959"/>
                </a:solidFill>
              </a:rPr>
              <a:t>Unremarkable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Presentation</a:t>
            </a:r>
          </a:p>
        </p:txBody>
      </p:sp>
    </p:spTree>
    <p:extLst>
      <p:ext uri="{BB962C8B-B14F-4D97-AF65-F5344CB8AC3E}">
        <p14:creationId xmlns:p14="http://schemas.microsoft.com/office/powerpoint/2010/main" val="67408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6248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Past Ocular History: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Unremarkable</a:t>
            </a:r>
          </a:p>
          <a:p>
            <a:pPr marL="0" indent="0">
              <a:buNone/>
            </a:pPr>
            <a:endParaRPr lang="en-US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latin typeface="Arial"/>
                <a:ea typeface="Wingdings"/>
                <a:cs typeface="Arial"/>
                <a:sym typeface="Wingdings"/>
              </a:rPr>
              <a:t>Past Medical/Surgical History: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Unremarkable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Family History: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Wingdings"/>
                <a:cs typeface="Arial"/>
                <a:sym typeface="Wingdings"/>
              </a:rPr>
              <a:t>Unremarkable</a:t>
            </a:r>
          </a:p>
          <a:p>
            <a:pPr marL="0" indent="0">
              <a:buNone/>
            </a:pP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Medications: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Wingdings"/>
                <a:cs typeface="Arial"/>
                <a:sym typeface="Wingdings"/>
              </a:rPr>
              <a:t>Artificial tears PRN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Allergies: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Wingdings"/>
                <a:cs typeface="Arial"/>
                <a:sym typeface="Wingdings"/>
              </a:rPr>
              <a:t>No known drug allergies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Patient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2722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277912"/>
              </p:ext>
            </p:extLst>
          </p:nvPr>
        </p:nvGraphicFramePr>
        <p:xfrm>
          <a:off x="685800" y="1371600"/>
          <a:ext cx="7924800" cy="37947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20/20-3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20/25-3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Refraction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+1.00+0.50x65 – 20/20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+1.25 – 20/20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57963882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4→3mm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4→3mm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 mmHg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mmHg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CVF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Full</a:t>
                      </a: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65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Anterior Segment Exam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124180"/>
              </p:ext>
            </p:extLst>
          </p:nvPr>
        </p:nvGraphicFramePr>
        <p:xfrm>
          <a:off x="457200" y="990600"/>
          <a:ext cx="8305800" cy="443991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36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Exam/ Eyel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Conjunctiva/Sclera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quiet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quiet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 Chamber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and quiet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and quiet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Vitreous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35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Segment Exam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826625"/>
              </p:ext>
            </p:extLst>
          </p:nvPr>
        </p:nvGraphicFramePr>
        <p:xfrm>
          <a:off x="457200" y="1295400"/>
          <a:ext cx="8077200" cy="35458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5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Dilated Fundus Exam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 Nerve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Pink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and sharp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Pink and sharp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Macula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Retinal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pigment epithelial changes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foveal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reflex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Periphery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Choroidal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nevus at ~12:30-1:00o’c (flat, +</a:t>
                      </a:r>
                      <a:r>
                        <a:rPr lang="en-US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drusen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no orange pigment)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85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6000" r="16667" b="31334"/>
          <a:stretch/>
        </p:blipFill>
        <p:spPr>
          <a:xfrm>
            <a:off x="4724400" y="1371600"/>
            <a:ext cx="4267200" cy="3581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8600" y="1371600"/>
            <a:ext cx="4267200" cy="3581400"/>
            <a:chOff x="228600" y="1371600"/>
            <a:chExt cx="4267200" cy="3581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67" t="6000" r="16667" b="31334"/>
            <a:stretch/>
          </p:blipFill>
          <p:spPr>
            <a:xfrm>
              <a:off x="228600" y="1371600"/>
              <a:ext cx="4267200" cy="358140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2895600" y="2971800"/>
              <a:ext cx="381000" cy="3048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47700" y="1371598"/>
            <a:ext cx="3429000" cy="3581402"/>
            <a:chOff x="-1828800" y="1828800"/>
            <a:chExt cx="3429000" cy="35814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45935" r="19779" b="32823"/>
            <a:stretch/>
          </p:blipFill>
          <p:spPr>
            <a:xfrm rot="5400000">
              <a:off x="-1905001" y="1905001"/>
              <a:ext cx="3581402" cy="342900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457200" y="3086100"/>
              <a:ext cx="381000" cy="3048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404446" y="3771900"/>
              <a:ext cx="419100" cy="2667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595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5926" r="50000" b="21852"/>
          <a:stretch/>
        </p:blipFill>
        <p:spPr>
          <a:xfrm rot="5400000">
            <a:off x="304801" y="1146733"/>
            <a:ext cx="4259732" cy="4259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15557" r="2222" b="22222"/>
          <a:stretch/>
        </p:blipFill>
        <p:spPr>
          <a:xfrm rot="5400000">
            <a:off x="4724399" y="1146735"/>
            <a:ext cx="4259734" cy="425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4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4893</TotalTime>
  <Words>691</Words>
  <Application>Microsoft Macintosh PowerPoint</Application>
  <PresentationFormat>On-screen Show (4:3)</PresentationFormat>
  <Paragraphs>148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Vascular Compromise in Chronic Solar Retinopathy</vt:lpstr>
      <vt:lpstr>Patient Presentation</vt:lpstr>
      <vt:lpstr>Patient Presentation</vt:lpstr>
      <vt:lpstr>Patient Presentation</vt:lpstr>
      <vt:lpstr>External Exam</vt:lpstr>
      <vt:lpstr>Anterior Segment Exam</vt:lpstr>
      <vt:lpstr>Posterior Segment Exam</vt:lpstr>
      <vt:lpstr>PowerPoint Presentation</vt:lpstr>
      <vt:lpstr>PowerPoint Presentation</vt:lpstr>
      <vt:lpstr>PowerPoint Presentation</vt:lpstr>
      <vt:lpstr>Assessment and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Retinopathy</vt:lpstr>
      <vt:lpstr>Solar Retinopathy</vt:lpstr>
      <vt:lpstr>Solar Retinopathy</vt:lpstr>
      <vt:lpstr>PowerPoint Presentation</vt:lpstr>
      <vt:lpstr>PowerPoint Presentation</vt:lpstr>
      <vt:lpstr>Solar Retinopathy</vt:lpstr>
      <vt:lpstr>Conclusion</vt:lpstr>
      <vt:lpstr>References</vt:lpstr>
      <vt:lpstr>Acknowledgement</vt:lpstr>
      <vt:lpstr>Thank you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 FdC</dc:creator>
  <cp:lastModifiedBy>Mehreen Adhi</cp:lastModifiedBy>
  <cp:revision>232</cp:revision>
  <dcterms:created xsi:type="dcterms:W3CDTF">2016-10-11T20:34:40Z</dcterms:created>
  <dcterms:modified xsi:type="dcterms:W3CDTF">2017-11-17T11:53:17Z</dcterms:modified>
</cp:coreProperties>
</file>