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9" r:id="rId3"/>
    <p:sldId id="258" r:id="rId4"/>
    <p:sldId id="260" r:id="rId5"/>
    <p:sldId id="265" r:id="rId6"/>
    <p:sldId id="266" r:id="rId7"/>
    <p:sldId id="268" r:id="rId8"/>
    <p:sldId id="273" r:id="rId9"/>
    <p:sldId id="275" r:id="rId10"/>
    <p:sldId id="272" r:id="rId11"/>
    <p:sldId id="274" r:id="rId12"/>
    <p:sldId id="276" r:id="rId13"/>
    <p:sldId id="263" r:id="rId14"/>
    <p:sldId id="277" r:id="rId15"/>
    <p:sldId id="279" r:id="rId16"/>
    <p:sldId id="281" r:id="rId17"/>
    <p:sldId id="283" r:id="rId18"/>
    <p:sldId id="280" r:id="rId19"/>
    <p:sldId id="262" r:id="rId20"/>
    <p:sldId id="288" r:id="rId21"/>
    <p:sldId id="294" r:id="rId22"/>
    <p:sldId id="295" r:id="rId23"/>
    <p:sldId id="293" r:id="rId24"/>
    <p:sldId id="296" r:id="rId25"/>
    <p:sldId id="305" r:id="rId26"/>
    <p:sldId id="306" r:id="rId27"/>
    <p:sldId id="307" r:id="rId28"/>
    <p:sldId id="310" r:id="rId29"/>
    <p:sldId id="308" r:id="rId30"/>
    <p:sldId id="297" r:id="rId31"/>
    <p:sldId id="304" r:id="rId32"/>
    <p:sldId id="298" r:id="rId33"/>
    <p:sldId id="309" r:id="rId34"/>
    <p:sldId id="311" r:id="rId35"/>
    <p:sldId id="301" r:id="rId36"/>
    <p:sldId id="30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CC3300"/>
    <a:srgbClr val="993300"/>
    <a:srgbClr val="D3D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82026" autoAdjust="0"/>
  </p:normalViewPr>
  <p:slideViewPr>
    <p:cSldViewPr showGuides="1">
      <p:cViewPr varScale="1">
        <p:scale>
          <a:sx n="47" d="100"/>
          <a:sy n="47" d="100"/>
        </p:scale>
        <p:origin x="-127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A690E-ABD4-4FC1-AED1-55FD06AE8501}" type="datetimeFigureOut">
              <a:rPr lang="en-US" smtClean="0"/>
              <a:t>8/18/2017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CD10D-F9DC-41FD-8572-85B1E0B5AB12}" type="slidenum">
              <a:rPr lang="en-US" smtClean="0"/>
              <a:t>‹#›</a:t>
            </a:fld>
            <a:endParaRPr lang="en-US"/>
          </a:p>
        </p:txBody>
      </p:sp>
    </p:spTree>
    <p:extLst>
      <p:ext uri="{BB962C8B-B14F-4D97-AF65-F5344CB8AC3E}">
        <p14:creationId xmlns:p14="http://schemas.microsoft.com/office/powerpoint/2010/main" val="107093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was seen in the ER and sent the same day </a:t>
            </a:r>
            <a:r>
              <a:rPr lang="en-US" smtClean="0"/>
              <a:t>to KLEC</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2</a:t>
            </a:fld>
            <a:endParaRPr lang="en-US"/>
          </a:p>
        </p:txBody>
      </p:sp>
    </p:spTree>
    <p:extLst>
      <p:ext uri="{BB962C8B-B14F-4D97-AF65-F5344CB8AC3E}">
        <p14:creationId xmlns:p14="http://schemas.microsoft.com/office/powerpoint/2010/main" val="1231238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pansensitive</a:t>
            </a:r>
            <a:r>
              <a:rPr lang="en-US" dirty="0" smtClean="0"/>
              <a:t>)</a:t>
            </a:r>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13</a:t>
            </a:fld>
            <a:endParaRPr lang="en-US"/>
          </a:p>
        </p:txBody>
      </p:sp>
    </p:spTree>
    <p:extLst>
      <p:ext uri="{BB962C8B-B14F-4D97-AF65-F5344CB8AC3E}">
        <p14:creationId xmlns:p14="http://schemas.microsoft.com/office/powerpoint/2010/main" val="237813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PF OU</a:t>
            </a:r>
            <a:r>
              <a:rPr lang="en-US" baseline="0" dirty="0" smtClean="0"/>
              <a:t> q2h and </a:t>
            </a:r>
            <a:r>
              <a:rPr lang="en-US" dirty="0" smtClean="0"/>
              <a:t>Topical fortified </a:t>
            </a:r>
            <a:r>
              <a:rPr lang="en-US" dirty="0" err="1" smtClean="0"/>
              <a:t>Vancomycin</a:t>
            </a:r>
            <a:r>
              <a:rPr lang="en-US" dirty="0" smtClean="0"/>
              <a:t> and </a:t>
            </a:r>
            <a:r>
              <a:rPr lang="en-US" dirty="0" err="1" smtClean="0"/>
              <a:t>Ceftazidime</a:t>
            </a:r>
            <a:r>
              <a:rPr lang="en-US" dirty="0" smtClean="0"/>
              <a:t> q2h OU.</a:t>
            </a:r>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14</a:t>
            </a:fld>
            <a:endParaRPr lang="en-US"/>
          </a:p>
        </p:txBody>
      </p:sp>
    </p:spTree>
    <p:extLst>
      <p:ext uri="{BB962C8B-B14F-4D97-AF65-F5344CB8AC3E}">
        <p14:creationId xmlns:p14="http://schemas.microsoft.com/office/powerpoint/2010/main" val="229968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Discharged</a:t>
            </a:r>
            <a:r>
              <a:rPr lang="en-US" baseline="0" dirty="0" smtClean="0"/>
              <a:t> by ID with IV </a:t>
            </a:r>
            <a:r>
              <a:rPr lang="en-US" baseline="0" dirty="0" err="1" smtClean="0"/>
              <a:t>cefttriaxone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17</a:t>
            </a:fld>
            <a:endParaRPr lang="en-US"/>
          </a:p>
        </p:txBody>
      </p:sp>
    </p:spTree>
    <p:extLst>
      <p:ext uri="{BB962C8B-B14F-4D97-AF65-F5344CB8AC3E}">
        <p14:creationId xmlns:p14="http://schemas.microsoft.com/office/powerpoint/2010/main" val="78663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Vitreous Debris OD,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dirty="0" err="1" smtClean="0"/>
              <a:t>Vitritis</a:t>
            </a:r>
            <a:r>
              <a:rPr lang="en-US" dirty="0" smtClean="0"/>
              <a:t> OS with some infiltrate and </a:t>
            </a:r>
            <a:r>
              <a:rPr lang="en-US" dirty="0" err="1" smtClean="0"/>
              <a:t>heme</a:t>
            </a:r>
            <a:r>
              <a:rPr lang="en-US" dirty="0" smtClean="0"/>
              <a:t> inferiorly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 for PPV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18</a:t>
            </a:fld>
            <a:endParaRPr lang="en-US"/>
          </a:p>
        </p:txBody>
      </p:sp>
    </p:spTree>
    <p:extLst>
      <p:ext uri="{BB962C8B-B14F-4D97-AF65-F5344CB8AC3E}">
        <p14:creationId xmlns:p14="http://schemas.microsoft.com/office/powerpoint/2010/main" val="3181154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 </a:t>
            </a:r>
            <a:r>
              <a:rPr lang="en-US" dirty="0" err="1" smtClean="0"/>
              <a:t>synechiolysis</a:t>
            </a:r>
            <a:r>
              <a:rPr lang="en-US" baseline="0" dirty="0" smtClean="0"/>
              <a:t> with BSS and </a:t>
            </a:r>
            <a:r>
              <a:rPr lang="en-US" baseline="0" dirty="0" err="1" smtClean="0"/>
              <a:t>healon</a:t>
            </a:r>
            <a:r>
              <a:rPr lang="en-US" baseline="0" dirty="0" smtClean="0"/>
              <a:t>- 23 G. Anterior </a:t>
            </a:r>
            <a:r>
              <a:rPr lang="en-US" baseline="0" dirty="0" err="1" smtClean="0"/>
              <a:t>vitrectomy</a:t>
            </a:r>
            <a:r>
              <a:rPr lang="en-US" baseline="0" dirty="0" smtClean="0"/>
              <a:t>, then </a:t>
            </a:r>
            <a:r>
              <a:rPr lang="en-US" baseline="0" dirty="0" err="1" smtClean="0"/>
              <a:t>lensecotmy</a:t>
            </a:r>
            <a:r>
              <a:rPr lang="en-US" baseline="0" dirty="0" smtClean="0"/>
              <a:t> to improve the view. Post </a:t>
            </a:r>
            <a:r>
              <a:rPr lang="en-US" baseline="0" dirty="0" err="1" smtClean="0"/>
              <a:t>vitrectomy</a:t>
            </a:r>
            <a:r>
              <a:rPr lang="en-US" baseline="0" dirty="0" smtClean="0"/>
              <a:t> and post </a:t>
            </a:r>
            <a:r>
              <a:rPr lang="en-US" baseline="0" dirty="0" err="1" smtClean="0"/>
              <a:t>hyaloid</a:t>
            </a:r>
            <a:r>
              <a:rPr lang="en-US" baseline="0" dirty="0" smtClean="0"/>
              <a:t> removed. </a:t>
            </a:r>
            <a:r>
              <a:rPr lang="en-US" baseline="0" dirty="0" err="1" smtClean="0"/>
              <a:t>Endophthlamitis</a:t>
            </a:r>
            <a:r>
              <a:rPr lang="en-US" baseline="0" dirty="0" smtClean="0"/>
              <a:t> had damaged retina severely:  Hemorrhage on optic </a:t>
            </a:r>
            <a:r>
              <a:rPr lang="en-US" baseline="0" dirty="0" err="1" smtClean="0"/>
              <a:t>dics</a:t>
            </a:r>
            <a:r>
              <a:rPr lang="en-US" baseline="0" dirty="0" smtClean="0"/>
              <a:t>, vessels sclerosed, heavy infiltrate, pre and sub retinal in the macula area. Large retina defect superiorly when infiltrate was removed. As much of vitreous infiltrate removed and fluid gas exchange, then </a:t>
            </a:r>
            <a:r>
              <a:rPr lang="en-US" baseline="0" dirty="0" err="1" smtClean="0"/>
              <a:t>endophotocoagulation</a:t>
            </a:r>
            <a:r>
              <a:rPr lang="en-US" baseline="0" dirty="0" smtClean="0"/>
              <a:t> done around superior breaks and any potential post breaks.. 20% C3F8 . She underwent a second surgery 1 month later for </a:t>
            </a:r>
            <a:r>
              <a:rPr lang="en-US" baseline="0" dirty="0" err="1" smtClean="0"/>
              <a:t>preretinal</a:t>
            </a:r>
            <a:r>
              <a:rPr lang="en-US" baseline="0" dirty="0" smtClean="0"/>
              <a:t> fibrosis removal and IOL </a:t>
            </a:r>
            <a:r>
              <a:rPr lang="en-US" baseline="0" dirty="0" err="1" smtClean="0"/>
              <a:t>imploancation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19</a:t>
            </a:fld>
            <a:endParaRPr lang="en-US"/>
          </a:p>
        </p:txBody>
      </p:sp>
    </p:spTree>
    <p:extLst>
      <p:ext uri="{BB962C8B-B14F-4D97-AF65-F5344CB8AC3E}">
        <p14:creationId xmlns:p14="http://schemas.microsoft.com/office/powerpoint/2010/main" val="3526454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20</a:t>
            </a:fld>
            <a:endParaRPr lang="en-US"/>
          </a:p>
        </p:txBody>
      </p:sp>
    </p:spTree>
    <p:extLst>
      <p:ext uri="{BB962C8B-B14F-4D97-AF65-F5344CB8AC3E}">
        <p14:creationId xmlns:p14="http://schemas.microsoft.com/office/powerpoint/2010/main" val="129063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23</a:t>
            </a:fld>
            <a:endParaRPr lang="en-US"/>
          </a:p>
        </p:txBody>
      </p:sp>
    </p:spTree>
    <p:extLst>
      <p:ext uri="{BB962C8B-B14F-4D97-AF65-F5344CB8AC3E}">
        <p14:creationId xmlns:p14="http://schemas.microsoft.com/office/powerpoint/2010/main" val="4014386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Direct inoculation through optic nerve in cases of CNS infection is possible</a:t>
            </a:r>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25</a:t>
            </a:fld>
            <a:endParaRPr lang="en-US"/>
          </a:p>
        </p:txBody>
      </p:sp>
    </p:spTree>
    <p:extLst>
      <p:ext uri="{BB962C8B-B14F-4D97-AF65-F5344CB8AC3E}">
        <p14:creationId xmlns:p14="http://schemas.microsoft.com/office/powerpoint/2010/main" val="601167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Hallmark is involvement of vitreous</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26</a:t>
            </a:fld>
            <a:endParaRPr lang="en-US"/>
          </a:p>
        </p:txBody>
      </p:sp>
    </p:spTree>
    <p:extLst>
      <p:ext uri="{BB962C8B-B14F-4D97-AF65-F5344CB8AC3E}">
        <p14:creationId xmlns:p14="http://schemas.microsoft.com/office/powerpoint/2010/main" val="1081259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Fungal is also common in </a:t>
            </a:r>
            <a:r>
              <a:rPr lang="en-US" dirty="0" err="1" smtClean="0"/>
              <a:t>asia</a:t>
            </a:r>
            <a:r>
              <a:rPr lang="en-US" dirty="0" smtClean="0"/>
              <a:t> </a:t>
            </a:r>
            <a:r>
              <a:rPr lang="en-US" sz="1200" b="0" i="0" u="none" strike="noStrike" kern="1200" baseline="0" dirty="0" smtClean="0">
                <a:solidFill>
                  <a:schemeClr val="tx1"/>
                </a:solidFill>
                <a:latin typeface="+mn-lt"/>
                <a:ea typeface="+mn-ea"/>
                <a:cs typeface="+mn-cs"/>
              </a:rPr>
              <a:t>11.1 to 17.54 %</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28</a:t>
            </a:fld>
            <a:endParaRPr lang="en-US"/>
          </a:p>
        </p:txBody>
      </p:sp>
    </p:spTree>
    <p:extLst>
      <p:ext uri="{BB962C8B-B14F-4D97-AF65-F5344CB8AC3E}">
        <p14:creationId xmlns:p14="http://schemas.microsoft.com/office/powerpoint/2010/main" val="31827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Fam</a:t>
            </a:r>
            <a:r>
              <a:rPr lang="en-US" dirty="0" smtClean="0"/>
              <a:t> </a:t>
            </a:r>
            <a:r>
              <a:rPr lang="en-US" dirty="0" err="1" smtClean="0"/>
              <a:t>Hx</a:t>
            </a:r>
            <a:r>
              <a:rPr lang="en-US" dirty="0" smtClean="0"/>
              <a:t> none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Allergies: </a:t>
            </a:r>
            <a:r>
              <a:rPr lang="en-US" dirty="0" smtClean="0"/>
              <a:t>Morphine</a:t>
            </a:r>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3</a:t>
            </a:fld>
            <a:endParaRPr lang="en-US"/>
          </a:p>
        </p:txBody>
      </p:sp>
    </p:spTree>
    <p:extLst>
      <p:ext uri="{BB962C8B-B14F-4D97-AF65-F5344CB8AC3E}">
        <p14:creationId xmlns:p14="http://schemas.microsoft.com/office/powerpoint/2010/main" val="768103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amikacin</a:t>
            </a:r>
            <a:r>
              <a:rPr lang="en-US" dirty="0" smtClean="0"/>
              <a:t> 0.4 mg/0.1 ml out of favor due to risk of retinal toxicity) </a:t>
            </a:r>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29</a:t>
            </a:fld>
            <a:endParaRPr lang="en-US"/>
          </a:p>
        </p:txBody>
      </p:sp>
    </p:spTree>
    <p:extLst>
      <p:ext uri="{BB962C8B-B14F-4D97-AF65-F5344CB8AC3E}">
        <p14:creationId xmlns:p14="http://schemas.microsoft.com/office/powerpoint/2010/main" val="2016205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75 local cases. </a:t>
            </a:r>
            <a:r>
              <a:rPr lang="en-US" smtClean="0"/>
              <a:t>1986-2012</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30</a:t>
            </a:fld>
            <a:endParaRPr lang="en-US"/>
          </a:p>
        </p:txBody>
      </p:sp>
    </p:spTree>
    <p:extLst>
      <p:ext uri="{BB962C8B-B14F-4D97-AF65-F5344CB8AC3E}">
        <p14:creationId xmlns:p14="http://schemas.microsoft.com/office/powerpoint/2010/main" val="209958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31</a:t>
            </a:fld>
            <a:endParaRPr lang="en-US"/>
          </a:p>
        </p:txBody>
      </p:sp>
    </p:spTree>
    <p:extLst>
      <p:ext uri="{BB962C8B-B14F-4D97-AF65-F5344CB8AC3E}">
        <p14:creationId xmlns:p14="http://schemas.microsoft.com/office/powerpoint/2010/main" val="300668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commonly vitreous</a:t>
            </a:r>
            <a:r>
              <a:rPr lang="en-US" baseline="0" dirty="0" smtClean="0"/>
              <a:t> taken- 59% positive, AC plus </a:t>
            </a:r>
            <a:r>
              <a:rPr lang="en-US" baseline="0" dirty="0" err="1" smtClean="0"/>
              <a:t>vitrectomy</a:t>
            </a:r>
            <a:r>
              <a:rPr lang="en-US" baseline="0" dirty="0" smtClean="0"/>
              <a:t> in 21%, 41% in PPV. PCR used in 9 cases- 2 to exclude fungal/viral. 7 to identify organism.</a:t>
            </a:r>
            <a:endParaRPr lang="en-US" dirty="0" smtClean="0"/>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32</a:t>
            </a:fld>
            <a:endParaRPr lang="en-US"/>
          </a:p>
        </p:txBody>
      </p:sp>
    </p:spTree>
    <p:extLst>
      <p:ext uri="{BB962C8B-B14F-4D97-AF65-F5344CB8AC3E}">
        <p14:creationId xmlns:p14="http://schemas.microsoft.com/office/powerpoint/2010/main" val="3791047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PPV only </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33</a:t>
            </a:fld>
            <a:endParaRPr lang="en-US"/>
          </a:p>
        </p:txBody>
      </p:sp>
    </p:spTree>
    <p:extLst>
      <p:ext uri="{BB962C8B-B14F-4D97-AF65-F5344CB8AC3E}">
        <p14:creationId xmlns:p14="http://schemas.microsoft.com/office/powerpoint/2010/main" val="19335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B-Scan OD: Flat Retina, no vitreous opacities.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Posterior exam </a:t>
            </a:r>
            <a:r>
              <a:rPr lang="en-US" dirty="0" err="1" smtClean="0"/>
              <a:t>wnl</a:t>
            </a:r>
            <a:r>
              <a:rPr lang="en-US" dirty="0" smtClean="0"/>
              <a:t> OS,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4</a:t>
            </a:fld>
            <a:endParaRPr lang="en-US"/>
          </a:p>
        </p:txBody>
      </p:sp>
    </p:spTree>
    <p:extLst>
      <p:ext uri="{BB962C8B-B14F-4D97-AF65-F5344CB8AC3E}">
        <p14:creationId xmlns:p14="http://schemas.microsoft.com/office/powerpoint/2010/main" val="118251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Lactic Acid 1.4, Thyroid profile </a:t>
            </a:r>
            <a:r>
              <a:rPr lang="en-US" dirty="0" err="1" smtClean="0"/>
              <a:t>wnl</a:t>
            </a:r>
            <a:endParaRPr lang="en-US" dirty="0" smtClean="0"/>
          </a:p>
          <a:p>
            <a:r>
              <a:rPr lang="en-US" dirty="0" err="1" smtClean="0"/>
              <a:t>Hb</a:t>
            </a:r>
            <a:r>
              <a:rPr lang="en-US" dirty="0" smtClean="0"/>
              <a:t> 13.6</a:t>
            </a:r>
          </a:p>
          <a:p>
            <a:r>
              <a:rPr lang="en-US" dirty="0" err="1" smtClean="0"/>
              <a:t>Plt</a:t>
            </a:r>
            <a:r>
              <a:rPr lang="en-US" dirty="0" smtClean="0"/>
              <a:t> 189</a:t>
            </a:r>
          </a:p>
          <a:p>
            <a:r>
              <a:rPr lang="en-US" b="1" dirty="0" smtClean="0"/>
              <a:t>Na 129</a:t>
            </a:r>
            <a:r>
              <a:rPr lang="en-US" dirty="0" smtClean="0"/>
              <a:t>, </a:t>
            </a:r>
            <a:r>
              <a:rPr lang="en-US" b="1" dirty="0" smtClean="0"/>
              <a:t>Cl 96, </a:t>
            </a:r>
            <a:r>
              <a:rPr lang="en-US" dirty="0" smtClean="0"/>
              <a:t>K 3.6, CO2 23.6, AG 9.4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7</a:t>
            </a:fld>
            <a:endParaRPr lang="en-US"/>
          </a:p>
        </p:txBody>
      </p:sp>
    </p:spTree>
    <p:extLst>
      <p:ext uri="{BB962C8B-B14F-4D97-AF65-F5344CB8AC3E}">
        <p14:creationId xmlns:p14="http://schemas.microsoft.com/office/powerpoint/2010/main" val="829369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none" strike="noStrike" kern="1200" dirty="0" smtClean="0">
                <a:solidFill>
                  <a:schemeClr val="tx1"/>
                </a:solidFill>
                <a:effectLst/>
                <a:latin typeface="+mn-lt"/>
                <a:ea typeface="+mn-ea"/>
                <a:cs typeface="+mn-cs"/>
              </a:rPr>
              <a:t>VA UTO</a:t>
            </a: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1" i="0" u="none" strike="noStrike" kern="1200" dirty="0" smtClean="0">
                <a:solidFill>
                  <a:schemeClr val="tx1"/>
                </a:solidFill>
                <a:effectLst/>
                <a:latin typeface="+mn-lt"/>
                <a:ea typeface="+mn-ea"/>
                <a:cs typeface="+mn-cs"/>
              </a:rPr>
              <a:t>Pupils</a:t>
            </a:r>
            <a:r>
              <a:rPr lang="en-US" sz="1200" b="1"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3/ 4  no </a:t>
            </a:r>
            <a:r>
              <a:rPr lang="en-US" sz="1200" b="0" i="0" u="none" strike="noStrike" kern="1200" dirty="0" err="1" smtClean="0">
                <a:solidFill>
                  <a:schemeClr val="tx1"/>
                </a:solidFill>
                <a:effectLst/>
                <a:latin typeface="+mn-lt"/>
                <a:ea typeface="+mn-ea"/>
                <a:cs typeface="+mn-cs"/>
              </a:rPr>
              <a:t>rAPD</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1" i="0" u="none" strike="noStrike" kern="1200" dirty="0" smtClean="0">
                <a:solidFill>
                  <a:schemeClr val="tx1"/>
                </a:solidFill>
                <a:effectLst/>
                <a:latin typeface="+mn-lt"/>
                <a:ea typeface="+mn-ea"/>
                <a:cs typeface="+mn-cs"/>
              </a:rPr>
              <a:t>IOP</a:t>
            </a:r>
            <a:r>
              <a:rPr lang="en-US" sz="1200" b="1"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18/ 17</a:t>
            </a:r>
          </a:p>
          <a:p>
            <a:pPr rtl="0" eaLnBrk="1" fontAlgn="ctr" latinLnBrk="0" hangingPunct="1"/>
            <a:r>
              <a:rPr lang="en-US" sz="1200" b="1" i="0" u="none" strike="noStrike" kern="1200" dirty="0" smtClean="0">
                <a:solidFill>
                  <a:schemeClr val="tx1"/>
                </a:solidFill>
                <a:effectLst/>
                <a:latin typeface="+mn-lt"/>
                <a:ea typeface="+mn-ea"/>
                <a:cs typeface="+mn-cs"/>
              </a:rPr>
              <a:t>EOM</a:t>
            </a:r>
            <a:r>
              <a:rPr lang="en-US" sz="1200" b="1"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full</a:t>
            </a:r>
          </a:p>
          <a:p>
            <a:pPr rtl="0" eaLnBrk="1" fontAlgn="t" latinLnBrk="0" hangingPunct="1"/>
            <a:endParaRPr lang="en-US" sz="1200" b="1"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OD</a:t>
            </a:r>
          </a:p>
          <a:p>
            <a:pPr marL="0" marR="0" indent="0" algn="l" defTabSz="914400" rtl="0" eaLnBrk="1" fontAlgn="t"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Upper lid erythema and edema, 360 chemosis</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OS: 1= injection</a:t>
            </a:r>
          </a:p>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8</a:t>
            </a:fld>
            <a:endParaRPr lang="en-US"/>
          </a:p>
        </p:txBody>
      </p:sp>
    </p:spTree>
    <p:extLst>
      <p:ext uri="{BB962C8B-B14F-4D97-AF65-F5344CB8AC3E}">
        <p14:creationId xmlns:p14="http://schemas.microsoft.com/office/powerpoint/2010/main" val="402724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9</a:t>
            </a:fld>
            <a:endParaRPr lang="en-US"/>
          </a:p>
        </p:txBody>
      </p:sp>
    </p:spTree>
    <p:extLst>
      <p:ext uri="{BB962C8B-B14F-4D97-AF65-F5344CB8AC3E}">
        <p14:creationId xmlns:p14="http://schemas.microsoft.com/office/powerpoint/2010/main" val="339466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 Numerous blot </a:t>
            </a:r>
            <a:r>
              <a:rPr lang="en-US" dirty="0" err="1" smtClean="0"/>
              <a:t>heme</a:t>
            </a:r>
            <a:r>
              <a:rPr lang="en-US" dirty="0" smtClean="0"/>
              <a:t> surrounding macula up to arcades, some with central whitening (</a:t>
            </a:r>
            <a:r>
              <a:rPr lang="en-US" dirty="0" err="1" smtClean="0"/>
              <a:t>roth</a:t>
            </a:r>
            <a:r>
              <a:rPr lang="en-US" dirty="0" smtClean="0"/>
              <a:t> spots). </a:t>
            </a:r>
            <a:r>
              <a:rPr lang="en-US" dirty="0" err="1" smtClean="0"/>
              <a:t>Heme</a:t>
            </a:r>
            <a:r>
              <a:rPr lang="en-US" dirty="0" smtClean="0"/>
              <a:t> adjacent to retinal vessels suggestive of vasculitis.</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10</a:t>
            </a:fld>
            <a:endParaRPr lang="en-US"/>
          </a:p>
        </p:txBody>
      </p:sp>
    </p:spTree>
    <p:extLst>
      <p:ext uri="{BB962C8B-B14F-4D97-AF65-F5344CB8AC3E}">
        <p14:creationId xmlns:p14="http://schemas.microsoft.com/office/powerpoint/2010/main" val="7321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Inf</a:t>
            </a:r>
            <a:r>
              <a:rPr lang="en-US" dirty="0" smtClean="0"/>
              <a:t> periphery raised</a:t>
            </a:r>
            <a:r>
              <a:rPr lang="en-US" baseline="0" dirty="0" smtClean="0"/>
              <a:t> whitish retina compatible with retinitis</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11</a:t>
            </a:fld>
            <a:endParaRPr lang="en-US"/>
          </a:p>
        </p:txBody>
      </p:sp>
    </p:spTree>
    <p:extLst>
      <p:ext uri="{BB962C8B-B14F-4D97-AF65-F5344CB8AC3E}">
        <p14:creationId xmlns:p14="http://schemas.microsoft.com/office/powerpoint/2010/main" val="53458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Ceftriaxone and </a:t>
            </a:r>
            <a:r>
              <a:rPr lang="en-US" dirty="0" err="1" smtClean="0"/>
              <a:t>vancomycin</a:t>
            </a:r>
            <a:r>
              <a:rPr lang="en-US" dirty="0" smtClean="0"/>
              <a:t>.</a:t>
            </a:r>
            <a:endParaRPr lang="en-US" dirty="0"/>
          </a:p>
        </p:txBody>
      </p:sp>
      <p:sp>
        <p:nvSpPr>
          <p:cNvPr id="4" name="Slide Number Placeholder 3"/>
          <p:cNvSpPr>
            <a:spLocks noGrp="1"/>
          </p:cNvSpPr>
          <p:nvPr>
            <p:ph type="sldNum" sz="quarter" idx="10"/>
          </p:nvPr>
        </p:nvSpPr>
        <p:spPr/>
        <p:txBody>
          <a:bodyPr/>
          <a:lstStyle/>
          <a:p>
            <a:fld id="{B0ECD10D-F9DC-41FD-8572-85B1E0B5AB12}" type="slidenum">
              <a:rPr lang="en-US" smtClean="0"/>
              <a:t>12</a:t>
            </a:fld>
            <a:endParaRPr lang="en-US"/>
          </a:p>
        </p:txBody>
      </p:sp>
    </p:spTree>
    <p:extLst>
      <p:ext uri="{BB962C8B-B14F-4D97-AF65-F5344CB8AC3E}">
        <p14:creationId xmlns:p14="http://schemas.microsoft.com/office/powerpoint/2010/main" val="1512809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Title (i.e. Grand Rounds)</a:t>
            </a:r>
            <a:br>
              <a:rPr lang="en-US" dirty="0" smtClean="0"/>
            </a:br>
            <a:r>
              <a:rPr lang="en-US" sz="4000" dirty="0" smtClean="0"/>
              <a:t>Subtitle (i.e.</a:t>
            </a:r>
            <a:r>
              <a:rPr lang="en-US" sz="4000" baseline="0" dirty="0" smtClean="0"/>
              <a:t> </a:t>
            </a:r>
            <a:r>
              <a:rPr lang="en-US" sz="4000" baseline="0" dirty="0" err="1" smtClean="0"/>
              <a:t>Chalazion</a:t>
            </a:r>
            <a:r>
              <a:rPr lang="en-US" sz="4000" dirty="0" smtClean="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smtClean="0">
                <a:ln w="3175">
                  <a:noFill/>
                </a:ln>
                <a:solidFill>
                  <a:schemeClr val="bg1"/>
                </a:solidFill>
                <a:effectLst/>
                <a:latin typeface="Arial Rounded MT Bold" panose="020F0704030504030204" pitchFamily="34" charset="0"/>
              </a:rPr>
              <a:t>Department of Ophthalmology and Visual Sciences</a:t>
            </a:r>
            <a:endParaRPr lang="en-US" sz="2000" dirty="0">
              <a:ln w="3175">
                <a:noFill/>
              </a:ln>
              <a:solidFill>
                <a:schemeClr val="bg1"/>
              </a:solidFill>
              <a:effectLst/>
              <a:latin typeface="Arial Rounded MT Bold" panose="020F0704030504030204" pitchFamily="34" charset="0"/>
            </a:endParaRP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DA4EB-0B06-4F24-98BB-CEE041FC849F}" type="datetimeFigureOut">
              <a:rPr lang="en-US" smtClean="0"/>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DA4EB-0B06-4F24-98BB-CEE041FC849F}" type="datetimeFigureOut">
              <a:rPr lang="en-US" smtClean="0"/>
              <a:t>8/18/2017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DA4EB-0B06-4F24-98BB-CEE041FC849F}" type="datetimeFigureOut">
              <a:rPr lang="en-US" smtClean="0"/>
              <a:t>8/18/2017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t>8/18/2017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t>8/18/2017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t>‹#›</a:t>
            </a:fld>
            <a:endParaRPr lang="en-US"/>
          </a:p>
        </p:txBody>
      </p:sp>
    </p:spTree>
    <p:extLst>
      <p:ext uri="{BB962C8B-B14F-4D97-AF65-F5344CB8AC3E}">
        <p14:creationId xmlns:p14="http://schemas.microsoft.com/office/powerpoint/2010/main"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Raafay Sophie</a:t>
            </a:r>
          </a:p>
          <a:p>
            <a:r>
              <a:rPr lang="en-US" dirty="0" smtClean="0"/>
              <a:t>18</a:t>
            </a:r>
            <a:r>
              <a:rPr lang="en-US" baseline="30000" dirty="0" smtClean="0"/>
              <a:t>th</a:t>
            </a:r>
            <a:r>
              <a:rPr lang="en-US" dirty="0" smtClean="0"/>
              <a:t> Aug 2017</a:t>
            </a:r>
            <a:endParaRPr lang="en-US" dirty="0"/>
          </a:p>
        </p:txBody>
      </p:sp>
      <p:sp>
        <p:nvSpPr>
          <p:cNvPr id="4" name="Title 3"/>
          <p:cNvSpPr>
            <a:spLocks noGrp="1"/>
          </p:cNvSpPr>
          <p:nvPr>
            <p:ph type="ctrTitle"/>
          </p:nvPr>
        </p:nvSpPr>
        <p:spPr/>
        <p:txBody>
          <a:bodyPr>
            <a:normAutofit fontScale="90000"/>
          </a:bodyPr>
          <a:lstStyle/>
          <a:p>
            <a:r>
              <a:rPr lang="en-US" dirty="0" smtClean="0"/>
              <a:t>Grand Rounds</a:t>
            </a:r>
            <a:br>
              <a:rPr lang="en-US" dirty="0" smtClean="0"/>
            </a:br>
            <a:r>
              <a:rPr lang="en-US" dirty="0" smtClean="0"/>
              <a:t>Endogenous Endophthalmitis</a:t>
            </a:r>
            <a:endParaRPr lang="en-US" dirty="0"/>
          </a:p>
        </p:txBody>
      </p:sp>
    </p:spTree>
    <p:extLst>
      <p:ext uri="{BB962C8B-B14F-4D97-AF65-F5344CB8AC3E}">
        <p14:creationId xmlns:p14="http://schemas.microsoft.com/office/powerpoint/2010/main"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Posterior Segment Exam OS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9766"/>
            <a:ext cx="4495800" cy="4495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99" y="1123308"/>
            <a:ext cx="4418883" cy="4502258"/>
          </a:xfrm>
          <a:prstGeom prst="rect">
            <a:avLst/>
          </a:prstGeom>
        </p:spPr>
      </p:pic>
    </p:spTree>
    <p:extLst>
      <p:ext uri="{BB962C8B-B14F-4D97-AF65-F5344CB8AC3E}">
        <p14:creationId xmlns:p14="http://schemas.microsoft.com/office/powerpoint/2010/main" val="82278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Posterior Segment Exam OS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397" y="1340220"/>
            <a:ext cx="4769603" cy="46659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7" y="1340219"/>
            <a:ext cx="4419601" cy="4685842"/>
          </a:xfrm>
          <a:prstGeom prst="rect">
            <a:avLst/>
          </a:prstGeom>
        </p:spPr>
      </p:pic>
    </p:spTree>
    <p:extLst>
      <p:ext uri="{BB962C8B-B14F-4D97-AF65-F5344CB8AC3E}">
        <p14:creationId xmlns:p14="http://schemas.microsoft.com/office/powerpoint/2010/main" val="3668792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382000" cy="5257800"/>
          </a:xfrm>
        </p:spPr>
        <p:txBody>
          <a:bodyPr>
            <a:normAutofit fontScale="85000" lnSpcReduction="20000"/>
          </a:bodyPr>
          <a:lstStyle/>
          <a:p>
            <a:pPr marL="0" indent="0">
              <a:buNone/>
            </a:pPr>
            <a:r>
              <a:rPr lang="en-US" b="1" dirty="0" err="1" smtClean="0"/>
              <a:t>DDx</a:t>
            </a:r>
            <a:r>
              <a:rPr lang="en-US" b="1" dirty="0" smtClean="0"/>
              <a:t>: </a:t>
            </a:r>
          </a:p>
          <a:p>
            <a:r>
              <a:rPr lang="en-US" dirty="0" smtClean="0"/>
              <a:t>Endogenous endophthalmitis</a:t>
            </a:r>
            <a:endParaRPr lang="en-US" dirty="0"/>
          </a:p>
          <a:p>
            <a:r>
              <a:rPr lang="en-US" dirty="0" smtClean="0"/>
              <a:t>Panophthalmitis</a:t>
            </a:r>
            <a:endParaRPr lang="en-US" dirty="0"/>
          </a:p>
          <a:p>
            <a:r>
              <a:rPr lang="en-US" dirty="0" smtClean="0"/>
              <a:t>Vasculitis</a:t>
            </a:r>
          </a:p>
          <a:p>
            <a:endParaRPr lang="en-US" dirty="0" smtClean="0"/>
          </a:p>
          <a:p>
            <a:pPr marL="0" indent="0">
              <a:buNone/>
            </a:pPr>
            <a:r>
              <a:rPr lang="en-US" b="1" dirty="0" smtClean="0"/>
              <a:t>Plan</a:t>
            </a:r>
          </a:p>
          <a:p>
            <a:r>
              <a:rPr lang="en-US" dirty="0" smtClean="0"/>
              <a:t>CT orbits/MRI orbits,</a:t>
            </a:r>
          </a:p>
          <a:p>
            <a:r>
              <a:rPr lang="en-US" dirty="0" smtClean="0"/>
              <a:t>Echo, CMV, EBV, </a:t>
            </a:r>
            <a:r>
              <a:rPr lang="en-US" dirty="0" err="1" smtClean="0"/>
              <a:t>Syphillis</a:t>
            </a:r>
            <a:r>
              <a:rPr lang="en-US" dirty="0" smtClean="0"/>
              <a:t>, HIV, TB, ANA, ANCA, RF, pan culture x3 </a:t>
            </a:r>
          </a:p>
          <a:p>
            <a:r>
              <a:rPr lang="en-US" dirty="0" smtClean="0"/>
              <a:t>Neurology consult to evaluate for meningitis.</a:t>
            </a:r>
          </a:p>
          <a:p>
            <a:r>
              <a:rPr lang="en-US" dirty="0"/>
              <a:t>Continue with IV </a:t>
            </a:r>
            <a:r>
              <a:rPr lang="en-US" dirty="0" smtClean="0"/>
              <a:t>antibiotics, </a:t>
            </a:r>
            <a:r>
              <a:rPr lang="en-US" dirty="0" err="1" smtClean="0"/>
              <a:t>Pred</a:t>
            </a:r>
            <a:r>
              <a:rPr lang="en-US" dirty="0" smtClean="0"/>
              <a:t> Forte QID OU, </a:t>
            </a:r>
            <a:r>
              <a:rPr lang="en-US" dirty="0" err="1" smtClean="0"/>
              <a:t>Vigamox</a:t>
            </a:r>
            <a:r>
              <a:rPr lang="en-US" dirty="0" smtClean="0"/>
              <a:t> OU TID.</a:t>
            </a:r>
            <a:endParaRPr lang="en-US" dirty="0"/>
          </a:p>
        </p:txBody>
      </p:sp>
      <p:sp>
        <p:nvSpPr>
          <p:cNvPr id="3" name="Title 2"/>
          <p:cNvSpPr>
            <a:spLocks noGrp="1"/>
          </p:cNvSpPr>
          <p:nvPr>
            <p:ph type="title"/>
          </p:nvPr>
        </p:nvSpPr>
        <p:spPr/>
        <p:txBody>
          <a:bodyPr/>
          <a:lstStyle/>
          <a:p>
            <a:r>
              <a:rPr lang="en-US" dirty="0" smtClean="0"/>
              <a:t>Assessment/Plan</a:t>
            </a:r>
            <a:endParaRPr lang="en-US" dirty="0"/>
          </a:p>
        </p:txBody>
      </p:sp>
    </p:spTree>
    <p:extLst>
      <p:ext uri="{BB962C8B-B14F-4D97-AF65-F5344CB8AC3E}">
        <p14:creationId xmlns:p14="http://schemas.microsoft.com/office/powerpoint/2010/main" val="951374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Blood Culture: positive for Pneumococcus</a:t>
            </a:r>
          </a:p>
          <a:p>
            <a:endParaRPr lang="en-US" dirty="0" smtClean="0"/>
          </a:p>
          <a:p>
            <a:r>
              <a:rPr lang="en-US" dirty="0" smtClean="0"/>
              <a:t>MRI orbits: </a:t>
            </a:r>
          </a:p>
          <a:p>
            <a:pPr lvl="1"/>
            <a:r>
              <a:rPr lang="en-US" dirty="0" smtClean="0"/>
              <a:t>“probable myositis of superior rectus” as suggested by “mild thickening”, no florid orbital cellulitis seen. </a:t>
            </a:r>
          </a:p>
          <a:p>
            <a:pPr lvl="1"/>
            <a:r>
              <a:rPr lang="en-US" dirty="0" smtClean="0"/>
              <a:t>“abnormality of right globe - areas of linear signal abnormality in an unusual and unfamiliar pattern”</a:t>
            </a:r>
            <a:endParaRPr lang="en-US" dirty="0"/>
          </a:p>
        </p:txBody>
      </p:sp>
      <p:sp>
        <p:nvSpPr>
          <p:cNvPr id="3" name="Title 2"/>
          <p:cNvSpPr>
            <a:spLocks noGrp="1"/>
          </p:cNvSpPr>
          <p:nvPr>
            <p:ph type="title"/>
          </p:nvPr>
        </p:nvSpPr>
        <p:spPr/>
        <p:txBody>
          <a:bodyPr/>
          <a:lstStyle/>
          <a:p>
            <a:r>
              <a:rPr lang="en-US" dirty="0" smtClean="0"/>
              <a:t>Progress</a:t>
            </a:r>
            <a:endParaRPr lang="en-US" dirty="0"/>
          </a:p>
        </p:txBody>
      </p:sp>
    </p:spTree>
    <p:extLst>
      <p:ext uri="{BB962C8B-B14F-4D97-AF65-F5344CB8AC3E}">
        <p14:creationId xmlns:p14="http://schemas.microsoft.com/office/powerpoint/2010/main" val="3066638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458200" cy="5059363"/>
          </a:xfrm>
        </p:spPr>
        <p:txBody>
          <a:bodyPr>
            <a:normAutofit fontScale="92500" lnSpcReduction="10000"/>
          </a:bodyPr>
          <a:lstStyle/>
          <a:p>
            <a:r>
              <a:rPr lang="en-US" dirty="0" smtClean="0"/>
              <a:t>Patients mental status improved next day</a:t>
            </a:r>
          </a:p>
          <a:p>
            <a:r>
              <a:rPr lang="en-US" dirty="0" smtClean="0"/>
              <a:t>VA </a:t>
            </a:r>
            <a:r>
              <a:rPr lang="en-US" dirty="0" err="1" smtClean="0"/>
              <a:t>sc</a:t>
            </a:r>
            <a:r>
              <a:rPr lang="en-US" dirty="0" smtClean="0"/>
              <a:t> : HM OD, 20/100 OS</a:t>
            </a:r>
          </a:p>
          <a:p>
            <a:r>
              <a:rPr lang="en-US" dirty="0" smtClean="0"/>
              <a:t>SLE: </a:t>
            </a:r>
          </a:p>
          <a:p>
            <a:pPr lvl="1"/>
            <a:r>
              <a:rPr lang="en-US" dirty="0" smtClean="0"/>
              <a:t>OD: 360 chemosis, Descemet folds, 4+ cell/flare, 0.5 mm hypopyon.</a:t>
            </a:r>
          </a:p>
          <a:p>
            <a:pPr lvl="1"/>
            <a:r>
              <a:rPr lang="en-US" dirty="0" smtClean="0"/>
              <a:t>OS: +2 injection, 3+ cell/ flare</a:t>
            </a:r>
          </a:p>
          <a:p>
            <a:r>
              <a:rPr lang="en-US" dirty="0" smtClean="0"/>
              <a:t>DFE:</a:t>
            </a:r>
          </a:p>
          <a:p>
            <a:pPr lvl="1"/>
            <a:r>
              <a:rPr lang="en-US" dirty="0" smtClean="0"/>
              <a:t>OD: no view</a:t>
            </a:r>
          </a:p>
          <a:p>
            <a:pPr lvl="1"/>
            <a:r>
              <a:rPr lang="en-US" dirty="0" smtClean="0"/>
              <a:t>OS:  unchanged</a:t>
            </a:r>
          </a:p>
          <a:p>
            <a:pPr lvl="1"/>
            <a:endParaRPr lang="en-US" dirty="0"/>
          </a:p>
          <a:p>
            <a:r>
              <a:rPr lang="en-US" dirty="0"/>
              <a:t>Tap and inject OD ( </a:t>
            </a:r>
            <a:r>
              <a:rPr lang="en-US" dirty="0" err="1"/>
              <a:t>Vancomycin</a:t>
            </a:r>
            <a:r>
              <a:rPr lang="en-US" dirty="0"/>
              <a:t> / </a:t>
            </a:r>
            <a:r>
              <a:rPr lang="en-US" dirty="0" err="1"/>
              <a:t>ceftazidime</a:t>
            </a:r>
            <a:r>
              <a:rPr lang="en-US" dirty="0"/>
              <a:t>) </a:t>
            </a:r>
          </a:p>
          <a:p>
            <a:pPr lvl="1"/>
            <a:endParaRPr lang="en-US" dirty="0"/>
          </a:p>
        </p:txBody>
      </p:sp>
      <p:sp>
        <p:nvSpPr>
          <p:cNvPr id="3" name="Title 2"/>
          <p:cNvSpPr>
            <a:spLocks noGrp="1"/>
          </p:cNvSpPr>
          <p:nvPr>
            <p:ph type="title"/>
          </p:nvPr>
        </p:nvSpPr>
        <p:spPr/>
        <p:txBody>
          <a:bodyPr/>
          <a:lstStyle/>
          <a:p>
            <a:r>
              <a:rPr lang="en-US" dirty="0" smtClean="0"/>
              <a:t>Day 1</a:t>
            </a:r>
            <a:endParaRPr lang="en-US" dirty="0"/>
          </a:p>
        </p:txBody>
      </p:sp>
    </p:spTree>
    <p:extLst>
      <p:ext uri="{BB962C8B-B14F-4D97-AF65-F5344CB8AC3E}">
        <p14:creationId xmlns:p14="http://schemas.microsoft.com/office/powerpoint/2010/main" val="1125515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Labs:</a:t>
            </a:r>
          </a:p>
          <a:p>
            <a:pPr lvl="1"/>
            <a:r>
              <a:rPr lang="en-US" dirty="0" smtClean="0"/>
              <a:t>Lyme, RPR, ANA,EBV, CMV, HIV negative</a:t>
            </a:r>
          </a:p>
          <a:p>
            <a:pPr lvl="1"/>
            <a:r>
              <a:rPr lang="en-US" b="1" dirty="0" smtClean="0"/>
              <a:t>RF 30</a:t>
            </a:r>
          </a:p>
          <a:p>
            <a:pPr lvl="1"/>
            <a:endParaRPr lang="en-US" b="1" dirty="0" smtClean="0"/>
          </a:p>
          <a:p>
            <a:pPr lvl="1"/>
            <a:r>
              <a:rPr lang="en-US" b="1" dirty="0" smtClean="0"/>
              <a:t>Vitreous Culture OD: </a:t>
            </a:r>
            <a:r>
              <a:rPr lang="en-US" b="1" dirty="0" err="1" smtClean="0"/>
              <a:t>Pneumoccocus</a:t>
            </a:r>
            <a:r>
              <a:rPr lang="en-US" b="1" dirty="0" smtClean="0"/>
              <a:t>  (pan-sensitive to ceftriaxone, levofloxacin, PCN, Bactrim) </a:t>
            </a:r>
          </a:p>
          <a:p>
            <a:pPr lvl="1"/>
            <a:endParaRPr lang="en-US" b="1" dirty="0"/>
          </a:p>
        </p:txBody>
      </p:sp>
      <p:sp>
        <p:nvSpPr>
          <p:cNvPr id="3" name="Title 2"/>
          <p:cNvSpPr>
            <a:spLocks noGrp="1"/>
          </p:cNvSpPr>
          <p:nvPr>
            <p:ph type="title"/>
          </p:nvPr>
        </p:nvSpPr>
        <p:spPr/>
        <p:txBody>
          <a:bodyPr/>
          <a:lstStyle/>
          <a:p>
            <a:r>
              <a:rPr lang="en-US" dirty="0" smtClean="0"/>
              <a:t>Progress</a:t>
            </a:r>
            <a:endParaRPr lang="en-US" dirty="0"/>
          </a:p>
        </p:txBody>
      </p:sp>
    </p:spTree>
    <p:extLst>
      <p:ext uri="{BB962C8B-B14F-4D97-AF65-F5344CB8AC3E}">
        <p14:creationId xmlns:p14="http://schemas.microsoft.com/office/powerpoint/2010/main" val="700092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Patients Vision OS deteriorating</a:t>
            </a:r>
          </a:p>
          <a:p>
            <a:r>
              <a:rPr lang="en-US" dirty="0" smtClean="0"/>
              <a:t>VA </a:t>
            </a:r>
            <a:r>
              <a:rPr lang="en-US" dirty="0" err="1" smtClean="0"/>
              <a:t>sc</a:t>
            </a:r>
            <a:r>
              <a:rPr lang="en-US" dirty="0" smtClean="0"/>
              <a:t> : HM OD, 20/200 OS</a:t>
            </a:r>
          </a:p>
          <a:p>
            <a:r>
              <a:rPr lang="en-US" dirty="0" smtClean="0"/>
              <a:t>SLE: </a:t>
            </a:r>
          </a:p>
          <a:p>
            <a:pPr lvl="1"/>
            <a:r>
              <a:rPr lang="en-US" dirty="0" smtClean="0"/>
              <a:t>OD: 360 chemosis, </a:t>
            </a:r>
            <a:r>
              <a:rPr lang="en-US" dirty="0" err="1" smtClean="0"/>
              <a:t>descemet</a:t>
            </a:r>
            <a:r>
              <a:rPr lang="en-US" dirty="0" smtClean="0"/>
              <a:t> folds, 4+ cell/flare, 0.3 mm hypopyon.</a:t>
            </a:r>
          </a:p>
          <a:p>
            <a:pPr lvl="1"/>
            <a:r>
              <a:rPr lang="en-US" dirty="0" smtClean="0"/>
              <a:t>OS: +2 injection, 3-4+ cell/ flare</a:t>
            </a:r>
          </a:p>
          <a:p>
            <a:r>
              <a:rPr lang="en-US" dirty="0" smtClean="0"/>
              <a:t>DFE:</a:t>
            </a:r>
          </a:p>
          <a:p>
            <a:pPr lvl="1"/>
            <a:r>
              <a:rPr lang="en-US" dirty="0" smtClean="0"/>
              <a:t>OD: no view</a:t>
            </a:r>
          </a:p>
          <a:p>
            <a:pPr lvl="1"/>
            <a:r>
              <a:rPr lang="en-US" dirty="0" smtClean="0"/>
              <a:t>OS:  unchanged</a:t>
            </a:r>
          </a:p>
          <a:p>
            <a:pPr lvl="1"/>
            <a:endParaRPr lang="en-US" dirty="0" smtClean="0"/>
          </a:p>
          <a:p>
            <a:r>
              <a:rPr lang="en-US" dirty="0"/>
              <a:t>Tap and inject OS( </a:t>
            </a:r>
            <a:r>
              <a:rPr lang="en-US" dirty="0" err="1"/>
              <a:t>Vancomycin</a:t>
            </a:r>
            <a:r>
              <a:rPr lang="en-US" dirty="0"/>
              <a:t> / </a:t>
            </a:r>
            <a:r>
              <a:rPr lang="en-US" dirty="0" err="1"/>
              <a:t>ceftazidime</a:t>
            </a:r>
            <a:r>
              <a:rPr lang="en-US" dirty="0"/>
              <a:t>)</a:t>
            </a:r>
          </a:p>
          <a:p>
            <a:pPr lvl="1"/>
            <a:endParaRPr lang="en-US" dirty="0"/>
          </a:p>
        </p:txBody>
      </p:sp>
      <p:sp>
        <p:nvSpPr>
          <p:cNvPr id="3" name="Title 2"/>
          <p:cNvSpPr>
            <a:spLocks noGrp="1"/>
          </p:cNvSpPr>
          <p:nvPr>
            <p:ph type="title"/>
          </p:nvPr>
        </p:nvSpPr>
        <p:spPr/>
        <p:txBody>
          <a:bodyPr/>
          <a:lstStyle/>
          <a:p>
            <a:r>
              <a:rPr lang="en-US" dirty="0" smtClean="0"/>
              <a:t>Day 2</a:t>
            </a:r>
            <a:endParaRPr lang="en-US" dirty="0"/>
          </a:p>
        </p:txBody>
      </p:sp>
    </p:spTree>
    <p:extLst>
      <p:ext uri="{BB962C8B-B14F-4D97-AF65-F5344CB8AC3E}">
        <p14:creationId xmlns:p14="http://schemas.microsoft.com/office/powerpoint/2010/main" val="1465900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410200"/>
          </a:xfrm>
        </p:spPr>
        <p:txBody>
          <a:bodyPr>
            <a:normAutofit fontScale="92500" lnSpcReduction="20000"/>
          </a:bodyPr>
          <a:lstStyle/>
          <a:p>
            <a:r>
              <a:rPr lang="en-US" dirty="0" smtClean="0"/>
              <a:t>Patient remained stable with subjective improvement in pain OU.</a:t>
            </a:r>
          </a:p>
          <a:p>
            <a:r>
              <a:rPr lang="en-US" dirty="0" smtClean="0"/>
              <a:t>VA </a:t>
            </a:r>
            <a:r>
              <a:rPr lang="en-US" dirty="0" err="1" smtClean="0"/>
              <a:t>sc</a:t>
            </a:r>
            <a:r>
              <a:rPr lang="en-US" dirty="0" smtClean="0"/>
              <a:t> : </a:t>
            </a:r>
          </a:p>
          <a:p>
            <a:pPr lvl="1"/>
            <a:r>
              <a:rPr lang="en-US" dirty="0" smtClean="0"/>
              <a:t>OD: HM</a:t>
            </a:r>
          </a:p>
          <a:p>
            <a:pPr lvl="1"/>
            <a:r>
              <a:rPr lang="en-US" dirty="0" smtClean="0"/>
              <a:t>OS: 20/200 improving to 20/70 </a:t>
            </a:r>
          </a:p>
          <a:p>
            <a:pPr lvl="1"/>
            <a:endParaRPr lang="en-US" dirty="0"/>
          </a:p>
          <a:p>
            <a:r>
              <a:rPr lang="en-US" dirty="0" smtClean="0"/>
              <a:t>Vitreous Culture OS: negative</a:t>
            </a:r>
          </a:p>
          <a:p>
            <a:r>
              <a:rPr lang="en-US" dirty="0" smtClean="0"/>
              <a:t>LP: high </a:t>
            </a:r>
            <a:r>
              <a:rPr lang="en-US" dirty="0"/>
              <a:t>WBC </a:t>
            </a:r>
            <a:r>
              <a:rPr lang="en-US" dirty="0" smtClean="0"/>
              <a:t>with low glucose, but </a:t>
            </a:r>
            <a:r>
              <a:rPr lang="en-US" dirty="0"/>
              <a:t>culture </a:t>
            </a:r>
            <a:r>
              <a:rPr lang="en-US" dirty="0" smtClean="0"/>
              <a:t>negative</a:t>
            </a:r>
          </a:p>
          <a:p>
            <a:r>
              <a:rPr lang="en-US" dirty="0" smtClean="0"/>
              <a:t>Echo: no </a:t>
            </a:r>
            <a:r>
              <a:rPr lang="en-US" dirty="0" err="1" smtClean="0"/>
              <a:t>vegetations</a:t>
            </a:r>
            <a:endParaRPr lang="en-US" dirty="0" smtClean="0"/>
          </a:p>
          <a:p>
            <a:r>
              <a:rPr lang="en-US" dirty="0" smtClean="0"/>
              <a:t>CXR: normal</a:t>
            </a:r>
          </a:p>
          <a:p>
            <a:r>
              <a:rPr lang="en-US" dirty="0" smtClean="0"/>
              <a:t>Sputum culture: negative </a:t>
            </a:r>
            <a:endParaRPr lang="en-US" dirty="0"/>
          </a:p>
          <a:p>
            <a:endParaRPr lang="en-US" dirty="0"/>
          </a:p>
        </p:txBody>
      </p:sp>
      <p:sp>
        <p:nvSpPr>
          <p:cNvPr id="3" name="Title 2"/>
          <p:cNvSpPr>
            <a:spLocks noGrp="1"/>
          </p:cNvSpPr>
          <p:nvPr>
            <p:ph type="title"/>
          </p:nvPr>
        </p:nvSpPr>
        <p:spPr/>
        <p:txBody>
          <a:bodyPr/>
          <a:lstStyle/>
          <a:p>
            <a:r>
              <a:rPr lang="en-US" dirty="0" smtClean="0"/>
              <a:t>Day 3-8</a:t>
            </a:r>
            <a:endParaRPr lang="en-US" dirty="0"/>
          </a:p>
        </p:txBody>
      </p:sp>
    </p:spTree>
    <p:extLst>
      <p:ext uri="{BB962C8B-B14F-4D97-AF65-F5344CB8AC3E}">
        <p14:creationId xmlns:p14="http://schemas.microsoft.com/office/powerpoint/2010/main" val="3583756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3886200" cy="5059363"/>
          </a:xfrm>
        </p:spPr>
        <p:txBody>
          <a:bodyPr/>
          <a:lstStyle/>
          <a:p>
            <a:pPr marL="0" indent="0">
              <a:buNone/>
            </a:pPr>
            <a:r>
              <a:rPr lang="en-US" b="1" u="sng" dirty="0" smtClean="0"/>
              <a:t>OD</a:t>
            </a:r>
            <a:endParaRPr lang="en-US" b="1" u="sng" dirty="0"/>
          </a:p>
          <a:p>
            <a:pPr marL="0" indent="0">
              <a:buNone/>
            </a:pPr>
            <a:r>
              <a:rPr lang="en-US" b="1" dirty="0" smtClean="0"/>
              <a:t>BCVA</a:t>
            </a:r>
            <a:r>
              <a:rPr lang="en-US" dirty="0" smtClean="0"/>
              <a:t>- LP</a:t>
            </a:r>
          </a:p>
          <a:p>
            <a:pPr marL="0" indent="0">
              <a:buNone/>
            </a:pPr>
            <a:r>
              <a:rPr lang="en-US" dirty="0" smtClean="0"/>
              <a:t>3+ cell and Flare, PAS</a:t>
            </a:r>
            <a:endParaRPr lang="en-US" dirty="0"/>
          </a:p>
        </p:txBody>
      </p:sp>
      <p:sp>
        <p:nvSpPr>
          <p:cNvPr id="3" name="Title 2"/>
          <p:cNvSpPr>
            <a:spLocks noGrp="1"/>
          </p:cNvSpPr>
          <p:nvPr>
            <p:ph type="title"/>
          </p:nvPr>
        </p:nvSpPr>
        <p:spPr>
          <a:xfrm>
            <a:off x="-304800" y="-76200"/>
            <a:ext cx="8229600" cy="1143000"/>
          </a:xfrm>
        </p:spPr>
        <p:txBody>
          <a:bodyPr/>
          <a:lstStyle/>
          <a:p>
            <a:r>
              <a:rPr lang="en-US" dirty="0" smtClean="0"/>
              <a:t>Day 10- seen in clinic</a:t>
            </a:r>
            <a:endParaRPr lang="en-US" dirty="0"/>
          </a:p>
        </p:txBody>
      </p:sp>
      <p:sp>
        <p:nvSpPr>
          <p:cNvPr id="5" name="Content Placeholder 1"/>
          <p:cNvSpPr txBox="1">
            <a:spLocks/>
          </p:cNvSpPr>
          <p:nvPr/>
        </p:nvSpPr>
        <p:spPr>
          <a:xfrm>
            <a:off x="5284076" y="1087821"/>
            <a:ext cx="38862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u="sng" dirty="0" smtClean="0"/>
              <a:t>OS</a:t>
            </a:r>
          </a:p>
          <a:p>
            <a:pPr marL="0" indent="0">
              <a:buFont typeface="Arial" panose="020B0604020202020204" pitchFamily="34" charset="0"/>
              <a:buNone/>
            </a:pPr>
            <a:r>
              <a:rPr lang="en-US" b="1" dirty="0" smtClean="0"/>
              <a:t>BCVA</a:t>
            </a:r>
            <a:r>
              <a:rPr lang="en-US" dirty="0" smtClean="0"/>
              <a:t>- 20/60</a:t>
            </a:r>
          </a:p>
          <a:p>
            <a:pPr marL="0" indent="0">
              <a:buFont typeface="Arial" panose="020B0604020202020204" pitchFamily="34" charset="0"/>
              <a:buNone/>
            </a:pPr>
            <a:r>
              <a:rPr lang="en-US" dirty="0" err="1" smtClean="0"/>
              <a:t>Tr</a:t>
            </a:r>
            <a:r>
              <a:rPr lang="en-US" dirty="0" smtClean="0"/>
              <a:t> cell and flare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129" t="2222" r="17286" b="17778"/>
          <a:stretch/>
        </p:blipFill>
        <p:spPr>
          <a:xfrm rot="16200000">
            <a:off x="800375" y="2583802"/>
            <a:ext cx="3276600" cy="48145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5394" y="2814918"/>
            <a:ext cx="4308606" cy="4038600"/>
          </a:xfrm>
          <a:prstGeom prst="rect">
            <a:avLst/>
          </a:prstGeom>
        </p:spPr>
      </p:pic>
    </p:spTree>
    <p:extLst>
      <p:ext uri="{BB962C8B-B14F-4D97-AF65-F5344CB8AC3E}">
        <p14:creationId xmlns:p14="http://schemas.microsoft.com/office/powerpoint/2010/main" val="2773189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llian endophth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138" y="762000"/>
            <a:ext cx="9146336" cy="5144814"/>
          </a:xfrm>
        </p:spPr>
      </p:pic>
    </p:spTree>
    <p:extLst>
      <p:ext uri="{BB962C8B-B14F-4D97-AF65-F5344CB8AC3E}">
        <p14:creationId xmlns:p14="http://schemas.microsoft.com/office/powerpoint/2010/main" val="2798469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smtClean="0"/>
              <a:t>CC</a:t>
            </a:r>
          </a:p>
          <a:p>
            <a:pPr marL="457200" lvl="1" indent="0">
              <a:buNone/>
            </a:pPr>
            <a:r>
              <a:rPr lang="en-US" dirty="0" smtClean="0"/>
              <a:t>Pain/pressure, blurry vision and seeing spots in right eye</a:t>
            </a:r>
          </a:p>
          <a:p>
            <a:endParaRPr lang="en-US" dirty="0"/>
          </a:p>
          <a:p>
            <a:pPr marL="0" indent="0">
              <a:buNone/>
            </a:pPr>
            <a:r>
              <a:rPr lang="en-US" b="1" dirty="0" smtClean="0"/>
              <a:t>HPI</a:t>
            </a:r>
          </a:p>
          <a:p>
            <a:pPr marL="457200" lvl="1" indent="0">
              <a:buNone/>
            </a:pPr>
            <a:r>
              <a:rPr lang="en-US" dirty="0" smtClean="0"/>
              <a:t>51 y F who woke at 5 am with right eye pain, photophobia and some “pressure” feeling.</a:t>
            </a:r>
          </a:p>
          <a:p>
            <a:pPr lvl="1"/>
            <a:r>
              <a:rPr lang="en-US" dirty="0" smtClean="0"/>
              <a:t>She had blurry vision and complained of “seeing spots”. </a:t>
            </a:r>
          </a:p>
          <a:p>
            <a:pPr lvl="1"/>
            <a:r>
              <a:rPr lang="en-US" dirty="0" smtClean="0"/>
              <a:t>Denied flashes, any discharge, headache or pain on eye movement</a:t>
            </a:r>
          </a:p>
        </p:txBody>
      </p:sp>
      <p:sp>
        <p:nvSpPr>
          <p:cNvPr id="3" name="Title 2"/>
          <p:cNvSpPr>
            <a:spLocks noGrp="1"/>
          </p:cNvSpPr>
          <p:nvPr>
            <p:ph type="title"/>
          </p:nvPr>
        </p:nvSpPr>
        <p:spPr/>
        <p:txBody>
          <a:bodyPr/>
          <a:lstStyle/>
          <a:p>
            <a:r>
              <a:rPr lang="en-US" dirty="0" smtClean="0"/>
              <a:t>Patient Presentation</a:t>
            </a:r>
            <a:endParaRPr lang="en-US" dirty="0"/>
          </a:p>
        </p:txBody>
      </p:sp>
    </p:spTree>
    <p:extLst>
      <p:ext uri="{BB962C8B-B14F-4D97-AF65-F5344CB8AC3E}">
        <p14:creationId xmlns:p14="http://schemas.microsoft.com/office/powerpoint/2010/main"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421080"/>
            <a:ext cx="8991600" cy="5436920"/>
          </a:xfrm>
        </p:spPr>
      </p:pic>
      <p:sp>
        <p:nvSpPr>
          <p:cNvPr id="3" name="Title 2"/>
          <p:cNvSpPr>
            <a:spLocks noGrp="1"/>
          </p:cNvSpPr>
          <p:nvPr>
            <p:ph type="title"/>
          </p:nvPr>
        </p:nvSpPr>
        <p:spPr>
          <a:xfrm>
            <a:off x="457200" y="76200"/>
            <a:ext cx="8229600" cy="1143000"/>
          </a:xfrm>
        </p:spPr>
        <p:txBody>
          <a:bodyPr>
            <a:normAutofit fontScale="90000"/>
          </a:bodyPr>
          <a:lstStyle/>
          <a:p>
            <a:r>
              <a:rPr lang="en-US" dirty="0" smtClean="0"/>
              <a:t>Last Visit ( Month 6)</a:t>
            </a:r>
            <a:br>
              <a:rPr lang="en-US" dirty="0" smtClean="0"/>
            </a:br>
            <a:r>
              <a:rPr lang="en-US" dirty="0" smtClean="0"/>
              <a:t>OD: BCVA CF</a:t>
            </a:r>
            <a:endParaRPr lang="en-US" dirty="0"/>
          </a:p>
        </p:txBody>
      </p:sp>
    </p:spTree>
    <p:extLst>
      <p:ext uri="{BB962C8B-B14F-4D97-AF65-F5344CB8AC3E}">
        <p14:creationId xmlns:p14="http://schemas.microsoft.com/office/powerpoint/2010/main" val="235804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fontScale="90000"/>
          </a:bodyPr>
          <a:lstStyle/>
          <a:p>
            <a:r>
              <a:rPr lang="en-US" dirty="0" smtClean="0"/>
              <a:t>Last Visit ( Month 6)</a:t>
            </a:r>
            <a:br>
              <a:rPr lang="en-US" dirty="0" smtClean="0"/>
            </a:br>
            <a:r>
              <a:rPr lang="en-US" dirty="0" smtClean="0"/>
              <a:t>OS: BCVA 20/25</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295400"/>
            <a:ext cx="9067800" cy="5392318"/>
          </a:xfrm>
        </p:spPr>
      </p:pic>
    </p:spTree>
    <p:extLst>
      <p:ext uri="{BB962C8B-B14F-4D97-AF65-F5344CB8AC3E}">
        <p14:creationId xmlns:p14="http://schemas.microsoft.com/office/powerpoint/2010/main" val="1248974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OS</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 y="1143000"/>
            <a:ext cx="9067800" cy="4461933"/>
          </a:xfrm>
        </p:spPr>
      </p:pic>
    </p:spTree>
    <p:extLst>
      <p:ext uri="{BB962C8B-B14F-4D97-AF65-F5344CB8AC3E}">
        <p14:creationId xmlns:p14="http://schemas.microsoft.com/office/powerpoint/2010/main" val="1111244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Endophthalmitis: inflammation of internal ocular spaces - clinical practice this is synonymous with intraocular infection.</a:t>
            </a:r>
          </a:p>
          <a:p>
            <a:endParaRPr lang="en-US" dirty="0"/>
          </a:p>
          <a:p>
            <a:r>
              <a:rPr lang="en-US" dirty="0" smtClean="0"/>
              <a:t>Exogenous - breach of external ocular barrier</a:t>
            </a:r>
          </a:p>
          <a:p>
            <a:pPr lvl="1"/>
            <a:r>
              <a:rPr lang="en-US" dirty="0" smtClean="0"/>
              <a:t> </a:t>
            </a:r>
            <a:r>
              <a:rPr lang="en-US" dirty="0"/>
              <a:t>incidence rate </a:t>
            </a:r>
            <a:r>
              <a:rPr lang="en-US" dirty="0" smtClean="0"/>
              <a:t>of 0.07-0.32 %</a:t>
            </a:r>
          </a:p>
          <a:p>
            <a:pPr lvl="1"/>
            <a:r>
              <a:rPr lang="en-US" dirty="0" smtClean="0"/>
              <a:t> 70% coagulase negative staphylococci</a:t>
            </a:r>
          </a:p>
          <a:p>
            <a:pPr lvl="1"/>
            <a:endParaRPr lang="en-US" dirty="0"/>
          </a:p>
          <a:p>
            <a:r>
              <a:rPr lang="en-US" dirty="0" smtClean="0"/>
              <a:t>Endogenous - breach blood-ocular barrier</a:t>
            </a:r>
          </a:p>
          <a:p>
            <a:pPr lvl="1"/>
            <a:r>
              <a:rPr lang="en-US" dirty="0" smtClean="0"/>
              <a:t>2-8% of all cases of endophthalmitis</a:t>
            </a:r>
            <a:endParaRPr lang="en-US" dirty="0"/>
          </a:p>
        </p:txBody>
      </p:sp>
      <p:sp>
        <p:nvSpPr>
          <p:cNvPr id="3" name="Title 2"/>
          <p:cNvSpPr>
            <a:spLocks noGrp="1"/>
          </p:cNvSpPr>
          <p:nvPr>
            <p:ph type="title"/>
          </p:nvPr>
        </p:nvSpPr>
        <p:spPr/>
        <p:txBody>
          <a:bodyPr/>
          <a:lstStyle/>
          <a:p>
            <a:r>
              <a:rPr lang="en-US" dirty="0" smtClean="0"/>
              <a:t>Endophthalmitis</a:t>
            </a:r>
            <a:endParaRPr lang="en-US" dirty="0"/>
          </a:p>
        </p:txBody>
      </p:sp>
    </p:spTree>
    <p:extLst>
      <p:ext uri="{BB962C8B-B14F-4D97-AF65-F5344CB8AC3E}">
        <p14:creationId xmlns:p14="http://schemas.microsoft.com/office/powerpoint/2010/main" val="2890271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Associated </a:t>
            </a:r>
            <a:r>
              <a:rPr lang="en-US" dirty="0"/>
              <a:t>with underlying medical </a:t>
            </a:r>
            <a:r>
              <a:rPr lang="en-US" dirty="0" smtClean="0"/>
              <a:t>conditions such </a:t>
            </a:r>
            <a:r>
              <a:rPr lang="en-US" dirty="0"/>
              <a:t>as diabetes, cardiac </a:t>
            </a:r>
            <a:r>
              <a:rPr lang="en-US" dirty="0" smtClean="0"/>
              <a:t>disease, immunosuppression, IVDA  </a:t>
            </a:r>
            <a:r>
              <a:rPr lang="en-US" dirty="0"/>
              <a:t>and </a:t>
            </a:r>
            <a:r>
              <a:rPr lang="en-US" dirty="0" smtClean="0"/>
              <a:t>malignancy in </a:t>
            </a:r>
            <a:r>
              <a:rPr lang="en-US" dirty="0"/>
              <a:t>up to 90% of </a:t>
            </a:r>
            <a:r>
              <a:rPr lang="en-US" dirty="0" smtClean="0"/>
              <a:t>patients</a:t>
            </a:r>
          </a:p>
          <a:p>
            <a:endParaRPr lang="en-US" dirty="0" smtClean="0"/>
          </a:p>
          <a:p>
            <a:r>
              <a:rPr lang="en-US" dirty="0" smtClean="0"/>
              <a:t>May present with systemic infections such as liver abscess, meningitis,</a:t>
            </a:r>
            <a:r>
              <a:rPr lang="en-US" dirty="0"/>
              <a:t> </a:t>
            </a:r>
            <a:r>
              <a:rPr lang="en-US" dirty="0" smtClean="0"/>
              <a:t>endocarditis or UTI - it can also occur in isolation</a:t>
            </a:r>
          </a:p>
        </p:txBody>
      </p:sp>
      <p:sp>
        <p:nvSpPr>
          <p:cNvPr id="3" name="Title 2"/>
          <p:cNvSpPr>
            <a:spLocks noGrp="1"/>
          </p:cNvSpPr>
          <p:nvPr>
            <p:ph type="title"/>
          </p:nvPr>
        </p:nvSpPr>
        <p:spPr/>
        <p:txBody>
          <a:bodyPr/>
          <a:lstStyle/>
          <a:p>
            <a:r>
              <a:rPr lang="en-US" dirty="0"/>
              <a:t>Endogenous Endophthalmitis</a:t>
            </a:r>
          </a:p>
        </p:txBody>
      </p:sp>
    </p:spTree>
    <p:extLst>
      <p:ext uri="{BB962C8B-B14F-4D97-AF65-F5344CB8AC3E}">
        <p14:creationId xmlns:p14="http://schemas.microsoft.com/office/powerpoint/2010/main" val="1047552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The organism invades through the blood stream in cases of bacteremia, usually through the posterior segment vasculature.</a:t>
            </a:r>
          </a:p>
          <a:p>
            <a:endParaRPr lang="en-US" dirty="0" smtClean="0"/>
          </a:p>
          <a:p>
            <a:r>
              <a:rPr lang="en-US" dirty="0" smtClean="0"/>
              <a:t>After crossing blood ocular barrier, microbial proliferation and the resulting inflammatory response cause damage to retinal and choroidal tissue, invading the vitreous cavity and anterior chamber</a:t>
            </a:r>
            <a:endParaRPr lang="en-US" dirty="0"/>
          </a:p>
        </p:txBody>
      </p:sp>
      <p:sp>
        <p:nvSpPr>
          <p:cNvPr id="3" name="Title 2"/>
          <p:cNvSpPr>
            <a:spLocks noGrp="1"/>
          </p:cNvSpPr>
          <p:nvPr>
            <p:ph type="title"/>
          </p:nvPr>
        </p:nvSpPr>
        <p:spPr/>
        <p:txBody>
          <a:bodyPr/>
          <a:lstStyle/>
          <a:p>
            <a:r>
              <a:rPr lang="en-US" dirty="0" smtClean="0"/>
              <a:t>Pathophysiology</a:t>
            </a:r>
            <a:endParaRPr lang="en-US" dirty="0"/>
          </a:p>
        </p:txBody>
      </p:sp>
    </p:spTree>
    <p:extLst>
      <p:ext uri="{BB962C8B-B14F-4D97-AF65-F5344CB8AC3E}">
        <p14:creationId xmlns:p14="http://schemas.microsoft.com/office/powerpoint/2010/main" val="2885308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Decreased vision</a:t>
            </a:r>
          </a:p>
          <a:p>
            <a:r>
              <a:rPr lang="en-US" dirty="0" smtClean="0"/>
              <a:t>Pain</a:t>
            </a:r>
          </a:p>
          <a:p>
            <a:r>
              <a:rPr lang="en-US" dirty="0" smtClean="0"/>
              <a:t>Photophobia</a:t>
            </a:r>
          </a:p>
          <a:p>
            <a:r>
              <a:rPr lang="en-US" dirty="0" smtClean="0"/>
              <a:t>Floaters</a:t>
            </a:r>
          </a:p>
          <a:p>
            <a:endParaRPr lang="en-US" dirty="0"/>
          </a:p>
          <a:p>
            <a:r>
              <a:rPr lang="en-US" dirty="0"/>
              <a:t>Eyelid edema</a:t>
            </a:r>
          </a:p>
          <a:p>
            <a:r>
              <a:rPr lang="en-US" dirty="0"/>
              <a:t>Conjunctival injection</a:t>
            </a:r>
          </a:p>
          <a:p>
            <a:r>
              <a:rPr lang="en-US" dirty="0" smtClean="0"/>
              <a:t>AC inflammation with hypopyon</a:t>
            </a:r>
          </a:p>
          <a:p>
            <a:r>
              <a:rPr lang="en-US" dirty="0" smtClean="0"/>
              <a:t>Absent red reflex, vitreous cells and haze</a:t>
            </a:r>
          </a:p>
          <a:p>
            <a:endParaRPr lang="en-US" dirty="0"/>
          </a:p>
        </p:txBody>
      </p:sp>
      <p:sp>
        <p:nvSpPr>
          <p:cNvPr id="3" name="Title 2"/>
          <p:cNvSpPr>
            <a:spLocks noGrp="1"/>
          </p:cNvSpPr>
          <p:nvPr>
            <p:ph type="title"/>
          </p:nvPr>
        </p:nvSpPr>
        <p:spPr/>
        <p:txBody>
          <a:bodyPr/>
          <a:lstStyle/>
          <a:p>
            <a:r>
              <a:rPr lang="en-US" dirty="0" smtClean="0"/>
              <a:t>Clinical Features</a:t>
            </a:r>
            <a:endParaRPr lang="en-US" dirty="0"/>
          </a:p>
        </p:txBody>
      </p:sp>
    </p:spTree>
    <p:extLst>
      <p:ext uri="{BB962C8B-B14F-4D97-AF65-F5344CB8AC3E}">
        <p14:creationId xmlns:p14="http://schemas.microsoft.com/office/powerpoint/2010/main" val="1770756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Culture and Histology</a:t>
            </a:r>
          </a:p>
          <a:p>
            <a:pPr lvl="1"/>
            <a:r>
              <a:rPr lang="en-US" dirty="0" smtClean="0"/>
              <a:t>Vitreous aspiration (44% yield*)</a:t>
            </a:r>
          </a:p>
          <a:p>
            <a:pPr lvl="1"/>
            <a:r>
              <a:rPr lang="en-US" dirty="0" err="1" smtClean="0"/>
              <a:t>Vitrectomy</a:t>
            </a:r>
            <a:r>
              <a:rPr lang="en-US" dirty="0" smtClean="0"/>
              <a:t> (92% yield*)</a:t>
            </a:r>
          </a:p>
          <a:p>
            <a:r>
              <a:rPr lang="en-US" dirty="0" smtClean="0"/>
              <a:t>Real-time PCR of AC and Vitreous samples is promising but does not provide antibiotic susceptibility.</a:t>
            </a:r>
          </a:p>
          <a:p>
            <a:r>
              <a:rPr lang="en-US" dirty="0" smtClean="0"/>
              <a:t>Blood Cultures should be drawn, and systemic workup done as indicated.</a:t>
            </a:r>
            <a:endParaRPr lang="en-US" dirty="0"/>
          </a:p>
        </p:txBody>
      </p:sp>
      <p:sp>
        <p:nvSpPr>
          <p:cNvPr id="3" name="Title 2"/>
          <p:cNvSpPr>
            <a:spLocks noGrp="1"/>
          </p:cNvSpPr>
          <p:nvPr>
            <p:ph type="title"/>
          </p:nvPr>
        </p:nvSpPr>
        <p:spPr/>
        <p:txBody>
          <a:bodyPr/>
          <a:lstStyle/>
          <a:p>
            <a:r>
              <a:rPr lang="en-US" dirty="0" smtClean="0"/>
              <a:t>Diagnosis</a:t>
            </a:r>
            <a:endParaRPr lang="en-US" dirty="0"/>
          </a:p>
        </p:txBody>
      </p:sp>
      <p:sp>
        <p:nvSpPr>
          <p:cNvPr id="4" name="Rectangle 3"/>
          <p:cNvSpPr/>
          <p:nvPr/>
        </p:nvSpPr>
        <p:spPr>
          <a:xfrm>
            <a:off x="457200" y="5934670"/>
            <a:ext cx="8458200" cy="923330"/>
          </a:xfrm>
          <a:prstGeom prst="rect">
            <a:avLst/>
          </a:prstGeom>
        </p:spPr>
        <p:txBody>
          <a:bodyPr wrap="square">
            <a:spAutoFit/>
          </a:bodyPr>
          <a:lstStyle/>
          <a:p>
            <a:r>
              <a:rPr lang="en-US" dirty="0" smtClean="0">
                <a:solidFill>
                  <a:srgbClr val="000000"/>
                </a:solidFill>
                <a:latin typeface="Times New Roman" panose="02020603050405020304" pitchFamily="18" charset="0"/>
              </a:rPr>
              <a:t>*</a:t>
            </a:r>
            <a:r>
              <a:rPr lang="en-US" dirty="0" err="1" smtClean="0">
                <a:solidFill>
                  <a:srgbClr val="000000"/>
                </a:solidFill>
                <a:latin typeface="Times New Roman" panose="02020603050405020304" pitchFamily="18" charset="0"/>
              </a:rPr>
              <a:t>Lingappan</a:t>
            </a:r>
            <a:r>
              <a:rPr lang="en-US" dirty="0" smtClean="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A, </a:t>
            </a:r>
            <a:r>
              <a:rPr lang="en-US" dirty="0" err="1">
                <a:solidFill>
                  <a:srgbClr val="000000"/>
                </a:solidFill>
                <a:latin typeface="Times New Roman" panose="02020603050405020304" pitchFamily="18" charset="0"/>
              </a:rPr>
              <a:t>Wykoff</a:t>
            </a:r>
            <a:r>
              <a:rPr lang="en-US" dirty="0">
                <a:solidFill>
                  <a:srgbClr val="000000"/>
                </a:solidFill>
                <a:latin typeface="Times New Roman" panose="02020603050405020304" pitchFamily="18" charset="0"/>
              </a:rPr>
              <a:t> CC, </a:t>
            </a:r>
            <a:r>
              <a:rPr lang="en-US" dirty="0" err="1">
                <a:solidFill>
                  <a:srgbClr val="000000"/>
                </a:solidFill>
                <a:latin typeface="Times New Roman" panose="02020603050405020304" pitchFamily="18" charset="0"/>
              </a:rPr>
              <a:t>Albini</a:t>
            </a:r>
            <a:r>
              <a:rPr lang="en-US" dirty="0">
                <a:solidFill>
                  <a:srgbClr val="000000"/>
                </a:solidFill>
                <a:latin typeface="Times New Roman" panose="02020603050405020304" pitchFamily="18" charset="0"/>
              </a:rPr>
              <a:t> TA, Miller D, </a:t>
            </a:r>
            <a:r>
              <a:rPr lang="en-US" dirty="0" err="1">
                <a:solidFill>
                  <a:srgbClr val="000000"/>
                </a:solidFill>
                <a:latin typeface="Times New Roman" panose="02020603050405020304" pitchFamily="18" charset="0"/>
              </a:rPr>
              <a:t>Pathengay</a:t>
            </a:r>
            <a:r>
              <a:rPr lang="en-US" dirty="0">
                <a:solidFill>
                  <a:srgbClr val="000000"/>
                </a:solidFill>
                <a:latin typeface="Times New Roman" panose="02020603050405020304" pitchFamily="18" charset="0"/>
              </a:rPr>
              <a:t> A, Davis JL, Flynn HW., Jr Endogenous fungal endophthalmitis: causative organisms, management strategies, and visual acuity outcomes. Am J </a:t>
            </a:r>
            <a:r>
              <a:rPr lang="en-US" dirty="0" err="1">
                <a:solidFill>
                  <a:srgbClr val="000000"/>
                </a:solidFill>
                <a:latin typeface="Times New Roman" panose="02020603050405020304" pitchFamily="18" charset="0"/>
              </a:rPr>
              <a:t>Ophthalmol</a:t>
            </a:r>
            <a:r>
              <a:rPr lang="en-US" dirty="0">
                <a:solidFill>
                  <a:srgbClr val="000000"/>
                </a:solidFill>
                <a:latin typeface="Times New Roman" panose="02020603050405020304" pitchFamily="18" charset="0"/>
              </a:rPr>
              <a:t>. 2012;153(1):162–166. </a:t>
            </a:r>
            <a:endParaRPr lang="en-US" dirty="0"/>
          </a:p>
        </p:txBody>
      </p:sp>
    </p:spTree>
    <p:extLst>
      <p:ext uri="{BB962C8B-B14F-4D97-AF65-F5344CB8AC3E}">
        <p14:creationId xmlns:p14="http://schemas.microsoft.com/office/powerpoint/2010/main" val="37990645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Gram positive infections more common in Europe and the </a:t>
            </a:r>
            <a:r>
              <a:rPr lang="en-US" dirty="0" smtClean="0"/>
              <a:t>US</a:t>
            </a:r>
          </a:p>
          <a:p>
            <a:pPr lvl="1"/>
            <a:r>
              <a:rPr lang="en-US" dirty="0" smtClean="0"/>
              <a:t> </a:t>
            </a:r>
            <a:r>
              <a:rPr lang="en-US" dirty="0"/>
              <a:t>In US, 40% associated with endocarditis (Staph or Strep</a:t>
            </a:r>
            <a:r>
              <a:rPr lang="en-US" dirty="0" smtClean="0"/>
              <a:t>)</a:t>
            </a:r>
          </a:p>
          <a:p>
            <a:pPr lvl="1"/>
            <a:endParaRPr lang="en-US" dirty="0"/>
          </a:p>
          <a:p>
            <a:r>
              <a:rPr lang="en-US" dirty="0"/>
              <a:t>Gram negative cases more common in Asia </a:t>
            </a:r>
            <a:endParaRPr lang="en-US" dirty="0" smtClean="0"/>
          </a:p>
          <a:p>
            <a:pPr lvl="1"/>
            <a:r>
              <a:rPr lang="en-US" dirty="0" smtClean="0"/>
              <a:t> </a:t>
            </a:r>
            <a:r>
              <a:rPr lang="en-US" dirty="0"/>
              <a:t>60 % of cases associated </a:t>
            </a:r>
            <a:r>
              <a:rPr lang="en-US" dirty="0" smtClean="0"/>
              <a:t>with </a:t>
            </a:r>
            <a:r>
              <a:rPr lang="en-US" dirty="0"/>
              <a:t>liver abscess caused by Klebsiella Pneumonia</a:t>
            </a:r>
          </a:p>
        </p:txBody>
      </p:sp>
      <p:sp>
        <p:nvSpPr>
          <p:cNvPr id="3" name="Title 2"/>
          <p:cNvSpPr>
            <a:spLocks noGrp="1"/>
          </p:cNvSpPr>
          <p:nvPr>
            <p:ph type="title"/>
          </p:nvPr>
        </p:nvSpPr>
        <p:spPr/>
        <p:txBody>
          <a:bodyPr/>
          <a:lstStyle/>
          <a:p>
            <a:r>
              <a:rPr lang="en-US" dirty="0" smtClean="0"/>
              <a:t>Pathogens</a:t>
            </a:r>
            <a:endParaRPr lang="en-US" dirty="0"/>
          </a:p>
        </p:txBody>
      </p:sp>
    </p:spTree>
    <p:extLst>
      <p:ext uri="{BB962C8B-B14F-4D97-AF65-F5344CB8AC3E}">
        <p14:creationId xmlns:p14="http://schemas.microsoft.com/office/powerpoint/2010/main" val="3791585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Systemic Antibiotics</a:t>
            </a:r>
          </a:p>
          <a:p>
            <a:r>
              <a:rPr lang="en-US" dirty="0" smtClean="0"/>
              <a:t>Intravitreal Antibiotic Injections </a:t>
            </a:r>
          </a:p>
          <a:p>
            <a:pPr lvl="1"/>
            <a:r>
              <a:rPr lang="en-US" dirty="0" err="1" smtClean="0"/>
              <a:t>Vancomycin</a:t>
            </a:r>
            <a:r>
              <a:rPr lang="en-US" dirty="0" smtClean="0"/>
              <a:t> (1</a:t>
            </a:r>
            <a:r>
              <a:rPr lang="en-US" dirty="0"/>
              <a:t> mg/0.1 </a:t>
            </a:r>
            <a:r>
              <a:rPr lang="en-US" dirty="0" smtClean="0"/>
              <a:t>ml) + </a:t>
            </a:r>
            <a:r>
              <a:rPr lang="en-US" dirty="0" err="1" smtClean="0"/>
              <a:t>Ceftazidime</a:t>
            </a:r>
            <a:r>
              <a:rPr lang="en-US" dirty="0" smtClean="0"/>
              <a:t> (2.25</a:t>
            </a:r>
            <a:r>
              <a:rPr lang="en-US" dirty="0"/>
              <a:t> mg/0.1 </a:t>
            </a:r>
            <a:r>
              <a:rPr lang="en-US" dirty="0" smtClean="0"/>
              <a:t>ml) </a:t>
            </a:r>
          </a:p>
          <a:p>
            <a:r>
              <a:rPr lang="en-US" dirty="0" smtClean="0"/>
              <a:t>Pars Plana </a:t>
            </a:r>
            <a:r>
              <a:rPr lang="en-US" dirty="0" err="1" smtClean="0"/>
              <a:t>Vitrectomy</a:t>
            </a:r>
            <a:r>
              <a:rPr lang="en-US" dirty="0" smtClean="0"/>
              <a:t> – diagnostic and therapeutic - usually in sight threatening or unresponsive cases.</a:t>
            </a:r>
          </a:p>
          <a:p>
            <a:endParaRPr lang="en-US" dirty="0" smtClean="0"/>
          </a:p>
          <a:p>
            <a:r>
              <a:rPr lang="en-US" dirty="0" smtClean="0"/>
              <a:t>Role of steroids is controversial</a:t>
            </a:r>
            <a:endParaRPr lang="en-US" dirty="0"/>
          </a:p>
        </p:txBody>
      </p:sp>
      <p:sp>
        <p:nvSpPr>
          <p:cNvPr id="3" name="Title 2"/>
          <p:cNvSpPr>
            <a:spLocks noGrp="1"/>
          </p:cNvSpPr>
          <p:nvPr>
            <p:ph type="title"/>
          </p:nvPr>
        </p:nvSpPr>
        <p:spPr/>
        <p:txBody>
          <a:bodyPr/>
          <a:lstStyle/>
          <a:p>
            <a:r>
              <a:rPr lang="en-US" dirty="0" smtClean="0"/>
              <a:t>Treatment</a:t>
            </a:r>
            <a:endParaRPr lang="en-US" dirty="0"/>
          </a:p>
        </p:txBody>
      </p:sp>
    </p:spTree>
    <p:extLst>
      <p:ext uri="{BB962C8B-B14F-4D97-AF65-F5344CB8AC3E}">
        <p14:creationId xmlns:p14="http://schemas.microsoft.com/office/powerpoint/2010/main" val="1362305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29" y="1219200"/>
            <a:ext cx="9144000" cy="5059363"/>
          </a:xfrm>
        </p:spPr>
        <p:txBody>
          <a:bodyPr>
            <a:normAutofit fontScale="92500" lnSpcReduction="10000"/>
          </a:bodyPr>
          <a:lstStyle/>
          <a:p>
            <a:pPr marL="0" indent="0">
              <a:buNone/>
            </a:pPr>
            <a:r>
              <a:rPr lang="en-US" b="1" dirty="0" smtClean="0"/>
              <a:t>Past Ocular </a:t>
            </a:r>
            <a:r>
              <a:rPr lang="en-US" b="1" dirty="0" err="1" smtClean="0"/>
              <a:t>Hx</a:t>
            </a:r>
            <a:r>
              <a:rPr lang="en-US" b="1" dirty="0" smtClean="0"/>
              <a:t>: </a:t>
            </a:r>
            <a:r>
              <a:rPr lang="en-US" dirty="0" smtClean="0"/>
              <a:t>Macular Degeneration</a:t>
            </a:r>
          </a:p>
          <a:p>
            <a:pPr marL="0" indent="0">
              <a:buNone/>
            </a:pPr>
            <a:r>
              <a:rPr lang="en-US" b="1" dirty="0" smtClean="0"/>
              <a:t>Past Medical </a:t>
            </a:r>
            <a:r>
              <a:rPr lang="en-US" b="1" dirty="0" err="1" smtClean="0"/>
              <a:t>Hx</a:t>
            </a:r>
            <a:r>
              <a:rPr lang="en-US" b="1" dirty="0" smtClean="0"/>
              <a:t>: </a:t>
            </a:r>
            <a:r>
              <a:rPr lang="en-US" dirty="0" err="1" smtClean="0"/>
              <a:t>Hepatits</a:t>
            </a:r>
            <a:r>
              <a:rPr lang="en-US" dirty="0" smtClean="0"/>
              <a:t> C (treated)</a:t>
            </a:r>
          </a:p>
          <a:p>
            <a:pPr marL="0" indent="0">
              <a:buNone/>
            </a:pPr>
            <a:r>
              <a:rPr lang="en-US" b="1" dirty="0" smtClean="0"/>
              <a:t>Meds: </a:t>
            </a:r>
            <a:r>
              <a:rPr lang="en-US" dirty="0" smtClean="0"/>
              <a:t>None</a:t>
            </a:r>
          </a:p>
          <a:p>
            <a:pPr marL="0" indent="0">
              <a:buNone/>
            </a:pPr>
            <a:endParaRPr lang="en-US" dirty="0" smtClean="0"/>
          </a:p>
          <a:p>
            <a:pPr marL="0" indent="0">
              <a:buNone/>
            </a:pPr>
            <a:r>
              <a:rPr lang="en-US" b="1" dirty="0" smtClean="0"/>
              <a:t>Social </a:t>
            </a:r>
            <a:r>
              <a:rPr lang="en-US" b="1" dirty="0" err="1" smtClean="0"/>
              <a:t>Hx</a:t>
            </a:r>
            <a:r>
              <a:rPr lang="en-US" b="1" dirty="0" smtClean="0"/>
              <a:t>: </a:t>
            </a:r>
            <a:endParaRPr lang="en-US" b="1" dirty="0"/>
          </a:p>
          <a:p>
            <a:r>
              <a:rPr lang="en-US" dirty="0" smtClean="0"/>
              <a:t>Smoker - 1 pack/day for 30 years</a:t>
            </a:r>
          </a:p>
          <a:p>
            <a:r>
              <a:rPr lang="en-US" dirty="0" smtClean="0"/>
              <a:t>no recent IV drug use (last use at 14 years of age)</a:t>
            </a:r>
          </a:p>
          <a:p>
            <a:pPr marL="0" indent="0">
              <a:buNone/>
            </a:pPr>
            <a:endParaRPr lang="en-US" dirty="0" smtClean="0"/>
          </a:p>
          <a:p>
            <a:pPr marL="0" indent="0">
              <a:buNone/>
            </a:pPr>
            <a:r>
              <a:rPr lang="en-US" b="1" dirty="0" smtClean="0"/>
              <a:t>ROS: </a:t>
            </a:r>
            <a:r>
              <a:rPr lang="en-US" dirty="0" smtClean="0"/>
              <a:t>Had some flu like symptoms a week ago. No other systemic </a:t>
            </a:r>
            <a:r>
              <a:rPr lang="en-US" dirty="0"/>
              <a:t>complaints. No </a:t>
            </a:r>
            <a:r>
              <a:rPr lang="en-US" dirty="0" err="1" smtClean="0"/>
              <a:t>hx</a:t>
            </a:r>
            <a:r>
              <a:rPr lang="en-US" dirty="0" smtClean="0"/>
              <a:t> of recent travel.</a:t>
            </a:r>
            <a:endParaRPr lang="en-US" dirty="0"/>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val="334286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154151"/>
            <a:ext cx="5238676" cy="630000"/>
          </a:xfrm>
          <a:prstGeom prst="rect">
            <a:avLst/>
          </a:prstGeom>
        </p:spPr>
      </p:pic>
      <p:pic>
        <p:nvPicPr>
          <p:cNvPr id="6" name="Picture 5"/>
          <p:cNvPicPr>
            <a:picLocks noChangeAspect="1"/>
          </p:cNvPicPr>
          <p:nvPr/>
        </p:nvPicPr>
        <p:blipFill>
          <a:blip r:embed="rId4"/>
          <a:stretch>
            <a:fillRect/>
          </a:stretch>
        </p:blipFill>
        <p:spPr>
          <a:xfrm>
            <a:off x="762000" y="793116"/>
            <a:ext cx="4600632" cy="806400"/>
          </a:xfrm>
          <a:prstGeom prst="rect">
            <a:avLst/>
          </a:prstGeom>
        </p:spPr>
      </p:pic>
      <p:pic>
        <p:nvPicPr>
          <p:cNvPr id="4" name="Content Placeholder 3"/>
          <p:cNvPicPr>
            <a:picLocks noGrp="1" noChangeAspect="1"/>
          </p:cNvPicPr>
          <p:nvPr>
            <p:ph idx="1"/>
          </p:nvPr>
        </p:nvPicPr>
        <p:blipFill>
          <a:blip r:embed="rId5"/>
          <a:stretch>
            <a:fillRect/>
          </a:stretch>
        </p:blipFill>
        <p:spPr>
          <a:xfrm>
            <a:off x="5105400" y="469151"/>
            <a:ext cx="3500718" cy="198068"/>
          </a:xfrm>
          <a:prstGeom prst="rect">
            <a:avLst/>
          </a:prstGeom>
        </p:spPr>
      </p:pic>
      <p:sp>
        <p:nvSpPr>
          <p:cNvPr id="7" name="TextBox 6"/>
          <p:cNvSpPr txBox="1"/>
          <p:nvPr/>
        </p:nvSpPr>
        <p:spPr>
          <a:xfrm>
            <a:off x="685800" y="1981200"/>
            <a:ext cx="7920318"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Mean age 51 year ( SD±23,  range 2 days -91 years)</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Sixty percent had predisposing condition (diabetes most common)</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err="1" smtClean="0"/>
              <a:t>Extraocular</a:t>
            </a:r>
            <a:r>
              <a:rPr lang="en-US" sz="2800" dirty="0" smtClean="0"/>
              <a:t> focus in 64% of cases identified. Most common liver, lung and endocardium.</a:t>
            </a:r>
          </a:p>
          <a:p>
            <a:r>
              <a:rPr lang="en-US" dirty="0" smtClean="0"/>
              <a:t> </a:t>
            </a:r>
            <a:endParaRPr lang="en-US" dirty="0"/>
          </a:p>
        </p:txBody>
      </p:sp>
    </p:spTree>
    <p:extLst>
      <p:ext uri="{BB962C8B-B14F-4D97-AF65-F5344CB8AC3E}">
        <p14:creationId xmlns:p14="http://schemas.microsoft.com/office/powerpoint/2010/main" val="940492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154151"/>
            <a:ext cx="5238676" cy="630000"/>
          </a:xfrm>
          <a:prstGeom prst="rect">
            <a:avLst/>
          </a:prstGeom>
        </p:spPr>
      </p:pic>
      <p:pic>
        <p:nvPicPr>
          <p:cNvPr id="6" name="Picture 5"/>
          <p:cNvPicPr>
            <a:picLocks noChangeAspect="1"/>
          </p:cNvPicPr>
          <p:nvPr/>
        </p:nvPicPr>
        <p:blipFill>
          <a:blip r:embed="rId4"/>
          <a:stretch>
            <a:fillRect/>
          </a:stretch>
        </p:blipFill>
        <p:spPr>
          <a:xfrm>
            <a:off x="762000" y="793116"/>
            <a:ext cx="4600632" cy="806400"/>
          </a:xfrm>
          <a:prstGeom prst="rect">
            <a:avLst/>
          </a:prstGeom>
        </p:spPr>
      </p:pic>
      <p:pic>
        <p:nvPicPr>
          <p:cNvPr id="4" name="Content Placeholder 3"/>
          <p:cNvPicPr>
            <a:picLocks noGrp="1" noChangeAspect="1"/>
          </p:cNvPicPr>
          <p:nvPr>
            <p:ph idx="1"/>
          </p:nvPr>
        </p:nvPicPr>
        <p:blipFill>
          <a:blip r:embed="rId5"/>
          <a:stretch>
            <a:fillRect/>
          </a:stretch>
        </p:blipFill>
        <p:spPr>
          <a:xfrm>
            <a:off x="5105400" y="469151"/>
            <a:ext cx="3500718" cy="198068"/>
          </a:xfrm>
          <a:prstGeom prst="rect">
            <a:avLst/>
          </a:prstGeom>
        </p:spPr>
      </p:pic>
      <p:sp>
        <p:nvSpPr>
          <p:cNvPr id="7" name="TextBox 6"/>
          <p:cNvSpPr txBox="1"/>
          <p:nvPr/>
        </p:nvSpPr>
        <p:spPr>
          <a:xfrm>
            <a:off x="685800" y="1981200"/>
            <a:ext cx="792031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Clinical features (data from 75 local cases):</a:t>
            </a:r>
          </a:p>
          <a:p>
            <a:pPr marL="742950" lvl="1" indent="-285750">
              <a:buFont typeface="Arial" panose="020B0604020202020204" pitchFamily="34" charset="0"/>
              <a:buChar char="•"/>
            </a:pPr>
            <a:r>
              <a:rPr lang="en-US" sz="2800" dirty="0"/>
              <a:t>Blurred vision ( 89%)</a:t>
            </a:r>
          </a:p>
          <a:p>
            <a:pPr marL="742950" lvl="1" indent="-285750">
              <a:buFont typeface="Arial" panose="020B0604020202020204" pitchFamily="34" charset="0"/>
              <a:buChar char="•"/>
            </a:pPr>
            <a:r>
              <a:rPr lang="en-US" sz="2800" dirty="0"/>
              <a:t>Pain (48%)</a:t>
            </a:r>
          </a:p>
          <a:p>
            <a:pPr marL="742950" lvl="1" indent="-285750">
              <a:buFont typeface="Arial" panose="020B0604020202020204" pitchFamily="34" charset="0"/>
              <a:buChar char="•"/>
            </a:pPr>
            <a:r>
              <a:rPr lang="en-US" sz="2800" dirty="0"/>
              <a:t>No view of fundus( 40%)</a:t>
            </a:r>
          </a:p>
          <a:p>
            <a:pPr marL="742950" lvl="1" indent="-285750">
              <a:buFont typeface="Arial" panose="020B0604020202020204" pitchFamily="34" charset="0"/>
              <a:buChar char="•"/>
            </a:pPr>
            <a:r>
              <a:rPr lang="en-US" sz="2800" dirty="0"/>
              <a:t>Hypopyon (35%)</a:t>
            </a:r>
          </a:p>
          <a:p>
            <a:pPr marL="742950" lvl="1" indent="-285750">
              <a:buFont typeface="Arial" panose="020B0604020202020204" pitchFamily="34" charset="0"/>
              <a:buChar char="•"/>
            </a:pPr>
            <a:r>
              <a:rPr lang="en-US" sz="2800" dirty="0" err="1"/>
              <a:t>Vitritis</a:t>
            </a:r>
            <a:r>
              <a:rPr lang="en-US" sz="2800" dirty="0"/>
              <a:t> (33%)</a:t>
            </a:r>
          </a:p>
          <a:p>
            <a:pPr marL="742950" lvl="1" indent="-285750">
              <a:buFont typeface="Arial" panose="020B0604020202020204" pitchFamily="34" charset="0"/>
              <a:buChar char="•"/>
            </a:pPr>
            <a:r>
              <a:rPr lang="en-US" sz="2800" dirty="0"/>
              <a:t>Anterior chamber inflammation (32%)</a:t>
            </a:r>
          </a:p>
          <a:p>
            <a:pPr marL="742950" lvl="1" indent="-285750">
              <a:buFont typeface="Arial" panose="020B0604020202020204" pitchFamily="34" charset="0"/>
              <a:buChar char="•"/>
            </a:pPr>
            <a:r>
              <a:rPr lang="en-US" sz="2800" b="1" dirty="0" smtClean="0"/>
              <a:t>Fever </a:t>
            </a:r>
            <a:r>
              <a:rPr lang="en-US" sz="2800" b="1" dirty="0"/>
              <a:t>(37%)</a:t>
            </a:r>
          </a:p>
          <a:p>
            <a:pPr marL="742950" lvl="1" indent="-285750">
              <a:buFont typeface="Arial" panose="020B0604020202020204" pitchFamily="34" charset="0"/>
              <a:buChar char="•"/>
            </a:pPr>
            <a:r>
              <a:rPr lang="en-US" sz="2800" b="1" dirty="0"/>
              <a:t>Influenza-like symptoms </a:t>
            </a:r>
            <a:r>
              <a:rPr lang="en-US" sz="2800" dirty="0"/>
              <a:t>(20%)</a:t>
            </a:r>
          </a:p>
        </p:txBody>
      </p:sp>
    </p:spTree>
    <p:extLst>
      <p:ext uri="{BB962C8B-B14F-4D97-AF65-F5344CB8AC3E}">
        <p14:creationId xmlns:p14="http://schemas.microsoft.com/office/powerpoint/2010/main" val="5336954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154151"/>
            <a:ext cx="5238676" cy="630000"/>
          </a:xfrm>
          <a:prstGeom prst="rect">
            <a:avLst/>
          </a:prstGeom>
        </p:spPr>
      </p:pic>
      <p:pic>
        <p:nvPicPr>
          <p:cNvPr id="6" name="Picture 5"/>
          <p:cNvPicPr>
            <a:picLocks noChangeAspect="1"/>
          </p:cNvPicPr>
          <p:nvPr/>
        </p:nvPicPr>
        <p:blipFill>
          <a:blip r:embed="rId4"/>
          <a:stretch>
            <a:fillRect/>
          </a:stretch>
        </p:blipFill>
        <p:spPr>
          <a:xfrm>
            <a:off x="762000" y="793116"/>
            <a:ext cx="4600632" cy="806400"/>
          </a:xfrm>
          <a:prstGeom prst="rect">
            <a:avLst/>
          </a:prstGeom>
        </p:spPr>
      </p:pic>
      <p:pic>
        <p:nvPicPr>
          <p:cNvPr id="4" name="Content Placeholder 3"/>
          <p:cNvPicPr>
            <a:picLocks noGrp="1" noChangeAspect="1"/>
          </p:cNvPicPr>
          <p:nvPr>
            <p:ph idx="1"/>
          </p:nvPr>
        </p:nvPicPr>
        <p:blipFill>
          <a:blip r:embed="rId5"/>
          <a:stretch>
            <a:fillRect/>
          </a:stretch>
        </p:blipFill>
        <p:spPr>
          <a:xfrm>
            <a:off x="5105400" y="469151"/>
            <a:ext cx="3500718" cy="198068"/>
          </a:xfrm>
          <a:prstGeom prst="rect">
            <a:avLst/>
          </a:prstGeom>
        </p:spPr>
      </p:pic>
      <p:sp>
        <p:nvSpPr>
          <p:cNvPr id="7" name="TextBox 6"/>
          <p:cNvSpPr txBox="1"/>
          <p:nvPr/>
        </p:nvSpPr>
        <p:spPr>
          <a:xfrm>
            <a:off x="685800" y="1981200"/>
            <a:ext cx="7920318"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t>In 26% of all cases, there was a delayed or missed diagnosis</a:t>
            </a:r>
            <a:r>
              <a:rPr lang="en-US" sz="2800" dirty="0" smtClean="0"/>
              <a:t>. </a:t>
            </a:r>
          </a:p>
          <a:p>
            <a:pPr marL="285750" indent="-285750">
              <a:buFont typeface="Arial" panose="020B0604020202020204" pitchFamily="34" charset="0"/>
              <a:buChar char="•"/>
            </a:pPr>
            <a:r>
              <a:rPr lang="en-US" sz="2800" dirty="0" smtClean="0"/>
              <a:t>Mean duration of delay was 3.2 days. </a:t>
            </a:r>
          </a:p>
          <a:p>
            <a:pPr marL="285750" indent="-285750">
              <a:buFont typeface="Arial" panose="020B0604020202020204" pitchFamily="34" charset="0"/>
              <a:buChar char="•"/>
            </a:pPr>
            <a:r>
              <a:rPr lang="en-US" sz="2800" dirty="0" smtClean="0"/>
              <a:t>Most common misdiagnosis was uveitis</a:t>
            </a:r>
          </a:p>
          <a:p>
            <a:pPr marL="285750" indent="-285750">
              <a:buFont typeface="Arial" panose="020B0604020202020204" pitchFamily="34" charset="0"/>
              <a:buChar char="•"/>
            </a:pPr>
            <a:endParaRPr lang="en-US" sz="2800" dirty="0"/>
          </a:p>
          <a:p>
            <a:r>
              <a:rPr lang="en-US" sz="2800" b="1" dirty="0" smtClean="0"/>
              <a:t>Microorganisms:</a:t>
            </a:r>
          </a:p>
          <a:p>
            <a:pPr marL="285750" indent="-285750">
              <a:buFont typeface="Arial" panose="020B0604020202020204" pitchFamily="34" charset="0"/>
              <a:buChar char="•"/>
            </a:pPr>
            <a:r>
              <a:rPr lang="en-US" sz="2800" dirty="0" smtClean="0"/>
              <a:t>54 % Gram positive (18% strep, 10% staph)</a:t>
            </a:r>
          </a:p>
          <a:p>
            <a:pPr marL="285750" indent="-285750">
              <a:buFont typeface="Arial" panose="020B0604020202020204" pitchFamily="34" charset="0"/>
              <a:buChar char="•"/>
            </a:pPr>
            <a:r>
              <a:rPr lang="en-US" sz="2800" dirty="0" smtClean="0"/>
              <a:t>46 % Gram negative (27% Klebsiella)</a:t>
            </a:r>
          </a:p>
        </p:txBody>
      </p:sp>
    </p:spTree>
    <p:extLst>
      <p:ext uri="{BB962C8B-B14F-4D97-AF65-F5344CB8AC3E}">
        <p14:creationId xmlns:p14="http://schemas.microsoft.com/office/powerpoint/2010/main" val="488537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154151"/>
            <a:ext cx="5238676" cy="630000"/>
          </a:xfrm>
          <a:prstGeom prst="rect">
            <a:avLst/>
          </a:prstGeom>
        </p:spPr>
      </p:pic>
      <p:pic>
        <p:nvPicPr>
          <p:cNvPr id="6" name="Picture 5"/>
          <p:cNvPicPr>
            <a:picLocks noChangeAspect="1"/>
          </p:cNvPicPr>
          <p:nvPr/>
        </p:nvPicPr>
        <p:blipFill>
          <a:blip r:embed="rId4"/>
          <a:stretch>
            <a:fillRect/>
          </a:stretch>
        </p:blipFill>
        <p:spPr>
          <a:xfrm>
            <a:off x="762000" y="793116"/>
            <a:ext cx="4600632" cy="806400"/>
          </a:xfrm>
          <a:prstGeom prst="rect">
            <a:avLst/>
          </a:prstGeom>
        </p:spPr>
      </p:pic>
      <p:pic>
        <p:nvPicPr>
          <p:cNvPr id="4" name="Content Placeholder 3"/>
          <p:cNvPicPr>
            <a:picLocks noGrp="1" noChangeAspect="1"/>
          </p:cNvPicPr>
          <p:nvPr>
            <p:ph idx="1"/>
          </p:nvPr>
        </p:nvPicPr>
        <p:blipFill>
          <a:blip r:embed="rId5"/>
          <a:stretch>
            <a:fillRect/>
          </a:stretch>
        </p:blipFill>
        <p:spPr>
          <a:xfrm>
            <a:off x="5105400" y="469151"/>
            <a:ext cx="3500718" cy="198068"/>
          </a:xfrm>
          <a:prstGeom prst="rect">
            <a:avLst/>
          </a:prstGeom>
        </p:spPr>
      </p:pic>
      <p:sp>
        <p:nvSpPr>
          <p:cNvPr id="7" name="TextBox 6"/>
          <p:cNvSpPr txBox="1"/>
          <p:nvPr/>
        </p:nvSpPr>
        <p:spPr>
          <a:xfrm>
            <a:off x="618202" y="1828800"/>
            <a:ext cx="7920318" cy="6001643"/>
          </a:xfrm>
          <a:prstGeom prst="rect">
            <a:avLst/>
          </a:prstGeom>
          <a:noFill/>
        </p:spPr>
        <p:txBody>
          <a:bodyPr wrap="square" rtlCol="0">
            <a:spAutoFit/>
          </a:bodyPr>
          <a:lstStyle/>
          <a:p>
            <a:r>
              <a:rPr lang="en-US" sz="3200" b="1" dirty="0" smtClean="0"/>
              <a:t>Treatment:</a:t>
            </a:r>
          </a:p>
          <a:p>
            <a:pPr marL="285750" indent="-285750">
              <a:buFont typeface="Arial" panose="020B0604020202020204" pitchFamily="34" charset="0"/>
              <a:buChar char="•"/>
            </a:pPr>
            <a:r>
              <a:rPr lang="en-US" sz="2400" dirty="0" smtClean="0"/>
              <a:t>36 % systemic antibiotics +intravitreal injection</a:t>
            </a:r>
          </a:p>
          <a:p>
            <a:pPr marL="285750" indent="-285750">
              <a:buFont typeface="Arial" panose="020B0604020202020204" pitchFamily="34" charset="0"/>
              <a:buChar char="•"/>
            </a:pPr>
            <a:r>
              <a:rPr lang="en-US" sz="2400" dirty="0" smtClean="0"/>
              <a:t>20 % </a:t>
            </a:r>
            <a:r>
              <a:rPr lang="en-US" sz="2400" dirty="0"/>
              <a:t>systemic antibiotics +intravitreal </a:t>
            </a:r>
            <a:r>
              <a:rPr lang="en-US" sz="2400" dirty="0" smtClean="0"/>
              <a:t>injection + PPV</a:t>
            </a:r>
            <a:endParaRPr lang="en-US" sz="2400" dirty="0"/>
          </a:p>
          <a:p>
            <a:pPr marL="285750" indent="-285750">
              <a:buFont typeface="Arial" panose="020B0604020202020204" pitchFamily="34" charset="0"/>
              <a:buChar char="•"/>
            </a:pPr>
            <a:r>
              <a:rPr lang="en-US" sz="2400" dirty="0"/>
              <a:t>11% systemic antibiotics only</a:t>
            </a:r>
          </a:p>
          <a:p>
            <a:pPr marL="285750" indent="-285750">
              <a:buFont typeface="Arial" panose="020B0604020202020204" pitchFamily="34" charset="0"/>
              <a:buChar char="•"/>
            </a:pPr>
            <a:r>
              <a:rPr lang="en-US" sz="2400" dirty="0" smtClean="0"/>
              <a:t>10% intravitreal antibiotics and </a:t>
            </a:r>
            <a:r>
              <a:rPr lang="en-US" sz="2400" dirty="0" err="1" smtClean="0"/>
              <a:t>vitrectomy</a:t>
            </a:r>
            <a:endParaRPr lang="en-US" sz="2400" dirty="0" smtClean="0"/>
          </a:p>
          <a:p>
            <a:pPr marL="285750" indent="-285750">
              <a:buFont typeface="Arial" panose="020B0604020202020204" pitchFamily="34" charset="0"/>
              <a:buChar char="•"/>
            </a:pPr>
            <a:r>
              <a:rPr lang="en-US" sz="2400" dirty="0" smtClean="0"/>
              <a:t>10% intravitreal antibiotics</a:t>
            </a:r>
          </a:p>
          <a:p>
            <a:pPr marL="285750" indent="-285750">
              <a:buFont typeface="Arial" panose="020B0604020202020204" pitchFamily="34" charset="0"/>
              <a:buChar char="•"/>
            </a:pPr>
            <a:endParaRPr lang="en-US" sz="2400" dirty="0"/>
          </a:p>
          <a:p>
            <a:r>
              <a:rPr lang="en-US" sz="2800" b="1" dirty="0"/>
              <a:t>Visual Prognosis:</a:t>
            </a:r>
          </a:p>
          <a:p>
            <a:pPr marL="285750" indent="-285750">
              <a:buFont typeface="Arial" panose="020B0604020202020204" pitchFamily="34" charset="0"/>
              <a:buChar char="•"/>
            </a:pPr>
            <a:r>
              <a:rPr lang="en-US" sz="2400" dirty="0"/>
              <a:t>44% had VA worse </a:t>
            </a:r>
            <a:r>
              <a:rPr lang="en-US" sz="2400" dirty="0" smtClean="0"/>
              <a:t>than 20/200</a:t>
            </a:r>
            <a:endParaRPr lang="en-US" sz="2400" dirty="0"/>
          </a:p>
          <a:p>
            <a:pPr marL="285750" indent="-285750">
              <a:buFont typeface="Arial" panose="020B0604020202020204" pitchFamily="34" charset="0"/>
              <a:buChar char="•"/>
            </a:pPr>
            <a:r>
              <a:rPr lang="en-US" sz="2400" dirty="0" smtClean="0"/>
              <a:t>31</a:t>
            </a:r>
            <a:r>
              <a:rPr lang="en-US" sz="2400" dirty="0"/>
              <a:t>% achieved 20/200 or better</a:t>
            </a:r>
          </a:p>
          <a:p>
            <a:pPr marL="285750" indent="-285750">
              <a:buFont typeface="Arial" panose="020B0604020202020204" pitchFamily="34" charset="0"/>
              <a:buChar char="•"/>
            </a:pPr>
            <a:r>
              <a:rPr lang="en-US" sz="2400" dirty="0" smtClean="0"/>
              <a:t>24</a:t>
            </a:r>
            <a:r>
              <a:rPr lang="en-US" sz="2400" dirty="0"/>
              <a:t>% required </a:t>
            </a:r>
            <a:r>
              <a:rPr lang="en-US" sz="2400" dirty="0" smtClean="0"/>
              <a:t>enucleation </a:t>
            </a:r>
            <a:r>
              <a:rPr lang="en-US" sz="2400" dirty="0"/>
              <a:t>or </a:t>
            </a:r>
            <a:r>
              <a:rPr lang="en-US" sz="2400" dirty="0" smtClean="0"/>
              <a:t>evisceration</a:t>
            </a:r>
          </a:p>
          <a:p>
            <a:pPr marL="285750" indent="-285750">
              <a:buFont typeface="Arial" panose="020B0604020202020204" pitchFamily="34" charset="0"/>
              <a:buChar char="•"/>
            </a:pPr>
            <a:endParaRPr lang="en-US" sz="2400" dirty="0"/>
          </a:p>
          <a:p>
            <a:r>
              <a:rPr lang="en-US" sz="2400" b="1" dirty="0" smtClean="0"/>
              <a:t>2 deaths reported</a:t>
            </a:r>
            <a:endParaRPr lang="en-US" sz="2400" b="1"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4270597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034380"/>
            <a:ext cx="8915400" cy="5059363"/>
          </a:xfrm>
        </p:spPr>
        <p:txBody>
          <a:bodyPr>
            <a:normAutofit fontScale="92500" lnSpcReduction="20000"/>
          </a:bodyPr>
          <a:lstStyle/>
          <a:p>
            <a:r>
              <a:rPr lang="en-US" dirty="0" smtClean="0"/>
              <a:t>Endogenous Endophthalmitis is a </a:t>
            </a:r>
            <a:r>
              <a:rPr lang="en-US" dirty="0"/>
              <a:t>rare but </a:t>
            </a:r>
            <a:r>
              <a:rPr lang="en-US" dirty="0" smtClean="0"/>
              <a:t>often devastating </a:t>
            </a:r>
            <a:r>
              <a:rPr lang="en-US" dirty="0"/>
              <a:t>ocular and systemic </a:t>
            </a:r>
            <a:r>
              <a:rPr lang="en-US" dirty="0" smtClean="0"/>
              <a:t>disorder.</a:t>
            </a:r>
          </a:p>
          <a:p>
            <a:endParaRPr lang="en-US" dirty="0" smtClean="0"/>
          </a:p>
          <a:p>
            <a:r>
              <a:rPr lang="en-US" dirty="0" smtClean="0"/>
              <a:t>High clinical suspicion in patients with risk factors</a:t>
            </a:r>
          </a:p>
          <a:p>
            <a:endParaRPr lang="en-US" dirty="0" smtClean="0"/>
          </a:p>
          <a:p>
            <a:r>
              <a:rPr lang="en-US" dirty="0" smtClean="0"/>
              <a:t>Blood and Ocular cultures (±PCR), and systemic workup is indicated</a:t>
            </a:r>
          </a:p>
          <a:p>
            <a:endParaRPr lang="en-US" dirty="0" smtClean="0"/>
          </a:p>
          <a:p>
            <a:r>
              <a:rPr lang="en-US" dirty="0"/>
              <a:t>Early </a:t>
            </a:r>
            <a:r>
              <a:rPr lang="en-US" dirty="0" smtClean="0"/>
              <a:t>administration of </a:t>
            </a:r>
            <a:r>
              <a:rPr lang="en-US" dirty="0"/>
              <a:t>both intraocular and systemic </a:t>
            </a:r>
            <a:r>
              <a:rPr lang="en-US" dirty="0" smtClean="0"/>
              <a:t>antibiotics should be mainstay of treatment, PPV at clinician discretion</a:t>
            </a:r>
          </a:p>
          <a:p>
            <a:endParaRPr lang="en-US" dirty="0"/>
          </a:p>
        </p:txBody>
      </p:sp>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3286367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r>
              <a:rPr lang="en-US" dirty="0" smtClean="0"/>
              <a:t>Dr. </a:t>
            </a:r>
            <a:r>
              <a:rPr lang="en-US" dirty="0" err="1" smtClean="0"/>
              <a:t>Sidharth</a:t>
            </a:r>
            <a:r>
              <a:rPr lang="en-US" dirty="0" smtClean="0"/>
              <a:t> </a:t>
            </a:r>
            <a:r>
              <a:rPr lang="en-US" dirty="0" err="1" smtClean="0"/>
              <a:t>Puri</a:t>
            </a:r>
            <a:endParaRPr lang="en-US" dirty="0" smtClean="0"/>
          </a:p>
          <a:p>
            <a:r>
              <a:rPr lang="en-US" dirty="0" smtClean="0"/>
              <a:t>Dr. </a:t>
            </a:r>
            <a:r>
              <a:rPr lang="en-US" dirty="0"/>
              <a:t>Amir </a:t>
            </a:r>
            <a:r>
              <a:rPr lang="en-US" dirty="0" err="1" smtClean="0"/>
              <a:t>Hadayer</a:t>
            </a:r>
            <a:endParaRPr lang="en-US" dirty="0" smtClean="0"/>
          </a:p>
          <a:p>
            <a:r>
              <a:rPr lang="en-US" dirty="0" smtClean="0"/>
              <a:t>Dr. Janelle </a:t>
            </a:r>
            <a:r>
              <a:rPr lang="en-US" dirty="0" err="1" smtClean="0"/>
              <a:t>Adeniran</a:t>
            </a:r>
            <a:endParaRPr lang="en-US" dirty="0" smtClean="0"/>
          </a:p>
          <a:p>
            <a:r>
              <a:rPr lang="en-US" dirty="0" smtClean="0"/>
              <a:t>Dr. Charles C. Barr </a:t>
            </a:r>
            <a:endParaRPr lang="en-US" dirty="0"/>
          </a:p>
        </p:txBody>
      </p:sp>
      <p:sp>
        <p:nvSpPr>
          <p:cNvPr id="3" name="Title 2"/>
          <p:cNvSpPr>
            <a:spLocks noGrp="1"/>
          </p:cNvSpPr>
          <p:nvPr>
            <p:ph type="title"/>
          </p:nvPr>
        </p:nvSpPr>
        <p:spPr/>
        <p:txBody>
          <a:bodyPr/>
          <a:lstStyle/>
          <a:p>
            <a:r>
              <a:rPr lang="en-US" dirty="0"/>
              <a:t>Acknowledgment</a:t>
            </a:r>
          </a:p>
        </p:txBody>
      </p:sp>
    </p:spTree>
    <p:extLst>
      <p:ext uri="{BB962C8B-B14F-4D97-AF65-F5344CB8AC3E}">
        <p14:creationId xmlns:p14="http://schemas.microsoft.com/office/powerpoint/2010/main" val="2199753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6165" y="1295400"/>
            <a:ext cx="8229600" cy="5059363"/>
          </a:xfrm>
        </p:spPr>
        <p:txBody>
          <a:bodyPr>
            <a:normAutofit fontScale="70000" lnSpcReduction="20000"/>
          </a:bodyPr>
          <a:lstStyle/>
          <a:p>
            <a:r>
              <a:rPr lang="en-US" dirty="0" smtClean="0"/>
              <a:t>BCSC Section 12- Retina</a:t>
            </a:r>
          </a:p>
          <a:p>
            <a:r>
              <a:rPr lang="en-US" dirty="0" smtClean="0"/>
              <a:t>Jackson </a:t>
            </a:r>
            <a:r>
              <a:rPr lang="en-US" dirty="0"/>
              <a:t>TL, </a:t>
            </a:r>
            <a:r>
              <a:rPr lang="en-US" dirty="0" err="1"/>
              <a:t>Eykyn</a:t>
            </a:r>
            <a:r>
              <a:rPr lang="en-US" dirty="0"/>
              <a:t> SJ, Graham EM, Stanford MR. Endogenous bacterial endophthalmitis: a 17-year prospective series and review of 267 reported cases. </a:t>
            </a:r>
            <a:r>
              <a:rPr lang="en-US" dirty="0" err="1"/>
              <a:t>Surv</a:t>
            </a:r>
            <a:r>
              <a:rPr lang="en-US" dirty="0"/>
              <a:t> </a:t>
            </a:r>
            <a:r>
              <a:rPr lang="en-US" dirty="0" err="1"/>
              <a:t>Ophthalmol</a:t>
            </a:r>
            <a:r>
              <a:rPr lang="en-US" dirty="0"/>
              <a:t> 2003;48:403-23.</a:t>
            </a:r>
          </a:p>
          <a:p>
            <a:r>
              <a:rPr lang="en-US" dirty="0" smtClean="0"/>
              <a:t>Jackson </a:t>
            </a:r>
            <a:r>
              <a:rPr lang="en-US" dirty="0"/>
              <a:t>TL, Paraskevopoulos T, </a:t>
            </a:r>
            <a:r>
              <a:rPr lang="en-US" dirty="0" err="1"/>
              <a:t>Georgalas</a:t>
            </a:r>
            <a:r>
              <a:rPr lang="en-US" dirty="0"/>
              <a:t> I. Systematic review of 342 cases of endogenous bacterial endophthalmitis. </a:t>
            </a:r>
            <a:r>
              <a:rPr lang="en-US" dirty="0" err="1"/>
              <a:t>Surv</a:t>
            </a:r>
            <a:r>
              <a:rPr lang="en-US" dirty="0"/>
              <a:t> </a:t>
            </a:r>
            <a:r>
              <a:rPr lang="en-US" dirty="0" err="1"/>
              <a:t>Ophthalmol</a:t>
            </a:r>
            <a:r>
              <a:rPr lang="en-US" dirty="0"/>
              <a:t> 2014;59:627-35.</a:t>
            </a:r>
          </a:p>
          <a:p>
            <a:r>
              <a:rPr lang="en-US" dirty="0"/>
              <a:t> </a:t>
            </a:r>
            <a:r>
              <a:rPr lang="en-US" dirty="0" err="1"/>
              <a:t>Sadiq</a:t>
            </a:r>
            <a:r>
              <a:rPr lang="en-US" dirty="0"/>
              <a:t> MA, Hassan M, Agarwal A, et al. Endogenous endophthalmitis: diagnosis, management, and prognosis. J Ophthalmic </a:t>
            </a:r>
            <a:r>
              <a:rPr lang="en-US" dirty="0" err="1"/>
              <a:t>Inflamm</a:t>
            </a:r>
            <a:r>
              <a:rPr lang="en-US" dirty="0"/>
              <a:t> Infect 2015;5:32</a:t>
            </a:r>
            <a:r>
              <a:rPr lang="en-US" dirty="0" smtClean="0"/>
              <a:t>.</a:t>
            </a:r>
          </a:p>
          <a:p>
            <a:r>
              <a:rPr lang="en-US" sz="3100" dirty="0" err="1"/>
              <a:t>Lingappan</a:t>
            </a:r>
            <a:r>
              <a:rPr lang="en-US" sz="3100" dirty="0"/>
              <a:t> A, </a:t>
            </a:r>
            <a:r>
              <a:rPr lang="en-US" sz="3100" dirty="0" err="1"/>
              <a:t>Wykoff</a:t>
            </a:r>
            <a:r>
              <a:rPr lang="en-US" sz="3100" dirty="0"/>
              <a:t> CC, </a:t>
            </a:r>
            <a:r>
              <a:rPr lang="en-US" sz="3100" dirty="0" err="1"/>
              <a:t>Albini</a:t>
            </a:r>
            <a:r>
              <a:rPr lang="en-US" sz="3100" dirty="0"/>
              <a:t> TA, Miller D, </a:t>
            </a:r>
            <a:r>
              <a:rPr lang="en-US" sz="3100" dirty="0" err="1"/>
              <a:t>Pathengay</a:t>
            </a:r>
            <a:r>
              <a:rPr lang="en-US" sz="3100" dirty="0"/>
              <a:t> A, Davis JL, Flynn HW., Jr Endogenous fungal endophthalmitis: causative organisms, management strategies, and visual acuity outcomes. Am J </a:t>
            </a:r>
            <a:r>
              <a:rPr lang="en-US" sz="3100" dirty="0" err="1"/>
              <a:t>Ophthalmol</a:t>
            </a:r>
            <a:r>
              <a:rPr lang="en-US" sz="3100" dirty="0"/>
              <a:t>. 2012;153(1):162–166</a:t>
            </a:r>
          </a:p>
          <a:p>
            <a:endParaRPr lang="en-US" dirty="0"/>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3646961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77976202"/>
              </p:ext>
            </p:extLst>
          </p:nvPr>
        </p:nvGraphicFramePr>
        <p:xfrm>
          <a:off x="948017" y="762000"/>
          <a:ext cx="7247966" cy="1874520"/>
        </p:xfrm>
        <a:graphic>
          <a:graphicData uri="http://schemas.openxmlformats.org/drawingml/2006/table">
            <a:tbl>
              <a:tblPr firstRow="1" bandRow="1">
                <a:tableStyleId>{5DA37D80-6434-44D0-A028-1B22A696006F}</a:tableStyleId>
              </a:tblPr>
              <a:tblGrid>
                <a:gridCol w="1609166"/>
                <a:gridCol w="3429000"/>
                <a:gridCol w="2209800"/>
              </a:tblGrid>
              <a:tr h="338095">
                <a:tc>
                  <a:txBody>
                    <a:bodyPr/>
                    <a:lstStyle/>
                    <a:p>
                      <a:pPr algn="l"/>
                      <a:r>
                        <a:rPr lang="en-US" dirty="0" smtClean="0">
                          <a:latin typeface="Arial" panose="020B0604020202020204" pitchFamily="34" charset="0"/>
                          <a:cs typeface="Arial" panose="020B0604020202020204" pitchFamily="34" charset="0"/>
                        </a:rPr>
                        <a:t>External</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351224">
                <a:tc>
                  <a:txBody>
                    <a:bodyPr/>
                    <a:lstStyle/>
                    <a:p>
                      <a:pPr algn="l"/>
                      <a:r>
                        <a:rPr lang="en-US" dirty="0" err="1" smtClean="0">
                          <a:latin typeface="Arial" panose="020B0604020202020204" pitchFamily="34" charset="0"/>
                          <a:cs typeface="Arial" panose="020B0604020202020204" pitchFamily="34" charset="0"/>
                        </a:rPr>
                        <a:t>VAsc</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20/40  pH NI</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20/20</a:t>
                      </a:r>
                      <a:endParaRPr lang="en-US" dirty="0">
                        <a:latin typeface="Arial" panose="020B0604020202020204" pitchFamily="34" charset="0"/>
                        <a:cs typeface="Arial" panose="020B0604020202020204" pitchFamily="34" charset="0"/>
                      </a:endParaRPr>
                    </a:p>
                  </a:txBody>
                  <a:tcPr marL="365760" anchor="ctr"/>
                </a:tc>
              </a:tr>
              <a:tr h="411480">
                <a:tc>
                  <a:txBody>
                    <a:bodyPr/>
                    <a:lstStyle/>
                    <a:p>
                      <a:pPr algn="l"/>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2</a:t>
                      </a:r>
                      <a:r>
                        <a:rPr lang="en-US" baseline="0"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mm,unreactive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rRAPD</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ve</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4→3mm</a:t>
                      </a:r>
                    </a:p>
                  </a:txBody>
                  <a:tcPr marL="365760" anchor="ctr"/>
                </a:tc>
              </a:tr>
              <a:tr h="344659">
                <a:tc>
                  <a:txBody>
                    <a:bodyPr/>
                    <a:lstStyle/>
                    <a:p>
                      <a:pPr algn="l"/>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22 mmHg</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17mmHg</a:t>
                      </a:r>
                    </a:p>
                  </a:txBody>
                  <a:tcPr marL="365760" anchor="ctr"/>
                </a:tc>
              </a:tr>
              <a:tr h="344659">
                <a:tc>
                  <a:txBody>
                    <a:bodyPr/>
                    <a:lstStyle/>
                    <a:p>
                      <a:pPr algn="l"/>
                      <a:r>
                        <a:rPr lang="en-US" dirty="0" smtClean="0">
                          <a:latin typeface="Arial" panose="020B0604020202020204" pitchFamily="34" charset="0"/>
                          <a:cs typeface="Arial" panose="020B0604020202020204" pitchFamily="34" charset="0"/>
                        </a:rPr>
                        <a:t>EOM</a:t>
                      </a:r>
                      <a:endParaRPr lang="en-US" dirty="0">
                        <a:latin typeface="Arial" panose="020B0604020202020204" pitchFamily="34" charset="0"/>
                        <a:cs typeface="Arial" panose="020B0604020202020204" pitchFamily="34" charset="0"/>
                      </a:endParaRPr>
                    </a:p>
                  </a:txBody>
                  <a:tcPr anchor="ctr"/>
                </a:tc>
                <a:tc>
                  <a:txBody>
                    <a:bodyPr/>
                    <a:lstStyle/>
                    <a:p>
                      <a:pPr algn="l"/>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bl>
          </a:graphicData>
        </a:graphic>
      </p:graphicFrame>
      <p:sp>
        <p:nvSpPr>
          <p:cNvPr id="3" name="Title 2"/>
          <p:cNvSpPr>
            <a:spLocks noGrp="1"/>
          </p:cNvSpPr>
          <p:nvPr>
            <p:ph type="title"/>
          </p:nvPr>
        </p:nvSpPr>
        <p:spPr>
          <a:xfrm>
            <a:off x="457200" y="-228600"/>
            <a:ext cx="8229600" cy="1143000"/>
          </a:xfrm>
        </p:spPr>
        <p:txBody>
          <a:bodyPr/>
          <a:lstStyle/>
          <a:p>
            <a:r>
              <a:rPr lang="en-US" dirty="0" smtClean="0"/>
              <a:t>Exam</a:t>
            </a:r>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471082189"/>
              </p:ext>
            </p:extLst>
          </p:nvPr>
        </p:nvGraphicFramePr>
        <p:xfrm>
          <a:off x="952500" y="3048000"/>
          <a:ext cx="7239000" cy="3505200"/>
        </p:xfrm>
        <a:graphic>
          <a:graphicData uri="http://schemas.openxmlformats.org/drawingml/2006/table">
            <a:tbl>
              <a:tblPr firstRow="1" bandRow="1">
                <a:tableStyleId>{5DA37D80-6434-44D0-A028-1B22A696006F}</a:tableStyleId>
              </a:tblPr>
              <a:tblGrid>
                <a:gridCol w="1567180"/>
                <a:gridCol w="3462020"/>
                <a:gridCol w="2209800"/>
              </a:tblGrid>
              <a:tr h="370840">
                <a:tc>
                  <a:txBody>
                    <a:bodyPr/>
                    <a:lstStyle/>
                    <a:p>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Ciliary</a:t>
                      </a:r>
                      <a:r>
                        <a:rPr lang="en-US" baseline="0" dirty="0" smtClean="0">
                          <a:latin typeface="Arial" panose="020B0604020202020204" pitchFamily="34" charset="0"/>
                          <a:cs typeface="Arial" panose="020B0604020202020204" pitchFamily="34" charset="0"/>
                        </a:rPr>
                        <a:t> Flush</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White</a:t>
                      </a:r>
                      <a:r>
                        <a:rPr lang="en-US" baseline="0" dirty="0" smtClean="0">
                          <a:latin typeface="Arial" panose="020B0604020202020204" pitchFamily="34" charset="0"/>
                          <a:cs typeface="Arial" panose="020B0604020202020204" pitchFamily="34" charset="0"/>
                        </a:rPr>
                        <a:t> and Quiet</a:t>
                      </a: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Fine KP</a:t>
                      </a:r>
                      <a:r>
                        <a:rPr lang="en-US" baseline="0" dirty="0" smtClean="0">
                          <a:latin typeface="Arial" panose="020B0604020202020204" pitchFamily="34" charset="0"/>
                          <a:cs typeface="Arial" panose="020B0604020202020204" pitchFamily="34" charset="0"/>
                        </a:rPr>
                        <a:t>, Descemet Folds</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Clear</a:t>
                      </a:r>
                    </a:p>
                  </a:txBody>
                  <a:tcPr marL="365760" anchor="ctr"/>
                </a:tc>
              </a:tr>
              <a:tr h="5334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 Flare, 3+ Cell</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Deep and Quiet</a:t>
                      </a:r>
                    </a:p>
                  </a:txBody>
                  <a:tcPr marL="365760" anchor="ctr"/>
                </a:tc>
              </a:tr>
              <a:tr h="533400">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Posterior</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synechiae</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Not well visualized</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Trace NS</a:t>
                      </a:r>
                      <a:endParaRPr lang="en-US" dirty="0">
                        <a:latin typeface="Arial" panose="020B0604020202020204" pitchFamily="34" charset="0"/>
                        <a:cs typeface="Arial" panose="020B0604020202020204" pitchFamily="34" charset="0"/>
                      </a:endParaRPr>
                    </a:p>
                  </a:txBody>
                  <a:tcPr marL="365760" anchor="ctr"/>
                </a:tc>
              </a:tr>
            </a:tbl>
          </a:graphicData>
        </a:graphic>
      </p:graphicFrame>
    </p:spTree>
    <p:extLst>
      <p:ext uri="{BB962C8B-B14F-4D97-AF65-F5344CB8AC3E}">
        <p14:creationId xmlns:p14="http://schemas.microsoft.com/office/powerpoint/2010/main" val="3344165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Acute anterior Uveitis OD</a:t>
            </a:r>
          </a:p>
          <a:p>
            <a:pPr marL="0" indent="0">
              <a:buNone/>
            </a:pPr>
            <a:endParaRPr lang="en-US" dirty="0" smtClean="0"/>
          </a:p>
          <a:p>
            <a:pPr lvl="1"/>
            <a:r>
              <a:rPr lang="en-US" dirty="0" smtClean="0"/>
              <a:t>Started on </a:t>
            </a:r>
            <a:r>
              <a:rPr lang="en-US" dirty="0" err="1" smtClean="0"/>
              <a:t>Pred</a:t>
            </a:r>
            <a:r>
              <a:rPr lang="en-US" dirty="0" smtClean="0"/>
              <a:t> Forte 1% Q2h, </a:t>
            </a:r>
            <a:r>
              <a:rPr lang="en-US" dirty="0" err="1" smtClean="0"/>
              <a:t>Cyclopentolate</a:t>
            </a:r>
            <a:r>
              <a:rPr lang="en-US" dirty="0" smtClean="0"/>
              <a:t> 1% BID.</a:t>
            </a:r>
          </a:p>
          <a:p>
            <a:pPr lvl="1"/>
            <a:endParaRPr lang="en-US" dirty="0" smtClean="0"/>
          </a:p>
          <a:p>
            <a:pPr lvl="1"/>
            <a:r>
              <a:rPr lang="en-US" dirty="0" smtClean="0"/>
              <a:t>Because of very acute onset, scheduled to be  seen in the next Uveitis Clinic (2 days later)</a:t>
            </a:r>
          </a:p>
          <a:p>
            <a:pPr lvl="1"/>
            <a:endParaRPr lang="en-US" dirty="0" smtClean="0"/>
          </a:p>
          <a:p>
            <a:pPr lvl="1"/>
            <a:r>
              <a:rPr lang="en-US" dirty="0" smtClean="0"/>
              <a:t>Instructed to call if increased pain or further loss of vision.</a:t>
            </a:r>
            <a:endParaRPr lang="en-US" dirty="0"/>
          </a:p>
        </p:txBody>
      </p:sp>
      <p:sp>
        <p:nvSpPr>
          <p:cNvPr id="3" name="Title 2"/>
          <p:cNvSpPr>
            <a:spLocks noGrp="1"/>
          </p:cNvSpPr>
          <p:nvPr>
            <p:ph type="title"/>
          </p:nvPr>
        </p:nvSpPr>
        <p:spPr/>
        <p:txBody>
          <a:bodyPr/>
          <a:lstStyle/>
          <a:p>
            <a:r>
              <a:rPr lang="en-US" dirty="0" smtClean="0"/>
              <a:t>Assessment</a:t>
            </a:r>
            <a:endParaRPr lang="en-US" dirty="0"/>
          </a:p>
        </p:txBody>
      </p:sp>
    </p:spTree>
    <p:extLst>
      <p:ext uri="{BB962C8B-B14F-4D97-AF65-F5344CB8AC3E}">
        <p14:creationId xmlns:p14="http://schemas.microsoft.com/office/powerpoint/2010/main" val="403132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2 days later she presented to ER with altered mental </a:t>
            </a:r>
            <a:r>
              <a:rPr lang="en-US" dirty="0"/>
              <a:t>s</a:t>
            </a:r>
            <a:r>
              <a:rPr lang="en-US" dirty="0" smtClean="0"/>
              <a:t>tatus.</a:t>
            </a:r>
          </a:p>
          <a:p>
            <a:r>
              <a:rPr lang="en-US" dirty="0" smtClean="0"/>
              <a:t>Family reported a rapid decline in vision the night before.</a:t>
            </a:r>
          </a:p>
          <a:p>
            <a:endParaRPr lang="en-US" dirty="0" smtClean="0"/>
          </a:p>
          <a:p>
            <a:r>
              <a:rPr lang="en-US" dirty="0" smtClean="0"/>
              <a:t>On exam she had a fever (101.3ºF), right red eye with surrounding periorbital swelling, no other systemic findings. </a:t>
            </a:r>
          </a:p>
          <a:p>
            <a:endParaRPr lang="en-US" dirty="0"/>
          </a:p>
          <a:p>
            <a:r>
              <a:rPr lang="en-US" dirty="0" smtClean="0"/>
              <a:t>Labs drawn, started on broad spectrum IV antibiotics - Ophthalmology consulted</a:t>
            </a:r>
            <a:endParaRPr lang="en-US" dirty="0"/>
          </a:p>
        </p:txBody>
      </p:sp>
      <p:sp>
        <p:nvSpPr>
          <p:cNvPr id="3" name="Title 2"/>
          <p:cNvSpPr>
            <a:spLocks noGrp="1"/>
          </p:cNvSpPr>
          <p:nvPr>
            <p:ph type="title"/>
          </p:nvPr>
        </p:nvSpPr>
        <p:spPr/>
        <p:txBody>
          <a:bodyPr/>
          <a:lstStyle/>
          <a:p>
            <a:r>
              <a:rPr lang="en-US" dirty="0" smtClean="0"/>
              <a:t>Progress</a:t>
            </a:r>
            <a:endParaRPr lang="en-US" dirty="0"/>
          </a:p>
        </p:txBody>
      </p:sp>
    </p:spTree>
    <p:extLst>
      <p:ext uri="{BB962C8B-B14F-4D97-AF65-F5344CB8AC3E}">
        <p14:creationId xmlns:p14="http://schemas.microsoft.com/office/powerpoint/2010/main" val="3704628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p:spPr>
        <p:txBody>
          <a:bodyPr>
            <a:normAutofit/>
          </a:bodyPr>
          <a:lstStyle/>
          <a:p>
            <a:r>
              <a:rPr lang="en-US" b="1" dirty="0" smtClean="0"/>
              <a:t>WBC 30.8 (74.0 % neutrophils)</a:t>
            </a:r>
          </a:p>
          <a:p>
            <a:r>
              <a:rPr lang="en-US" b="1" dirty="0" smtClean="0"/>
              <a:t>CRP 161.8, ESR 34</a:t>
            </a:r>
          </a:p>
          <a:p>
            <a:r>
              <a:rPr lang="en-US" b="1" dirty="0" smtClean="0"/>
              <a:t>Glucose 185</a:t>
            </a:r>
          </a:p>
          <a:p>
            <a:r>
              <a:rPr lang="en-US" b="1" dirty="0" smtClean="0"/>
              <a:t>Total Protein 7.7, </a:t>
            </a:r>
            <a:r>
              <a:rPr lang="en-US" dirty="0" smtClean="0"/>
              <a:t>Albumin 3.4</a:t>
            </a:r>
          </a:p>
          <a:p>
            <a:r>
              <a:rPr lang="en-US" b="1" dirty="0"/>
              <a:t>Na 129</a:t>
            </a:r>
            <a:r>
              <a:rPr lang="en-US" dirty="0"/>
              <a:t>, </a:t>
            </a:r>
            <a:r>
              <a:rPr lang="en-US" b="1" dirty="0"/>
              <a:t>Cl 96</a:t>
            </a:r>
            <a:endParaRPr lang="en-US" dirty="0" smtClean="0"/>
          </a:p>
          <a:p>
            <a:r>
              <a:rPr lang="en-US" dirty="0" smtClean="0"/>
              <a:t>Urine </a:t>
            </a:r>
            <a:r>
              <a:rPr lang="en-US" dirty="0" err="1" smtClean="0"/>
              <a:t>Tox</a:t>
            </a:r>
            <a:r>
              <a:rPr lang="en-US" dirty="0" smtClean="0"/>
              <a:t> negative</a:t>
            </a:r>
          </a:p>
          <a:p>
            <a:endParaRPr lang="en-US" dirty="0" smtClean="0"/>
          </a:p>
          <a:p>
            <a:r>
              <a:rPr lang="en-US" dirty="0" smtClean="0"/>
              <a:t>Blood Cultures pending</a:t>
            </a:r>
          </a:p>
          <a:p>
            <a:endParaRPr lang="en-US" dirty="0"/>
          </a:p>
        </p:txBody>
      </p:sp>
      <p:sp>
        <p:nvSpPr>
          <p:cNvPr id="3" name="Title 2"/>
          <p:cNvSpPr>
            <a:spLocks noGrp="1"/>
          </p:cNvSpPr>
          <p:nvPr>
            <p:ph type="title"/>
          </p:nvPr>
        </p:nvSpPr>
        <p:spPr/>
        <p:txBody>
          <a:bodyPr/>
          <a:lstStyle/>
          <a:p>
            <a:r>
              <a:rPr lang="en-US" dirty="0" smtClean="0"/>
              <a:t>Labs</a:t>
            </a:r>
            <a:endParaRPr lang="en-US" dirty="0"/>
          </a:p>
        </p:txBody>
      </p:sp>
    </p:spTree>
    <p:extLst>
      <p:ext uri="{BB962C8B-B14F-4D97-AF65-F5344CB8AC3E}">
        <p14:creationId xmlns:p14="http://schemas.microsoft.com/office/powerpoint/2010/main" val="1921942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792" y="-119139"/>
            <a:ext cx="5143500" cy="6858000"/>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1392"/>
          <a:stretch/>
        </p:blipFill>
        <p:spPr>
          <a:xfrm>
            <a:off x="1291" y="-119139"/>
            <a:ext cx="4573685" cy="6882221"/>
          </a:xfrm>
        </p:spPr>
      </p:pic>
    </p:spTree>
    <p:extLst>
      <p:ext uri="{BB962C8B-B14F-4D97-AF65-F5344CB8AC3E}">
        <p14:creationId xmlns:p14="http://schemas.microsoft.com/office/powerpoint/2010/main" val="1942488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Posterior Segment Exam</a:t>
            </a:r>
            <a:endParaRPr lang="en-US" dirty="0"/>
          </a:p>
        </p:txBody>
      </p:sp>
      <p:sp>
        <p:nvSpPr>
          <p:cNvPr id="2" name="TextBox 1"/>
          <p:cNvSpPr txBox="1"/>
          <p:nvPr/>
        </p:nvSpPr>
        <p:spPr>
          <a:xfrm>
            <a:off x="304800" y="1219200"/>
            <a:ext cx="8839200" cy="3293209"/>
          </a:xfrm>
          <a:prstGeom prst="rect">
            <a:avLst/>
          </a:prstGeom>
          <a:noFill/>
        </p:spPr>
        <p:txBody>
          <a:bodyPr wrap="square" rtlCol="0">
            <a:spAutoFit/>
          </a:bodyPr>
          <a:lstStyle/>
          <a:p>
            <a:r>
              <a:rPr lang="en-US" sz="4800" b="1" dirty="0" smtClean="0"/>
              <a:t>B-Scan OD</a:t>
            </a:r>
            <a:r>
              <a:rPr lang="en-US" sz="3200" dirty="0" smtClean="0"/>
              <a:t>:</a:t>
            </a:r>
          </a:p>
          <a:p>
            <a:endParaRPr lang="en-US" sz="3200" dirty="0" smtClean="0"/>
          </a:p>
          <a:p>
            <a:pPr marL="457200" indent="-457200">
              <a:buFont typeface="Arial" panose="020B0604020202020204" pitchFamily="34" charset="0"/>
              <a:buChar char="•"/>
            </a:pPr>
            <a:r>
              <a:rPr lang="en-US" sz="3200" dirty="0" smtClean="0"/>
              <a:t>Significant vitreous strands and membranes adhering to posterior pole and periphery. </a:t>
            </a:r>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r>
              <a:rPr lang="en-US" sz="3200" dirty="0" smtClean="0"/>
              <a:t>No Retinal Detachment </a:t>
            </a:r>
          </a:p>
        </p:txBody>
      </p:sp>
    </p:spTree>
    <p:extLst>
      <p:ext uri="{BB962C8B-B14F-4D97-AF65-F5344CB8AC3E}">
        <p14:creationId xmlns:p14="http://schemas.microsoft.com/office/powerpoint/2010/main" val="1180948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1717</Words>
  <Application>Microsoft Office PowerPoint</Application>
  <PresentationFormat>On-screen Show (4:3)</PresentationFormat>
  <Paragraphs>321</Paragraphs>
  <Slides>36</Slides>
  <Notes>24</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Grand Rounds Endogenous Endophthalmitis</vt:lpstr>
      <vt:lpstr>Patient Presentation</vt:lpstr>
      <vt:lpstr>History (Hx)</vt:lpstr>
      <vt:lpstr>Exam</vt:lpstr>
      <vt:lpstr>Assessment</vt:lpstr>
      <vt:lpstr>Progress</vt:lpstr>
      <vt:lpstr>Labs</vt:lpstr>
      <vt:lpstr>PowerPoint Presentation</vt:lpstr>
      <vt:lpstr>Posterior Segment Exam</vt:lpstr>
      <vt:lpstr>Posterior Segment Exam OS</vt:lpstr>
      <vt:lpstr>Posterior Segment Exam OS</vt:lpstr>
      <vt:lpstr>Assessment/Plan</vt:lpstr>
      <vt:lpstr>Progress</vt:lpstr>
      <vt:lpstr>Day 1</vt:lpstr>
      <vt:lpstr>Progress</vt:lpstr>
      <vt:lpstr>Day 2</vt:lpstr>
      <vt:lpstr>Day 3-8</vt:lpstr>
      <vt:lpstr>Day 10- seen in clinic</vt:lpstr>
      <vt:lpstr>PowerPoint Presentation</vt:lpstr>
      <vt:lpstr>Last Visit ( Month 6) OD: BCVA CF</vt:lpstr>
      <vt:lpstr>Last Visit ( Month 6) OS: BCVA 20/25</vt:lpstr>
      <vt:lpstr>OS</vt:lpstr>
      <vt:lpstr>Endophthalmitis</vt:lpstr>
      <vt:lpstr>Endogenous Endophthalmitis</vt:lpstr>
      <vt:lpstr>Pathophysiology</vt:lpstr>
      <vt:lpstr>Clinical Features</vt:lpstr>
      <vt:lpstr>Diagnosis</vt:lpstr>
      <vt:lpstr>Pathogens</vt:lpstr>
      <vt:lpstr>Treatment</vt:lpstr>
      <vt:lpstr>PowerPoint Presentation</vt:lpstr>
      <vt:lpstr>PowerPoint Presentation</vt:lpstr>
      <vt:lpstr>PowerPoint Presentation</vt:lpstr>
      <vt:lpstr>PowerPoint Presentation</vt:lpstr>
      <vt:lpstr>Summary</vt:lpstr>
      <vt:lpstr>Acknowledgment</vt:lpstr>
      <vt:lpstr>References</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Sophie,Raafay</cp:lastModifiedBy>
  <cp:revision>76</cp:revision>
  <dcterms:created xsi:type="dcterms:W3CDTF">2016-06-13T00:58:53Z</dcterms:created>
  <dcterms:modified xsi:type="dcterms:W3CDTF">2017-08-18T11:14:39Z</dcterms:modified>
</cp:coreProperties>
</file>