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9" r:id="rId3"/>
    <p:sldId id="258" r:id="rId4"/>
    <p:sldId id="270" r:id="rId5"/>
    <p:sldId id="260" r:id="rId6"/>
    <p:sldId id="264" r:id="rId7"/>
    <p:sldId id="269" r:id="rId8"/>
    <p:sldId id="265" r:id="rId9"/>
    <p:sldId id="310" r:id="rId10"/>
    <p:sldId id="305" r:id="rId11"/>
    <p:sldId id="271" r:id="rId12"/>
    <p:sldId id="276" r:id="rId13"/>
    <p:sldId id="312" r:id="rId14"/>
    <p:sldId id="279" r:id="rId15"/>
    <p:sldId id="287" r:id="rId16"/>
    <p:sldId id="288" r:id="rId17"/>
    <p:sldId id="289" r:id="rId18"/>
    <p:sldId id="285" r:id="rId19"/>
    <p:sldId id="286" r:id="rId20"/>
    <p:sldId id="283" r:id="rId21"/>
    <p:sldId id="290" r:id="rId22"/>
    <p:sldId id="292" r:id="rId23"/>
    <p:sldId id="293" r:id="rId24"/>
    <p:sldId id="294" r:id="rId25"/>
    <p:sldId id="277" r:id="rId26"/>
    <p:sldId id="278" r:id="rId27"/>
    <p:sldId id="304" r:id="rId28"/>
    <p:sldId id="307" r:id="rId29"/>
    <p:sldId id="309" r:id="rId30"/>
    <p:sldId id="295" r:id="rId31"/>
    <p:sldId id="296" r:id="rId32"/>
    <p:sldId id="297" r:id="rId33"/>
    <p:sldId id="298" r:id="rId34"/>
    <p:sldId id="299" r:id="rId35"/>
    <p:sldId id="302" r:id="rId36"/>
    <p:sldId id="303" r:id="rId37"/>
    <p:sldId id="301" r:id="rId38"/>
    <p:sldId id="308" r:id="rId39"/>
    <p:sldId id="263" r:id="rId40"/>
    <p:sldId id="262" r:id="rId41"/>
    <p:sldId id="31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CC3300"/>
    <a:srgbClr val="993300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07" autoAdjust="0"/>
  </p:normalViewPr>
  <p:slideViewPr>
    <p:cSldViewPr showGuides="1"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D7225-D6DD-2249-850C-4760F959D00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56CF5-7404-2B42-92B5-1DF48289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0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56CF5-7404-2B42-92B5-1DF4828922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9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(i.e. Grand Rounds)</a:t>
            </a:r>
            <a:br>
              <a:rPr lang="en-US" dirty="0" smtClean="0"/>
            </a:br>
            <a:r>
              <a:rPr lang="en-US" sz="4000" dirty="0" smtClean="0"/>
              <a:t>Subtitle (i.e.</a:t>
            </a:r>
            <a:r>
              <a:rPr lang="en-US" sz="4000" baseline="0" dirty="0" smtClean="0"/>
              <a:t> </a:t>
            </a:r>
            <a:r>
              <a:rPr lang="en-US" sz="4000" baseline="0" dirty="0" err="1" smtClean="0"/>
              <a:t>Chalazion</a:t>
            </a:r>
            <a:r>
              <a:rPr lang="en-US" sz="40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  <a:endParaRPr lang="en-US" sz="2000" dirty="0">
              <a:ln w="3175"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Sidharth Puri MD, PGY2</a:t>
            </a:r>
          </a:p>
          <a:p>
            <a:r>
              <a:rPr lang="en-US" dirty="0" smtClean="0"/>
              <a:t>November 18, 2016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Grand Rounds</a:t>
            </a:r>
            <a:br>
              <a:rPr lang="en-US" dirty="0" smtClean="0"/>
            </a:br>
            <a:r>
              <a:rPr lang="en-US" dirty="0" smtClean="0"/>
              <a:t>A Case of Hypertension and Intraocular Hemorrhage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Observe, admit to ICU for blood pressure control and follow closely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13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is seen in PCC (now on </a:t>
            </a:r>
            <a:r>
              <a:rPr lang="en-US" dirty="0" err="1" smtClean="0"/>
              <a:t>metoprolol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VA OS HM with dense VH </a:t>
            </a:r>
          </a:p>
          <a:p>
            <a:pPr lvl="2"/>
            <a:r>
              <a:rPr lang="en-US" dirty="0" smtClean="0"/>
              <a:t>(B scan-flat, attached retina)</a:t>
            </a:r>
          </a:p>
          <a:p>
            <a:r>
              <a:rPr lang="en-US" dirty="0" smtClean="0"/>
              <a:t>Referred to Retina for evaluation</a:t>
            </a:r>
            <a:endParaRPr lang="en-US" dirty="0"/>
          </a:p>
          <a:p>
            <a:pPr lvl="1"/>
            <a:r>
              <a:rPr lang="en-US" dirty="0" smtClean="0"/>
              <a:t>Seen 3 weeks later, VA OS 20/300</a:t>
            </a:r>
            <a:endParaRPr lang="is-IS" dirty="0" smtClean="0"/>
          </a:p>
          <a:p>
            <a:endParaRPr lang="is-I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Clinic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9167_20160810_161757_Color_D7000_R_001 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" b="3590"/>
          <a:stretch>
            <a:fillRect/>
          </a:stretch>
        </p:blipFill>
        <p:spPr>
          <a:xfrm>
            <a:off x="-1447800" y="1676400"/>
            <a:ext cx="5943600" cy="36539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DFE 8/2016</a:t>
            </a:r>
            <a:endParaRPr lang="en-US" dirty="0"/>
          </a:p>
        </p:txBody>
      </p:sp>
      <p:pic>
        <p:nvPicPr>
          <p:cNvPr id="5" name="Picture 4" descr="249167_20160810_161933_Color_D7000_L_001 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1"/>
            <a:ext cx="57724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9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49167_20160810_161933_Color_D7000_L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78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 OS 8/2016</a:t>
            </a:r>
            <a:endParaRPr lang="en-US" dirty="0"/>
          </a:p>
        </p:txBody>
      </p:sp>
      <p:pic>
        <p:nvPicPr>
          <p:cNvPr id="11" name="Picture 10" descr="810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883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7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10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13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10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65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10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78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810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33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10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CC</a:t>
            </a:r>
          </a:p>
          <a:p>
            <a:pPr marL="457200" lvl="1" indent="0">
              <a:buNone/>
            </a:pPr>
            <a:r>
              <a:rPr lang="en-US" dirty="0" smtClean="0"/>
              <a:t>Blurred vision left eye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HPI</a:t>
            </a:r>
          </a:p>
          <a:p>
            <a:pPr marL="457200" lvl="1" indent="0">
              <a:buNone/>
            </a:pPr>
            <a:r>
              <a:rPr lang="en-US" dirty="0" smtClean="0"/>
              <a:t>72 y/o African American female presents to ER with acute onset blurred vision OS.  </a:t>
            </a:r>
          </a:p>
          <a:p>
            <a:pPr marL="457200" lvl="1" indent="0">
              <a:buNone/>
            </a:pPr>
            <a:r>
              <a:rPr lang="en-US" dirty="0"/>
              <a:t>O</a:t>
            </a:r>
            <a:r>
              <a:rPr lang="en-US" dirty="0" smtClean="0"/>
              <a:t>ccasional floaters in past. Never experienced such symptoms before. </a:t>
            </a:r>
            <a:r>
              <a:rPr lang="en-US" dirty="0"/>
              <a:t>H</a:t>
            </a:r>
            <a:r>
              <a:rPr lang="en-US" dirty="0" smtClean="0"/>
              <a:t>as not seen a doctor in years.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810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44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10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16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10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61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10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39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810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0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10 early faicg 51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933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FA/ICG OS Early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50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10 late icg 2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933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FA/ICG OS 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76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Acquired, focal dilations of retinal arterial branches </a:t>
            </a:r>
            <a:endParaRPr lang="en-US" dirty="0"/>
          </a:p>
          <a:p>
            <a:pPr lvl="2"/>
            <a:r>
              <a:rPr lang="en-US" dirty="0" smtClean="0"/>
              <a:t>Hemorrhagic or Exudative</a:t>
            </a:r>
          </a:p>
          <a:p>
            <a:pPr lvl="1"/>
            <a:r>
              <a:rPr lang="en-US" dirty="0" smtClean="0"/>
              <a:t>Prevalence</a:t>
            </a:r>
          </a:p>
          <a:p>
            <a:pPr lvl="2"/>
            <a:r>
              <a:rPr lang="en-US" dirty="0" smtClean="0"/>
              <a:t>May occur 1:9000 Eyes (</a:t>
            </a:r>
            <a:r>
              <a:rPr lang="en-US" dirty="0" err="1" smtClean="0"/>
              <a:t>Xu</a:t>
            </a:r>
            <a:r>
              <a:rPr lang="en-US" dirty="0" smtClean="0"/>
              <a:t> et al 2007)</a:t>
            </a:r>
          </a:p>
          <a:p>
            <a:pPr lvl="1"/>
            <a:r>
              <a:rPr lang="en-US" dirty="0" smtClean="0"/>
              <a:t>Risk Factors</a:t>
            </a:r>
          </a:p>
          <a:p>
            <a:pPr lvl="2"/>
            <a:r>
              <a:rPr lang="en-US" dirty="0" smtClean="0"/>
              <a:t> Female gender, Age &gt;60, Hypertension</a:t>
            </a:r>
          </a:p>
          <a:p>
            <a:pPr lvl="1"/>
            <a:r>
              <a:rPr lang="en-US" dirty="0" smtClean="0"/>
              <a:t>Natural Course</a:t>
            </a:r>
          </a:p>
          <a:p>
            <a:pPr lvl="2"/>
            <a:r>
              <a:rPr lang="en-US" dirty="0" smtClean="0"/>
              <a:t>May involute spontaneously </a:t>
            </a:r>
          </a:p>
          <a:p>
            <a:pPr lvl="2"/>
            <a:r>
              <a:rPr lang="en-US" dirty="0" smtClean="0"/>
              <a:t>Decrease VA due to edema, exudate, or hemorrhage involving macula</a:t>
            </a:r>
          </a:p>
          <a:p>
            <a:pPr lvl="1"/>
            <a:r>
              <a:rPr lang="en-US" dirty="0" smtClean="0"/>
              <a:t>Diagnosis aided by angiography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Retinal Arterial </a:t>
            </a:r>
            <a:r>
              <a:rPr lang="en-US" dirty="0" err="1" smtClean="0"/>
              <a:t>Macroaneurysms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82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OBSERVATION</a:t>
            </a:r>
          </a:p>
          <a:p>
            <a:r>
              <a:rPr lang="en-US" dirty="0" smtClean="0"/>
              <a:t>Laser Photocoagulation </a:t>
            </a:r>
          </a:p>
          <a:p>
            <a:pPr lvl="1"/>
            <a:r>
              <a:rPr lang="en-US" dirty="0" smtClean="0"/>
              <a:t>Directly to or around leaking aneurysm (Humayun </a:t>
            </a:r>
            <a:r>
              <a:rPr lang="is-IS" dirty="0" smtClean="0"/>
              <a:t>et </a:t>
            </a:r>
            <a:r>
              <a:rPr lang="is-IS" dirty="0"/>
              <a:t>al. 1998)</a:t>
            </a:r>
            <a:r>
              <a:rPr lang="is-IS" dirty="0" smtClean="0"/>
              <a:t>.</a:t>
            </a:r>
            <a:endParaRPr lang="en-US" dirty="0" smtClean="0"/>
          </a:p>
          <a:p>
            <a:r>
              <a:rPr lang="en-US" dirty="0" smtClean="0"/>
              <a:t>Intravitreal anti-VEGF</a:t>
            </a:r>
          </a:p>
          <a:p>
            <a:pPr lvl="1"/>
            <a:r>
              <a:rPr lang="en-US" dirty="0" err="1" smtClean="0"/>
              <a:t>Bevacuzimab</a:t>
            </a:r>
            <a:r>
              <a:rPr lang="en-US" dirty="0" smtClean="0"/>
              <a:t> (</a:t>
            </a:r>
            <a:r>
              <a:rPr lang="en-US" dirty="0" err="1"/>
              <a:t>Pichi</a:t>
            </a:r>
            <a:r>
              <a:rPr lang="en-US" dirty="0"/>
              <a:t> </a:t>
            </a:r>
            <a:r>
              <a:rPr lang="en-US" dirty="0" smtClean="0"/>
              <a:t>F</a:t>
            </a:r>
            <a:r>
              <a:rPr lang="en-US" dirty="0"/>
              <a:t> </a:t>
            </a:r>
            <a:r>
              <a:rPr lang="en-US" dirty="0" smtClean="0"/>
              <a:t>et al 2013) </a:t>
            </a:r>
          </a:p>
          <a:p>
            <a:r>
              <a:rPr lang="en-US" dirty="0" smtClean="0"/>
              <a:t>Vitrectomy</a:t>
            </a:r>
          </a:p>
          <a:p>
            <a:pPr lvl="1"/>
            <a:r>
              <a:rPr lang="en-US" dirty="0" smtClean="0"/>
              <a:t>Hemorrhagic, ruptured MA (Zhao et al 2000)</a:t>
            </a:r>
          </a:p>
          <a:p>
            <a:r>
              <a:rPr lang="en-US" dirty="0" err="1" smtClean="0"/>
              <a:t>Nd:YAG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Photodisruption</a:t>
            </a:r>
            <a:r>
              <a:rPr lang="en-US" dirty="0" smtClean="0"/>
              <a:t> to ILM or Posterior </a:t>
            </a:r>
            <a:r>
              <a:rPr lang="en-US" dirty="0" err="1"/>
              <a:t>H</a:t>
            </a:r>
            <a:r>
              <a:rPr lang="en-US" dirty="0" err="1" smtClean="0"/>
              <a:t>yaloid</a:t>
            </a:r>
            <a:r>
              <a:rPr lang="en-US" dirty="0" smtClean="0"/>
              <a:t> (</a:t>
            </a:r>
            <a:r>
              <a:rPr lang="en-US" dirty="0" err="1" smtClean="0"/>
              <a:t>Dahreddine</a:t>
            </a:r>
            <a:r>
              <a:rPr lang="en-US" dirty="0" smtClean="0"/>
              <a:t> et al 2011)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66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6-11-14 at 8.0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1407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325" y="3962400"/>
            <a:ext cx="8507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O</a:t>
            </a:r>
            <a:r>
              <a:rPr lang="en-US" sz="2000" dirty="0" smtClean="0"/>
              <a:t>verall </a:t>
            </a:r>
            <a:r>
              <a:rPr lang="en-US" sz="2000" dirty="0"/>
              <a:t>visual prognosis </a:t>
            </a:r>
            <a:r>
              <a:rPr lang="en-US" sz="2000" dirty="0" smtClean="0"/>
              <a:t>was good.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Individually chosen </a:t>
            </a:r>
            <a:r>
              <a:rPr lang="en-US" sz="2000" dirty="0"/>
              <a:t>therapies were </a:t>
            </a:r>
            <a:r>
              <a:rPr lang="en-US" sz="2000" dirty="0" smtClean="0"/>
              <a:t>effective and efficient (laser, vitrectomy </a:t>
            </a:r>
          </a:p>
          <a:p>
            <a:r>
              <a:rPr lang="en-US" sz="2000" dirty="0" smtClean="0"/>
              <a:t>     w/ or w/o </a:t>
            </a:r>
            <a:r>
              <a:rPr lang="en-US" sz="2000" dirty="0" err="1" smtClean="0"/>
              <a:t>tPA</a:t>
            </a:r>
            <a:r>
              <a:rPr lang="en-US" sz="2000" dirty="0" smtClean="0"/>
              <a:t>, observe)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If </a:t>
            </a:r>
            <a:r>
              <a:rPr lang="en-US" sz="2000" dirty="0" err="1"/>
              <a:t>subfoveal</a:t>
            </a:r>
            <a:r>
              <a:rPr lang="en-US" sz="2000" dirty="0"/>
              <a:t> </a:t>
            </a:r>
            <a:r>
              <a:rPr lang="en-US" sz="2000" dirty="0" smtClean="0"/>
              <a:t>hemorrhage caused a macular </a:t>
            </a:r>
            <a:r>
              <a:rPr lang="en-US" sz="2000" dirty="0"/>
              <a:t>hole, the VA outcome was limited.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230" y="6488668"/>
            <a:ext cx="899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Koinzer</a:t>
            </a:r>
            <a:r>
              <a:rPr lang="nb-NO" dirty="0"/>
              <a:t> S, et al. </a:t>
            </a:r>
            <a:r>
              <a:rPr lang="nb-NO" dirty="0" err="1"/>
              <a:t>Br</a:t>
            </a:r>
            <a:r>
              <a:rPr lang="nb-NO" dirty="0"/>
              <a:t> J Ophthalmol 2015;99:1345–1353. doi:10.1136/bjophthalmol-2014-305884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7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Past Ocular </a:t>
            </a:r>
            <a:r>
              <a:rPr lang="en-US" dirty="0" err="1" smtClean="0"/>
              <a:t>Hx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 Old corneal scar OS</a:t>
            </a:r>
          </a:p>
          <a:p>
            <a:pPr marL="0" indent="0">
              <a:buNone/>
            </a:pPr>
            <a:r>
              <a:rPr lang="en-US" dirty="0" smtClean="0"/>
              <a:t>Past Medical </a:t>
            </a:r>
            <a:r>
              <a:rPr lang="en-US" dirty="0" err="1" smtClean="0"/>
              <a:t>Hx</a:t>
            </a:r>
            <a:r>
              <a:rPr lang="en-US" dirty="0" smtClean="0"/>
              <a:t>- HTN, Arthritis</a:t>
            </a:r>
          </a:p>
          <a:p>
            <a:pPr marL="0" indent="0">
              <a:buNone/>
            </a:pPr>
            <a:r>
              <a:rPr lang="en-US" dirty="0" err="1" smtClean="0"/>
              <a:t>Fam</a:t>
            </a:r>
            <a:r>
              <a:rPr lang="en-US" dirty="0" smtClean="0"/>
              <a:t> </a:t>
            </a:r>
            <a:r>
              <a:rPr lang="en-US" dirty="0" err="1" smtClean="0"/>
              <a:t>Hx</a:t>
            </a:r>
            <a:r>
              <a:rPr lang="en-US" dirty="0" smtClean="0"/>
              <a:t> -Noncontributory</a:t>
            </a:r>
          </a:p>
          <a:p>
            <a:pPr marL="0" indent="0">
              <a:buNone/>
            </a:pPr>
            <a:r>
              <a:rPr lang="en-US" dirty="0" smtClean="0"/>
              <a:t>Meds - Multi-vitamin</a:t>
            </a:r>
          </a:p>
          <a:p>
            <a:pPr marL="0" indent="0">
              <a:buNone/>
            </a:pPr>
            <a:r>
              <a:rPr lang="en-US" dirty="0" smtClean="0"/>
              <a:t>Allergies - NKDA</a:t>
            </a:r>
          </a:p>
          <a:p>
            <a:pPr marL="0" indent="0">
              <a:buNone/>
            </a:pPr>
            <a:r>
              <a:rPr lang="en-US" dirty="0" smtClean="0"/>
              <a:t>Social </a:t>
            </a:r>
            <a:r>
              <a:rPr lang="en-US" dirty="0" err="1" smtClean="0"/>
              <a:t>Hx</a:t>
            </a:r>
            <a:r>
              <a:rPr lang="en-US" dirty="0" smtClean="0"/>
              <a:t> - &lt;1 </a:t>
            </a:r>
            <a:r>
              <a:rPr lang="en-US" dirty="0" err="1" smtClean="0"/>
              <a:t>pk</a:t>
            </a:r>
            <a:r>
              <a:rPr lang="en-US" dirty="0" smtClean="0"/>
              <a:t> daily, occasional alcohol use, no illicit drugs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 OS 20/100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9/2016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55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 OS 9/2016</a:t>
            </a:r>
            <a:endParaRPr lang="en-US" dirty="0"/>
          </a:p>
        </p:txBody>
      </p:sp>
      <p:pic>
        <p:nvPicPr>
          <p:cNvPr id="6" name="Picture 5" descr="914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" y="1295400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88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1012 OCT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04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BCVA 20/60 OS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10/2016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94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 OS 10/2016</a:t>
            </a:r>
            <a:endParaRPr lang="en-US" dirty="0"/>
          </a:p>
        </p:txBody>
      </p:sp>
      <p:pic>
        <p:nvPicPr>
          <p:cNvPr id="4" name="Picture 3" descr="1012 OCT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30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12 OCT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91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012 OCT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55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012 OCT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57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12 OCT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Macroaneurysms</a:t>
            </a:r>
            <a:r>
              <a:rPr lang="en-US" dirty="0" smtClean="0"/>
              <a:t> associated with HTN, female, age &gt;60</a:t>
            </a:r>
          </a:p>
          <a:p>
            <a:r>
              <a:rPr lang="en-US" dirty="0" smtClean="0"/>
              <a:t>Diagnosis with angiography</a:t>
            </a:r>
          </a:p>
          <a:p>
            <a:r>
              <a:rPr lang="en-US" dirty="0" smtClean="0"/>
              <a:t>Management is variable – observe, laser photocoagulation, anti-VEGF, vitrectomy</a:t>
            </a:r>
          </a:p>
          <a:p>
            <a:r>
              <a:rPr lang="en-US" dirty="0" smtClean="0"/>
              <a:t>Future studies?</a:t>
            </a:r>
          </a:p>
          <a:p>
            <a:pPr lvl="1"/>
            <a:r>
              <a:rPr lang="en-US" dirty="0" smtClean="0"/>
              <a:t>Prospective study to explore photocoagulation </a:t>
            </a:r>
            <a:r>
              <a:rPr lang="en-US" dirty="0" err="1" smtClean="0"/>
              <a:t>vs</a:t>
            </a:r>
            <a:r>
              <a:rPr lang="en-US" dirty="0" smtClean="0"/>
              <a:t> anti-VEGF </a:t>
            </a:r>
            <a:r>
              <a:rPr lang="en-US" dirty="0" err="1" smtClean="0"/>
              <a:t>vs</a:t>
            </a:r>
            <a:r>
              <a:rPr lang="en-US" dirty="0" smtClean="0"/>
              <a:t> observation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3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 for Headache, Jaw claudication, T</a:t>
            </a:r>
            <a:r>
              <a:rPr lang="en-US" dirty="0"/>
              <a:t>emporal Tenderness, </a:t>
            </a:r>
            <a:r>
              <a:rPr lang="en-US" dirty="0" smtClean="0"/>
              <a:t>Nausea</a:t>
            </a:r>
            <a:r>
              <a:rPr lang="en-US" dirty="0"/>
              <a:t>/</a:t>
            </a:r>
            <a:r>
              <a:rPr lang="en-US" dirty="0" smtClean="0"/>
              <a:t>Vomiting, Trauma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48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BCSC- Retina and Vitreous</a:t>
            </a:r>
            <a:endParaRPr lang="en-US" dirty="0"/>
          </a:p>
          <a:p>
            <a:r>
              <a:rPr lang="en-US" dirty="0" err="1" smtClean="0"/>
              <a:t>Koinzer</a:t>
            </a:r>
            <a:r>
              <a:rPr lang="en-US" dirty="0" smtClean="0"/>
              <a:t> S, </a:t>
            </a:r>
            <a:r>
              <a:rPr lang="en-US" dirty="0" err="1"/>
              <a:t>Heckmann</a:t>
            </a:r>
            <a:r>
              <a:rPr lang="en-US" dirty="0"/>
              <a:t> </a:t>
            </a:r>
            <a:r>
              <a:rPr lang="en-US" dirty="0" smtClean="0"/>
              <a:t>J, </a:t>
            </a:r>
            <a:r>
              <a:rPr lang="en-US" dirty="0" err="1"/>
              <a:t>Tode</a:t>
            </a:r>
            <a:r>
              <a:rPr lang="en-US" dirty="0"/>
              <a:t> </a:t>
            </a:r>
            <a:r>
              <a:rPr lang="en-US" dirty="0" smtClean="0"/>
              <a:t>J, </a:t>
            </a:r>
            <a:r>
              <a:rPr lang="en-US" dirty="0" err="1"/>
              <a:t>Roider</a:t>
            </a:r>
            <a:r>
              <a:rPr lang="en-US" dirty="0"/>
              <a:t> </a:t>
            </a:r>
            <a:r>
              <a:rPr lang="en-US" dirty="0" smtClean="0"/>
              <a:t>J. </a:t>
            </a:r>
            <a:r>
              <a:rPr lang="en-US" dirty="0"/>
              <a:t>Long-term, therapy-related visual outcome of 49 cases with retinal arterial </a:t>
            </a:r>
            <a:r>
              <a:rPr lang="en-US" dirty="0" err="1"/>
              <a:t>macroaneurysm</a:t>
            </a:r>
            <a:r>
              <a:rPr lang="en-US" dirty="0"/>
              <a:t>: a case series and literature </a:t>
            </a:r>
            <a:r>
              <a:rPr lang="en-US" dirty="0" smtClean="0"/>
              <a:t>review. </a:t>
            </a:r>
            <a:r>
              <a:rPr lang="en-US" dirty="0"/>
              <a:t>Br J Ophthalmol. 2015 Oct;99(10):1345-53</a:t>
            </a:r>
            <a:endParaRPr lang="en-US" dirty="0" smtClean="0"/>
          </a:p>
          <a:p>
            <a:r>
              <a:rPr lang="en-US" dirty="0" err="1" smtClean="0"/>
              <a:t>Cahuzac</a:t>
            </a:r>
            <a:r>
              <a:rPr lang="en-US" dirty="0" smtClean="0"/>
              <a:t> A, </a:t>
            </a:r>
            <a:r>
              <a:rPr lang="en-US" dirty="0" err="1"/>
              <a:t>Scemama</a:t>
            </a:r>
            <a:r>
              <a:rPr lang="en-US" dirty="0"/>
              <a:t> </a:t>
            </a:r>
            <a:r>
              <a:rPr lang="en-US" dirty="0" smtClean="0"/>
              <a:t>C, </a:t>
            </a:r>
            <a:r>
              <a:rPr lang="en-US" dirty="0" err="1"/>
              <a:t>Mauget-Faÿsse</a:t>
            </a:r>
            <a:r>
              <a:rPr lang="en-US" dirty="0"/>
              <a:t> </a:t>
            </a:r>
            <a:r>
              <a:rPr lang="en-US" dirty="0" smtClean="0"/>
              <a:t>M, </a:t>
            </a:r>
            <a:r>
              <a:rPr lang="en-US" dirty="0"/>
              <a:t>Sahel </a:t>
            </a:r>
            <a:r>
              <a:rPr lang="en-US" dirty="0" smtClean="0"/>
              <a:t>JA, </a:t>
            </a:r>
            <a:r>
              <a:rPr lang="en-US" dirty="0"/>
              <a:t>Wolff </a:t>
            </a:r>
            <a:r>
              <a:rPr lang="en-US" dirty="0" smtClean="0"/>
              <a:t>B. </a:t>
            </a:r>
            <a:r>
              <a:rPr lang="en-US" dirty="0"/>
              <a:t>Retinal arterial </a:t>
            </a:r>
            <a:r>
              <a:rPr lang="en-US" dirty="0" err="1"/>
              <a:t>macroaneurysms</a:t>
            </a:r>
            <a:r>
              <a:rPr lang="en-US" dirty="0"/>
              <a:t>: clinical, angiographic, and tomographic description and therapeutic management of a series of 14 cases. Eur J Ophthalmol. 2016 Jan-Feb;26(1):36-43. </a:t>
            </a:r>
            <a:endParaRPr lang="en-US" dirty="0" smtClean="0"/>
          </a:p>
          <a:p>
            <a:r>
              <a:rPr lang="en-US" dirty="0" err="1"/>
              <a:t>Xu</a:t>
            </a:r>
            <a:r>
              <a:rPr lang="en-US" dirty="0"/>
              <a:t> L, Wang Y &amp; Jonas </a:t>
            </a:r>
            <a:r>
              <a:rPr lang="en-US" dirty="0" smtClean="0"/>
              <a:t>JB: </a:t>
            </a:r>
            <a:r>
              <a:rPr lang="en-US" dirty="0"/>
              <a:t>Frequency </a:t>
            </a:r>
            <a:r>
              <a:rPr lang="en-US" dirty="0" smtClean="0"/>
              <a:t>of retinal </a:t>
            </a:r>
            <a:r>
              <a:rPr lang="en-US" dirty="0" err="1"/>
              <a:t>macroaneurysms</a:t>
            </a:r>
            <a:r>
              <a:rPr lang="en-US" dirty="0"/>
              <a:t> in adult Chinese: </a:t>
            </a:r>
            <a:r>
              <a:rPr lang="en-US" dirty="0" smtClean="0"/>
              <a:t>the Beijing </a:t>
            </a:r>
            <a:r>
              <a:rPr lang="en-US" dirty="0"/>
              <a:t>Eye Study. Br J </a:t>
            </a:r>
            <a:r>
              <a:rPr lang="en-US" dirty="0" smtClean="0"/>
              <a:t>Ophthalmol. 2007. 91</a:t>
            </a:r>
            <a:r>
              <a:rPr lang="en-US" dirty="0"/>
              <a:t>: 840–841</a:t>
            </a:r>
            <a:r>
              <a:rPr lang="en-US" dirty="0" smtClean="0"/>
              <a:t>.</a:t>
            </a:r>
          </a:p>
          <a:p>
            <a:r>
              <a:rPr lang="en-US" dirty="0"/>
              <a:t>Humayun M, Lewis H, Flynn HW </a:t>
            </a:r>
            <a:r>
              <a:rPr lang="en-US" dirty="0" err="1"/>
              <a:t>Jr</a:t>
            </a:r>
            <a:r>
              <a:rPr lang="en-US" dirty="0"/>
              <a:t>, Sternberg </a:t>
            </a:r>
            <a:r>
              <a:rPr lang="en-US" dirty="0" smtClean="0"/>
              <a:t>P </a:t>
            </a:r>
            <a:r>
              <a:rPr lang="en-US" dirty="0" err="1" smtClean="0"/>
              <a:t>Jr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/>
              <a:t>Blumenkranz</a:t>
            </a:r>
            <a:r>
              <a:rPr lang="en-US" dirty="0"/>
              <a:t> </a:t>
            </a:r>
            <a:r>
              <a:rPr lang="en-US" dirty="0" smtClean="0"/>
              <a:t>MS: </a:t>
            </a:r>
            <a:r>
              <a:rPr lang="en-US" dirty="0"/>
              <a:t>Management </a:t>
            </a:r>
            <a:r>
              <a:rPr lang="en-US" dirty="0" smtClean="0"/>
              <a:t>of </a:t>
            </a:r>
            <a:r>
              <a:rPr lang="en-US" dirty="0" err="1" smtClean="0"/>
              <a:t>submacular</a:t>
            </a:r>
            <a:r>
              <a:rPr lang="en-US" dirty="0" smtClean="0"/>
              <a:t> </a:t>
            </a:r>
            <a:r>
              <a:rPr lang="en-US" dirty="0"/>
              <a:t>hemorrhage associated with </a:t>
            </a:r>
            <a:r>
              <a:rPr lang="en-US" dirty="0" smtClean="0"/>
              <a:t>retinal arterial </a:t>
            </a:r>
            <a:r>
              <a:rPr lang="en-US" dirty="0" err="1"/>
              <a:t>macroaneurysms</a:t>
            </a:r>
            <a:r>
              <a:rPr lang="en-US" dirty="0"/>
              <a:t>. Am J Ophthalmol </a:t>
            </a:r>
            <a:r>
              <a:rPr lang="en-US" dirty="0" smtClean="0"/>
              <a:t>. 1998.126:</a:t>
            </a:r>
            <a:r>
              <a:rPr lang="fi-FI" dirty="0" smtClean="0"/>
              <a:t>358</a:t>
            </a:r>
            <a:r>
              <a:rPr lang="fi-FI" dirty="0"/>
              <a:t>–361</a:t>
            </a:r>
            <a:r>
              <a:rPr lang="fi-FI" dirty="0" smtClean="0"/>
              <a:t>.</a:t>
            </a:r>
          </a:p>
          <a:p>
            <a:r>
              <a:rPr lang="en-US" dirty="0" err="1"/>
              <a:t>Pichi</a:t>
            </a:r>
            <a:r>
              <a:rPr lang="en-US" dirty="0"/>
              <a:t> F, </a:t>
            </a:r>
            <a:r>
              <a:rPr lang="en-US" dirty="0" err="1"/>
              <a:t>Morara</a:t>
            </a:r>
            <a:r>
              <a:rPr lang="en-US" dirty="0"/>
              <a:t> M, </a:t>
            </a:r>
            <a:r>
              <a:rPr lang="en-US" dirty="0" err="1"/>
              <a:t>Torrazza</a:t>
            </a:r>
            <a:r>
              <a:rPr lang="en-US" dirty="0"/>
              <a:t> C, et al. Intravitreal </a:t>
            </a:r>
            <a:r>
              <a:rPr lang="en-US" dirty="0" err="1"/>
              <a:t>bevacizumab</a:t>
            </a:r>
            <a:r>
              <a:rPr lang="en-US" dirty="0"/>
              <a:t> for </a:t>
            </a:r>
            <a:r>
              <a:rPr lang="en-US" dirty="0" smtClean="0"/>
              <a:t>macular complications </a:t>
            </a:r>
            <a:r>
              <a:rPr lang="en-US" dirty="0"/>
              <a:t>from retinal arterial </a:t>
            </a:r>
            <a:r>
              <a:rPr lang="en-US" dirty="0" err="1"/>
              <a:t>macroaneurysms</a:t>
            </a:r>
            <a:r>
              <a:rPr lang="en-US" dirty="0"/>
              <a:t>. Am J </a:t>
            </a:r>
            <a:r>
              <a:rPr lang="en-US" dirty="0" smtClean="0"/>
              <a:t>Ophthalmol </a:t>
            </a:r>
            <a:r>
              <a:rPr lang="nb-NO" dirty="0" smtClean="0"/>
              <a:t>2013;155</a:t>
            </a:r>
            <a:r>
              <a:rPr lang="nb-NO" dirty="0"/>
              <a:t>:287–294.e1</a:t>
            </a:r>
            <a:r>
              <a:rPr lang="nb-NO" dirty="0" smtClean="0"/>
              <a:t>.</a:t>
            </a:r>
            <a:endParaRPr lang="nb-NO" dirty="0"/>
          </a:p>
          <a:p>
            <a:r>
              <a:rPr lang="en-US" dirty="0"/>
              <a:t>Zhao P, Hayashi H, </a:t>
            </a:r>
            <a:r>
              <a:rPr lang="en-US" dirty="0" err="1"/>
              <a:t>Oshima</a:t>
            </a:r>
            <a:r>
              <a:rPr lang="en-US" dirty="0"/>
              <a:t> K, et al. Vitrectomy for macular </a:t>
            </a:r>
            <a:r>
              <a:rPr lang="en-US" dirty="0" err="1"/>
              <a:t>haemorrhage</a:t>
            </a:r>
            <a:r>
              <a:rPr lang="en-US" dirty="0"/>
              <a:t> </a:t>
            </a:r>
            <a:r>
              <a:rPr lang="en-US" dirty="0" smtClean="0"/>
              <a:t>associated with </a:t>
            </a:r>
            <a:r>
              <a:rPr lang="en-US" dirty="0"/>
              <a:t>retinal arterial </a:t>
            </a:r>
            <a:r>
              <a:rPr lang="en-US" dirty="0" err="1"/>
              <a:t>macroaneurysm</a:t>
            </a:r>
            <a:r>
              <a:rPr lang="en-US" dirty="0"/>
              <a:t>. Ophthalmology 2000;107:613–17</a:t>
            </a:r>
            <a:r>
              <a:rPr lang="en-US" dirty="0" smtClean="0"/>
              <a:t>.</a:t>
            </a:r>
          </a:p>
          <a:p>
            <a:r>
              <a:rPr lang="en-US" dirty="0" err="1"/>
              <a:t>Dahreddine</a:t>
            </a:r>
            <a:r>
              <a:rPr lang="en-US" dirty="0"/>
              <a:t> M, </a:t>
            </a:r>
            <a:r>
              <a:rPr lang="en-US" dirty="0" err="1"/>
              <a:t>Eldirani</a:t>
            </a:r>
            <a:r>
              <a:rPr lang="en-US" dirty="0"/>
              <a:t> H, </a:t>
            </a:r>
            <a:r>
              <a:rPr lang="en-US" dirty="0" err="1"/>
              <a:t>Mutsinzi</a:t>
            </a:r>
            <a:r>
              <a:rPr lang="en-US" dirty="0"/>
              <a:t> E, et al. [Retinal arterial </a:t>
            </a:r>
            <a:r>
              <a:rPr lang="en-US" dirty="0" err="1" smtClean="0"/>
              <a:t>macroaneurysm</a:t>
            </a:r>
            <a:r>
              <a:rPr lang="en-US" dirty="0"/>
              <a:t> </a:t>
            </a:r>
            <a:r>
              <a:rPr lang="en-US" dirty="0" smtClean="0"/>
              <a:t>complicated </a:t>
            </a:r>
            <a:r>
              <a:rPr lang="en-US" dirty="0"/>
              <a:t>by </a:t>
            </a:r>
            <a:r>
              <a:rPr lang="en-US" dirty="0" err="1"/>
              <a:t>premacular</a:t>
            </a:r>
            <a:r>
              <a:rPr lang="en-US" dirty="0"/>
              <a:t> </a:t>
            </a:r>
            <a:r>
              <a:rPr lang="en-US" dirty="0" err="1"/>
              <a:t>haemorrhage</a:t>
            </a:r>
            <a:r>
              <a:rPr lang="en-US" dirty="0"/>
              <a:t>: treatment by YAG laser disruption]</a:t>
            </a:r>
            <a:r>
              <a:rPr lang="en-US" dirty="0" smtClean="0"/>
              <a:t>. </a:t>
            </a:r>
            <a:r>
              <a:rPr lang="it-IT" dirty="0" err="1" smtClean="0"/>
              <a:t>J</a:t>
            </a:r>
            <a:r>
              <a:rPr lang="it-IT" dirty="0" smtClean="0"/>
              <a:t> </a:t>
            </a:r>
            <a:r>
              <a:rPr lang="it-IT" dirty="0" err="1" smtClean="0"/>
              <a:t>Fr</a:t>
            </a:r>
            <a:r>
              <a:rPr lang="it-IT" dirty="0"/>
              <a:t> </a:t>
            </a:r>
            <a:r>
              <a:rPr lang="it-IT" dirty="0" err="1" smtClean="0"/>
              <a:t>Ophtalmol</a:t>
            </a:r>
            <a:r>
              <a:rPr lang="it-IT" dirty="0" smtClean="0"/>
              <a:t> </a:t>
            </a:r>
            <a:r>
              <a:rPr lang="it-IT" dirty="0"/>
              <a:t>2011;34:131.e1–5.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Drs</a:t>
            </a:r>
            <a:r>
              <a:rPr lang="en-US" dirty="0" smtClean="0"/>
              <a:t> Newman, </a:t>
            </a:r>
            <a:r>
              <a:rPr lang="en-US" dirty="0" err="1" smtClean="0"/>
              <a:t>Piri</a:t>
            </a:r>
            <a:r>
              <a:rPr lang="en-US" dirty="0" smtClean="0"/>
              <a:t>, </a:t>
            </a:r>
            <a:r>
              <a:rPr lang="en-US" dirty="0" err="1" smtClean="0"/>
              <a:t>Hadayer</a:t>
            </a:r>
            <a:r>
              <a:rPr lang="en-US" dirty="0" smtClean="0"/>
              <a:t>, </a:t>
            </a:r>
            <a:r>
              <a:rPr lang="en-US" dirty="0" err="1" smtClean="0"/>
              <a:t>Adeniran</a:t>
            </a:r>
            <a:r>
              <a:rPr lang="en-US" dirty="0" smtClean="0"/>
              <a:t>, Wang, and </a:t>
            </a:r>
            <a:r>
              <a:rPr lang="en-US" dirty="0" err="1" smtClean="0"/>
              <a:t>Sigford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6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334081"/>
              </p:ext>
            </p:extLst>
          </p:nvPr>
        </p:nvGraphicFramePr>
        <p:xfrm>
          <a:off x="457200" y="1066800"/>
          <a:ext cx="7924800" cy="2971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/>
                <a:gridCol w="2743200"/>
                <a:gridCol w="10668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20/30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CF @ 4’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mmHg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mmHg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CVF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Exam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4419600"/>
            <a:ext cx="31324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dirty="0">
                <a:latin typeface="Arial"/>
                <a:cs typeface="Arial"/>
              </a:rPr>
              <a:t>BP in ER 220/</a:t>
            </a:r>
            <a:r>
              <a:rPr lang="en-US" sz="2800" dirty="0" smtClean="0">
                <a:latin typeface="Arial"/>
                <a:cs typeface="Arial"/>
              </a:rPr>
              <a:t>140</a:t>
            </a:r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Segment Exam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894472"/>
              </p:ext>
            </p:extLst>
          </p:nvPr>
        </p:nvGraphicFramePr>
        <p:xfrm>
          <a:off x="457200" y="1066800"/>
          <a:ext cx="7239000" cy="3611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743200"/>
                <a:gridCol w="2928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External/Lids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/Sclera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and Quiet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Quiet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Peripheral Stromal 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 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 Chamber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D&amp;Q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D&amp;Q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rubiosis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rubiosis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 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 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3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Segment Exam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319889"/>
              </p:ext>
            </p:extLst>
          </p:nvPr>
        </p:nvGraphicFramePr>
        <p:xfrm>
          <a:off x="457200" y="1066800"/>
          <a:ext cx="7239000" cy="337311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743200"/>
                <a:gridCol w="2928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Nerve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c/d 0.3 Pink and sharp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c/d 0.3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(poor view due to VH)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streak of 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subILM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preretinal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hemorrhage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Vessels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view due to VH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 extending to periphery, no tear or hole appreciated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876800"/>
            <a:ext cx="55129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Arial"/>
                <a:cs typeface="Arial"/>
              </a:rPr>
              <a:t>B SCAN- Retina flat and attached OS</a:t>
            </a:r>
            <a:endParaRPr lang="en-US"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85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RVO</a:t>
            </a:r>
          </a:p>
          <a:p>
            <a:pPr lvl="1"/>
            <a:r>
              <a:rPr lang="en-US" dirty="0" smtClean="0"/>
              <a:t>HTN Retinopathy</a:t>
            </a:r>
          </a:p>
          <a:p>
            <a:pPr lvl="1"/>
            <a:r>
              <a:rPr lang="en-US" dirty="0" smtClean="0"/>
              <a:t>Retinal Arterial </a:t>
            </a:r>
            <a:r>
              <a:rPr lang="en-US" dirty="0" err="1" smtClean="0"/>
              <a:t>Macroaneurysm</a:t>
            </a:r>
            <a:endParaRPr lang="en-US" dirty="0" smtClean="0"/>
          </a:p>
          <a:p>
            <a:pPr lvl="1"/>
            <a:r>
              <a:rPr lang="en-US" dirty="0" smtClean="0"/>
              <a:t>Diabetic Retinopathy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 </a:t>
            </a:r>
            <a:r>
              <a:rPr lang="en-US" dirty="0" smtClean="0"/>
              <a:t>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72 y/o African American female with </a:t>
            </a:r>
            <a:r>
              <a:rPr lang="en-US" dirty="0" err="1" smtClean="0"/>
              <a:t>pmhx</a:t>
            </a:r>
            <a:r>
              <a:rPr lang="en-US" dirty="0" smtClean="0"/>
              <a:t> of HTN presenting with HTN emergency, decreased VA OS secondary to </a:t>
            </a:r>
            <a:r>
              <a:rPr lang="en-US" dirty="0" err="1" smtClean="0"/>
              <a:t>subILM</a:t>
            </a:r>
            <a:r>
              <a:rPr lang="en-US" dirty="0" smtClean="0"/>
              <a:t>/</a:t>
            </a:r>
            <a:r>
              <a:rPr lang="en-US" dirty="0" err="1"/>
              <a:t>p</a:t>
            </a:r>
            <a:r>
              <a:rPr lang="en-US" dirty="0" err="1" smtClean="0"/>
              <a:t>reretinal</a:t>
            </a:r>
            <a:r>
              <a:rPr lang="en-US" dirty="0" smtClean="0"/>
              <a:t> hemorrhage, vitreous hemorrhage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16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6059</TotalTime>
  <Words>813</Words>
  <Application>Microsoft Office PowerPoint</Application>
  <PresentationFormat>On-screen Show (4:3)</PresentationFormat>
  <Paragraphs>147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Arial Rounded MT Bold</vt:lpstr>
      <vt:lpstr>Calibri</vt:lpstr>
      <vt:lpstr>Office Theme</vt:lpstr>
      <vt:lpstr>Grand Rounds A Case of Hypertension and Intraocular Hemorrhage</vt:lpstr>
      <vt:lpstr>Patient Presentation</vt:lpstr>
      <vt:lpstr>History (Hx)</vt:lpstr>
      <vt:lpstr>Review of Systems</vt:lpstr>
      <vt:lpstr>External Exam</vt:lpstr>
      <vt:lpstr>Anterior Segment Exam</vt:lpstr>
      <vt:lpstr>Posterior Segment Exam</vt:lpstr>
      <vt:lpstr>Differential Diagnosis</vt:lpstr>
      <vt:lpstr>Assessment</vt:lpstr>
      <vt:lpstr>Plan</vt:lpstr>
      <vt:lpstr>Back to Clinic</vt:lpstr>
      <vt:lpstr>DFE 8/2016</vt:lpstr>
      <vt:lpstr>PowerPoint Presentation</vt:lpstr>
      <vt:lpstr>OCT OS 8/2016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FA/ICG OS Early</vt:lpstr>
      <vt:lpstr>FA/ICG OS Late</vt:lpstr>
      <vt:lpstr>Retinal Arterial Macroaneurysms</vt:lpstr>
      <vt:lpstr>Management</vt:lpstr>
      <vt:lpstr>PowerPoint Presentation</vt:lpstr>
      <vt:lpstr>Return 9/2016</vt:lpstr>
      <vt:lpstr>OCT OS 9/2016</vt:lpstr>
      <vt:lpstr>PowerPoint Presentation</vt:lpstr>
      <vt:lpstr>Return 10/2016</vt:lpstr>
      <vt:lpstr>OCT OS 10/2016</vt:lpstr>
      <vt:lpstr>PowerPoint Presentation</vt:lpstr>
      <vt:lpstr>PowerPoint Presentation</vt:lpstr>
      <vt:lpstr>PowerPoint Presentation</vt:lpstr>
      <vt:lpstr>PowerPoint Presentation</vt:lpstr>
      <vt:lpstr>KEY POINTS</vt:lpstr>
      <vt:lpstr>References</vt:lpstr>
      <vt:lpstr>Thank You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Brock,Cynthia L.</cp:lastModifiedBy>
  <cp:revision>51</cp:revision>
  <dcterms:created xsi:type="dcterms:W3CDTF">2016-06-13T00:58:53Z</dcterms:created>
  <dcterms:modified xsi:type="dcterms:W3CDTF">2017-08-01T17:48:59Z</dcterms:modified>
</cp:coreProperties>
</file>