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tif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70" r:id="rId5"/>
    <p:sldId id="260" r:id="rId6"/>
    <p:sldId id="264" r:id="rId7"/>
    <p:sldId id="269" r:id="rId8"/>
    <p:sldId id="317" r:id="rId9"/>
    <p:sldId id="325" r:id="rId10"/>
    <p:sldId id="324" r:id="rId11"/>
    <p:sldId id="310" r:id="rId12"/>
    <p:sldId id="326" r:id="rId13"/>
    <p:sldId id="327" r:id="rId14"/>
    <p:sldId id="329" r:id="rId15"/>
    <p:sldId id="330" r:id="rId16"/>
    <p:sldId id="328" r:id="rId17"/>
    <p:sldId id="331" r:id="rId18"/>
    <p:sldId id="332" r:id="rId19"/>
    <p:sldId id="263" r:id="rId20"/>
    <p:sldId id="262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7" autoAdjust="0"/>
  </p:normalViewPr>
  <p:slideViewPr>
    <p:cSldViewPr showGuides="1">
      <p:cViewPr varScale="1">
        <p:scale>
          <a:sx n="78" d="100"/>
          <a:sy n="78" d="100"/>
        </p:scale>
        <p:origin x="-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7225-D6DD-2249-850C-4760F959D003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6CF5-7404-2B42-92B5-1DF48289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6CF5-7404-2B42-92B5-1DF4828922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Sidharth Puri MD, PGY3</a:t>
            </a:r>
          </a:p>
          <a:p>
            <a:r>
              <a:rPr lang="en-US" dirty="0" smtClean="0"/>
              <a:t>November 17,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dirty="0" smtClean="0"/>
              <a:t>Papilledema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</a:t>
            </a:r>
          </a:p>
          <a:p>
            <a:pPr lvl="1"/>
            <a:r>
              <a:rPr lang="en-US" dirty="0" smtClean="0"/>
              <a:t>Multifocal </a:t>
            </a:r>
            <a:r>
              <a:rPr lang="en-US" dirty="0" err="1" smtClean="0"/>
              <a:t>chorioretinitis</a:t>
            </a:r>
            <a:r>
              <a:rPr lang="en-US" dirty="0" smtClean="0"/>
              <a:t>, endogenous etiology (Toxoplasmosis, TB, Staphylococcus, Candida, </a:t>
            </a:r>
            <a:r>
              <a:rPr lang="en-US" dirty="0" err="1" smtClean="0"/>
              <a:t>Aspergillus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Malignancy</a:t>
            </a:r>
          </a:p>
          <a:p>
            <a:pPr lvl="1"/>
            <a:r>
              <a:rPr lang="en-US" dirty="0" smtClean="0"/>
              <a:t>Lymphoma</a:t>
            </a:r>
          </a:p>
          <a:p>
            <a:r>
              <a:rPr lang="en-US" dirty="0" smtClean="0"/>
              <a:t>Inflammatory</a:t>
            </a:r>
          </a:p>
          <a:p>
            <a:pPr lvl="1"/>
            <a:r>
              <a:rPr lang="en-US" dirty="0" err="1" smtClean="0"/>
              <a:t>Vasculitis</a:t>
            </a:r>
            <a:r>
              <a:rPr lang="en-US" dirty="0" smtClean="0"/>
              <a:t> - SLE, GPA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9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49 </a:t>
            </a:r>
            <a:r>
              <a:rPr lang="en-US" dirty="0" err="1" smtClean="0"/>
              <a:t>yo</a:t>
            </a:r>
            <a:r>
              <a:rPr lang="en-US" dirty="0" smtClean="0"/>
              <a:t> WF with </a:t>
            </a:r>
            <a:r>
              <a:rPr lang="en-US" dirty="0" err="1" smtClean="0"/>
              <a:t>pmhx</a:t>
            </a:r>
            <a:r>
              <a:rPr lang="en-US" dirty="0" smtClean="0"/>
              <a:t> of immunosuppression for bullous </a:t>
            </a:r>
            <a:r>
              <a:rPr lang="en-US" dirty="0" err="1" smtClean="0"/>
              <a:t>pemphigoid</a:t>
            </a:r>
            <a:r>
              <a:rPr lang="en-US" dirty="0" smtClean="0"/>
              <a:t> who presents with several days of worsening mental status with multiple CNS lesions and exam findings of multifocal </a:t>
            </a:r>
            <a:r>
              <a:rPr lang="en-US" dirty="0" err="1" smtClean="0"/>
              <a:t>chorioretinitis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Recommend broad infectious disease work-up, LP, TTE</a:t>
            </a:r>
          </a:p>
          <a:p>
            <a:r>
              <a:rPr lang="en-US" dirty="0" smtClean="0"/>
              <a:t>Patient went for </a:t>
            </a:r>
            <a:r>
              <a:rPr lang="en-US" dirty="0"/>
              <a:t>intracranial biopsy by </a:t>
            </a:r>
            <a:r>
              <a:rPr lang="en-US" dirty="0" smtClean="0"/>
              <a:t>Neurosurgery</a:t>
            </a:r>
            <a:r>
              <a:rPr lang="mr-IN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1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3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Nocardia</a:t>
            </a:r>
            <a:r>
              <a:rPr lang="en-US" dirty="0" smtClean="0"/>
              <a:t> </a:t>
            </a:r>
            <a:r>
              <a:rPr lang="en-US" dirty="0" err="1" smtClean="0"/>
              <a:t>farcinica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409" y="6544608"/>
            <a:ext cx="3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Gomori Methenamine Silver Stain</a:t>
            </a:r>
          </a:p>
        </p:txBody>
      </p:sp>
    </p:spTree>
    <p:extLst>
      <p:ext uri="{BB962C8B-B14F-4D97-AF65-F5344CB8AC3E}">
        <p14:creationId xmlns:p14="http://schemas.microsoft.com/office/powerpoint/2010/main" val="98948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4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" b="66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Nocardia</a:t>
            </a:r>
            <a:r>
              <a:rPr lang="en-US" dirty="0"/>
              <a:t> </a:t>
            </a:r>
            <a:r>
              <a:rPr lang="en-US" dirty="0" err="1"/>
              <a:t>farcinica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846" y="6560888"/>
            <a:ext cx="149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 fast stain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0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Bilateral vitreous tap and inject of intravitreal </a:t>
            </a:r>
            <a:r>
              <a:rPr lang="en-US" dirty="0" err="1" smtClean="0"/>
              <a:t>amikacin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Targeted therapy initiated- systemic </a:t>
            </a:r>
            <a:r>
              <a:rPr lang="en-US" dirty="0" err="1" smtClean="0"/>
              <a:t>bactrim</a:t>
            </a:r>
            <a:r>
              <a:rPr lang="en-US" dirty="0" smtClean="0"/>
              <a:t> and </a:t>
            </a:r>
            <a:r>
              <a:rPr lang="en-US" dirty="0" err="1" smtClean="0"/>
              <a:t>augmentin</a:t>
            </a:r>
            <a:r>
              <a:rPr lang="en-US" dirty="0" smtClean="0"/>
              <a:t> for one year</a:t>
            </a:r>
          </a:p>
          <a:p>
            <a:r>
              <a:rPr lang="en-US" dirty="0" smtClean="0"/>
              <a:t>Discharged to rehabilitation facility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9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Months Later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7" name="Picture 6" descr="Figure5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743658" cy="3211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562600"/>
            <a:ext cx="38264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BCVA OD 20/100, OS 20/25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8372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rare! Fewer than 40 cases</a:t>
            </a:r>
          </a:p>
          <a:p>
            <a:r>
              <a:rPr lang="en-US" dirty="0" smtClean="0"/>
              <a:t>Commonly associated with pulmonary infection</a:t>
            </a:r>
          </a:p>
          <a:p>
            <a:r>
              <a:rPr lang="en-US" dirty="0" smtClean="0"/>
              <a:t>Immunosuppression is risk factor </a:t>
            </a:r>
          </a:p>
          <a:p>
            <a:pPr lvl="1"/>
            <a:r>
              <a:rPr lang="en-US" dirty="0" smtClean="0"/>
              <a:t>HIV, organ transplant, autoimmune disease</a:t>
            </a:r>
          </a:p>
          <a:p>
            <a:r>
              <a:rPr lang="en-US" dirty="0" smtClean="0"/>
              <a:t>Roughly half of patients with endogenous ocular </a:t>
            </a:r>
            <a:r>
              <a:rPr lang="en-US" dirty="0" err="1" smtClean="0"/>
              <a:t>Nocardiosis</a:t>
            </a:r>
            <a:r>
              <a:rPr lang="en-US" dirty="0" smtClean="0"/>
              <a:t> have CNS involvement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Ocular </a:t>
            </a:r>
            <a:r>
              <a:rPr lang="en-US" dirty="0" err="1" smtClean="0"/>
              <a:t>Nocardiosis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9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Ocular manifestations</a:t>
            </a:r>
          </a:p>
          <a:p>
            <a:pPr lvl="1"/>
            <a:r>
              <a:rPr lang="en-US" dirty="0" smtClean="0"/>
              <a:t>Ranges from keratitis to endophthalmitis</a:t>
            </a:r>
          </a:p>
          <a:p>
            <a:pPr lvl="1"/>
            <a:r>
              <a:rPr lang="en-US" dirty="0" smtClean="0"/>
              <a:t>Severity varies, making diagnosis difficulty</a:t>
            </a:r>
          </a:p>
          <a:p>
            <a:pPr lvl="2"/>
            <a:r>
              <a:rPr lang="en-US" dirty="0" smtClean="0"/>
              <a:t>Commonly 4 weeks of delayed diagnosis if no clinical suspicion</a:t>
            </a:r>
          </a:p>
          <a:p>
            <a:pPr lvl="1"/>
            <a:r>
              <a:rPr lang="en-US" dirty="0" smtClean="0"/>
              <a:t>Tissue acquisition 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itreous sampling, </a:t>
            </a:r>
            <a:r>
              <a:rPr lang="en-US" dirty="0" err="1" smtClean="0"/>
              <a:t>transvitreal</a:t>
            </a:r>
            <a:r>
              <a:rPr lang="en-US" dirty="0" smtClean="0"/>
              <a:t> </a:t>
            </a:r>
            <a:r>
              <a:rPr lang="en-US" dirty="0" err="1"/>
              <a:t>subretinal</a:t>
            </a:r>
            <a:r>
              <a:rPr lang="en-US" dirty="0"/>
              <a:t> fine-needle aspiration </a:t>
            </a:r>
            <a:r>
              <a:rPr lang="en-US" dirty="0" smtClean="0"/>
              <a:t>biopsy, PPV + </a:t>
            </a:r>
            <a:r>
              <a:rPr lang="en-US" dirty="0" err="1" smtClean="0"/>
              <a:t>subretinal</a:t>
            </a:r>
            <a:r>
              <a:rPr lang="en-US" dirty="0" smtClean="0"/>
              <a:t> biopsy, </a:t>
            </a:r>
            <a:r>
              <a:rPr lang="en-US" dirty="0"/>
              <a:t>enucleation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</a:t>
            </a:r>
            <a:r>
              <a:rPr lang="en-US" dirty="0" err="1"/>
              <a:t>Nocardiosis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9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5059363"/>
          </a:xfrm>
        </p:spPr>
        <p:txBody>
          <a:bodyPr/>
          <a:lstStyle/>
          <a:p>
            <a:r>
              <a:rPr lang="en-US" dirty="0" smtClean="0"/>
              <a:t>GUARDED PROGNOSIS</a:t>
            </a:r>
          </a:p>
          <a:p>
            <a:pPr lvl="1"/>
            <a:r>
              <a:rPr lang="en-US" dirty="0" smtClean="0"/>
              <a:t>Difficulty in establishing diagnosis limits management of disease</a:t>
            </a:r>
          </a:p>
          <a:p>
            <a:pPr lvl="1"/>
            <a:r>
              <a:rPr lang="en-US" dirty="0" smtClean="0"/>
              <a:t>Treatment involves prompt systemic sulfonamide therapy</a:t>
            </a:r>
          </a:p>
          <a:p>
            <a:pPr lvl="1"/>
            <a:r>
              <a:rPr lang="en-US" dirty="0" smtClean="0"/>
              <a:t>10/36 patients died from disease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11-11 at 9.1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82000" cy="2057400"/>
          </a:xfrm>
          <a:prstGeom prst="rect">
            <a:avLst/>
          </a:prstGeom>
        </p:spPr>
      </p:pic>
      <p:pic>
        <p:nvPicPr>
          <p:cNvPr id="5" name="Picture 4" descr="Screen Shot 2017-11-11 at 9.26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5880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9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Ocular </a:t>
            </a:r>
            <a:r>
              <a:rPr lang="en-US" dirty="0" err="1" smtClean="0"/>
              <a:t>Nocardiosis</a:t>
            </a:r>
            <a:r>
              <a:rPr lang="en-US" dirty="0" smtClean="0"/>
              <a:t> is RARE but devastating disease</a:t>
            </a:r>
          </a:p>
          <a:p>
            <a:r>
              <a:rPr lang="en-US" dirty="0" smtClean="0"/>
              <a:t>Immunosuppression can be a contributing factor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iopsy </a:t>
            </a:r>
            <a:r>
              <a:rPr lang="en-US" dirty="0"/>
              <a:t>for adequate microbiology is </a:t>
            </a:r>
            <a:r>
              <a:rPr lang="en-US" dirty="0" smtClean="0"/>
              <a:t>crucial</a:t>
            </a:r>
          </a:p>
          <a:p>
            <a:r>
              <a:rPr lang="en-US" dirty="0" smtClean="0"/>
              <a:t>Prompt </a:t>
            </a:r>
            <a:r>
              <a:rPr lang="en-US" dirty="0" smtClean="0"/>
              <a:t>initiation of sulfonamide therapy is necessary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Headache and altered mental status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lvl="1"/>
            <a:r>
              <a:rPr lang="en-US" dirty="0" smtClean="0"/>
              <a:t>49 </a:t>
            </a:r>
            <a:r>
              <a:rPr lang="en-US" dirty="0" err="1" smtClean="0"/>
              <a:t>yo</a:t>
            </a:r>
            <a:r>
              <a:rPr lang="en-US" dirty="0" smtClean="0"/>
              <a:t> WF immunosuppressed for bullous </a:t>
            </a:r>
            <a:r>
              <a:rPr lang="en-US" dirty="0" err="1" smtClean="0"/>
              <a:t>pemphigoid</a:t>
            </a:r>
            <a:r>
              <a:rPr lang="en-US" dirty="0" smtClean="0"/>
              <a:t> presents with altered mental status and headache for 4-5 days </a:t>
            </a:r>
          </a:p>
          <a:p>
            <a:pPr lvl="1"/>
            <a:r>
              <a:rPr lang="en-US" dirty="0" smtClean="0"/>
              <a:t>Patient’s status deteriorated quickly and she was intubated</a:t>
            </a:r>
          </a:p>
          <a:p>
            <a:pPr lvl="1"/>
            <a:r>
              <a:rPr lang="en-US" dirty="0" smtClean="0"/>
              <a:t>Questionable CNS lesions on MRI</a:t>
            </a:r>
          </a:p>
          <a:p>
            <a:pPr lvl="1"/>
            <a:r>
              <a:rPr lang="en-US" dirty="0" smtClean="0"/>
              <a:t>Ophthalmology was consulted to evaluate for disc edema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400" dirty="0" err="1"/>
              <a:t>Eschle-Meniconi</a:t>
            </a:r>
            <a:r>
              <a:rPr lang="en-US" sz="1400" dirty="0"/>
              <a:t> ME, </a:t>
            </a:r>
            <a:r>
              <a:rPr lang="en-US" sz="1400" dirty="0" err="1"/>
              <a:t>Guex</a:t>
            </a:r>
            <a:r>
              <a:rPr lang="en-US" sz="1400" dirty="0"/>
              <a:t>-Crosier Y, </a:t>
            </a:r>
            <a:r>
              <a:rPr lang="en-US" sz="1400" dirty="0" err="1"/>
              <a:t>Wolfensberger</a:t>
            </a:r>
            <a:r>
              <a:rPr lang="en-US" sz="1400" dirty="0"/>
              <a:t> TJ: Endogenous ocular </a:t>
            </a:r>
            <a:r>
              <a:rPr lang="en-US" sz="1400" dirty="0" err="1"/>
              <a:t>nocardiosis</a:t>
            </a:r>
            <a:r>
              <a:rPr lang="en-US" sz="1400" dirty="0"/>
              <a:t>—an interventional case report with a review of the literature. </a:t>
            </a:r>
            <a:r>
              <a:rPr lang="en-US" sz="1400" i="1" dirty="0" err="1"/>
              <a:t>Surv</a:t>
            </a:r>
            <a:r>
              <a:rPr lang="en-US" sz="1400" i="1" dirty="0"/>
              <a:t> Ophthalmol</a:t>
            </a:r>
            <a:r>
              <a:rPr lang="en-US" sz="1400" dirty="0"/>
              <a:t> 2011,56(5):383–415. </a:t>
            </a:r>
          </a:p>
          <a:p>
            <a:pPr lvl="0"/>
            <a:r>
              <a:rPr lang="en-US" sz="1400" dirty="0" err="1"/>
              <a:t>Yua</a:t>
            </a:r>
            <a:r>
              <a:rPr lang="en-US" sz="1400" dirty="0"/>
              <a:t> E, Laughlin S, </a:t>
            </a:r>
            <a:r>
              <a:rPr lang="en-US" sz="1400" dirty="0" err="1"/>
              <a:t>Kasell</a:t>
            </a:r>
            <a:r>
              <a:rPr lang="en-US" sz="1400" dirty="0"/>
              <a:t> EE, et al. Nocardial Endophthalmitis and </a:t>
            </a:r>
            <a:r>
              <a:rPr lang="en-US" sz="1400" dirty="0" err="1"/>
              <a:t>Subretinal</a:t>
            </a:r>
            <a:r>
              <a:rPr lang="en-US" sz="1400" dirty="0"/>
              <a:t> Abscess: CT and MR Imaging Features with Pathologic Correlation: A Case Report . AJNR.  2005; 26: 1220-1222</a:t>
            </a:r>
          </a:p>
          <a:p>
            <a:pPr lvl="0"/>
            <a:r>
              <a:rPr lang="en-US" sz="1400" dirty="0"/>
              <a:t>Rogers SJ, Johnson BL. Endogenous </a:t>
            </a:r>
            <a:r>
              <a:rPr lang="en-US" sz="1400" dirty="0" err="1"/>
              <a:t>nocardia</a:t>
            </a:r>
            <a:r>
              <a:rPr lang="en-US" sz="1400" dirty="0"/>
              <a:t> endophthalmitis: report of a case in a patient treated for lymphocytic lymphoma. </a:t>
            </a:r>
            <a:r>
              <a:rPr lang="en-US" sz="1400" i="1" dirty="0"/>
              <a:t>Ann Ophthalmol </a:t>
            </a:r>
            <a:r>
              <a:rPr lang="en-US" sz="1400" dirty="0"/>
              <a:t>1977;9:1123–1131</a:t>
            </a:r>
          </a:p>
          <a:p>
            <a:pPr lvl="0"/>
            <a:r>
              <a:rPr lang="en-US" sz="1400" dirty="0" err="1"/>
              <a:t>Suppiah</a:t>
            </a:r>
            <a:r>
              <a:rPr lang="en-US" sz="1400" dirty="0"/>
              <a:t> R, Abraham G, </a:t>
            </a:r>
            <a:r>
              <a:rPr lang="en-US" sz="1400" dirty="0" err="1"/>
              <a:t>Sekhar</a:t>
            </a:r>
            <a:r>
              <a:rPr lang="en-US" sz="1400" dirty="0"/>
              <a:t> U, et al. Nocardial endophthalmitis leading to blindness in a renal transplant recipient. </a:t>
            </a:r>
            <a:r>
              <a:rPr lang="en-US" sz="1400" i="1" dirty="0" err="1"/>
              <a:t>Nephrol</a:t>
            </a:r>
            <a:r>
              <a:rPr lang="en-US" sz="1400" i="1" dirty="0"/>
              <a:t> Dial Transplant </a:t>
            </a:r>
            <a:r>
              <a:rPr lang="en-US" sz="1400" dirty="0"/>
              <a:t>1999;14:1576–1577</a:t>
            </a:r>
          </a:p>
          <a:p>
            <a:pPr lvl="0"/>
            <a:r>
              <a:rPr lang="en-US" sz="1400" dirty="0"/>
              <a:t>Scott M, Mehta S, </a:t>
            </a:r>
            <a:r>
              <a:rPr lang="en-US" sz="1400" dirty="0" err="1"/>
              <a:t>Rahman</a:t>
            </a:r>
            <a:r>
              <a:rPr lang="en-US" sz="1400" dirty="0"/>
              <a:t> HT, et al. </a:t>
            </a:r>
            <a:r>
              <a:rPr lang="en-US" sz="1400" dirty="0" err="1"/>
              <a:t>Nocardia</a:t>
            </a:r>
            <a:r>
              <a:rPr lang="en-US" sz="1400" dirty="0"/>
              <a:t> </a:t>
            </a:r>
            <a:r>
              <a:rPr lang="en-US" sz="1400" dirty="0" err="1"/>
              <a:t>veterana</a:t>
            </a:r>
            <a:r>
              <a:rPr lang="en-US" sz="1400" dirty="0"/>
              <a:t> endogenous endophthalmitis in a cardiac transplant patient. Journal of Ophthalmic Inflammation and Infection 2013; 3:44</a:t>
            </a:r>
          </a:p>
          <a:p>
            <a:pPr lvl="0"/>
            <a:r>
              <a:rPr lang="en-US" sz="1400" dirty="0"/>
              <a:t>Sridhar MS, </a:t>
            </a:r>
            <a:r>
              <a:rPr lang="en-US" sz="1400" dirty="0" err="1"/>
              <a:t>Gopinathan</a:t>
            </a:r>
            <a:r>
              <a:rPr lang="en-US" sz="1400" dirty="0"/>
              <a:t> U, </a:t>
            </a:r>
            <a:r>
              <a:rPr lang="en-US" sz="1400" dirty="0" err="1"/>
              <a:t>Garg</a:t>
            </a:r>
            <a:r>
              <a:rPr lang="en-US" sz="1400" dirty="0"/>
              <a:t> P, et al. Ocular </a:t>
            </a:r>
            <a:r>
              <a:rPr lang="en-US" sz="1400" dirty="0" err="1"/>
              <a:t>nocardia</a:t>
            </a:r>
            <a:r>
              <a:rPr lang="en-US" sz="1400" dirty="0"/>
              <a:t> infections with special emphasis on the cornea. </a:t>
            </a:r>
            <a:r>
              <a:rPr lang="en-US" sz="1400" i="1" dirty="0" err="1"/>
              <a:t>Surv</a:t>
            </a:r>
            <a:r>
              <a:rPr lang="en-US" sz="1400" i="1" dirty="0"/>
              <a:t> Ophthalmol</a:t>
            </a:r>
            <a:r>
              <a:rPr lang="en-US" sz="1400" dirty="0"/>
              <a:t> 2001;45:361–378</a:t>
            </a:r>
          </a:p>
          <a:p>
            <a:pPr lvl="0"/>
            <a:r>
              <a:rPr lang="en-US" sz="1400" dirty="0"/>
              <a:t>Ng EW , Zimmer-</a:t>
            </a:r>
            <a:r>
              <a:rPr lang="en-US" sz="1400" dirty="0" err="1"/>
              <a:t>GallerIE</a:t>
            </a:r>
            <a:r>
              <a:rPr lang="en-US" sz="1400" dirty="0"/>
              <a:t>, </a:t>
            </a:r>
            <a:r>
              <a:rPr lang="en-US" sz="1400" dirty="0" err="1"/>
              <a:t>GreenWR</a:t>
            </a:r>
            <a:r>
              <a:rPr lang="en-US" sz="1400" dirty="0"/>
              <a:t>. Endogenous </a:t>
            </a:r>
            <a:r>
              <a:rPr lang="en-US" sz="1400" i="1" dirty="0" err="1"/>
              <a:t>Nocardia</a:t>
            </a:r>
            <a:r>
              <a:rPr lang="en-US" sz="1400" i="1" dirty="0"/>
              <a:t> </a:t>
            </a:r>
            <a:r>
              <a:rPr lang="en-US" sz="1400" i="1" dirty="0" err="1"/>
              <a:t>asteroides</a:t>
            </a:r>
            <a:r>
              <a:rPr lang="en-US" sz="1400" dirty="0"/>
              <a:t> endophthalmitis. </a:t>
            </a:r>
            <a:r>
              <a:rPr lang="en-US" sz="1400" i="1" dirty="0"/>
              <a:t>Arch Ophthalmol.</a:t>
            </a:r>
            <a:r>
              <a:rPr lang="en-US" sz="1400" dirty="0"/>
              <a:t>2002;120(2):210–213.</a:t>
            </a:r>
          </a:p>
          <a:p>
            <a:pPr lvl="0"/>
            <a:r>
              <a:rPr lang="en-US" sz="1400" dirty="0"/>
              <a:t>Phillips WB, Shields CL, Shields JA, et al. </a:t>
            </a:r>
            <a:r>
              <a:rPr lang="en-US" sz="1400" dirty="0" err="1"/>
              <a:t>Nocardia</a:t>
            </a:r>
            <a:r>
              <a:rPr lang="en-US" sz="1400" dirty="0"/>
              <a:t> choroidal abscess. </a:t>
            </a:r>
            <a:r>
              <a:rPr lang="en-US" sz="1400" i="1" dirty="0"/>
              <a:t>Br J Ophthalmol</a:t>
            </a:r>
            <a:r>
              <a:rPr lang="en-US" sz="1400" dirty="0"/>
              <a:t> 1992;76:694–696</a:t>
            </a:r>
          </a:p>
          <a:p>
            <a:pPr lvl="0"/>
            <a:r>
              <a:rPr lang="en-US" sz="1400" dirty="0" err="1"/>
              <a:t>Trehan</a:t>
            </a:r>
            <a:r>
              <a:rPr lang="en-US" sz="1400" dirty="0"/>
              <a:t> H, </a:t>
            </a:r>
            <a:r>
              <a:rPr lang="en-US" sz="1400" dirty="0" err="1"/>
              <a:t>Kaushik</a:t>
            </a:r>
            <a:r>
              <a:rPr lang="en-US" sz="1400" dirty="0"/>
              <a:t> J, Jain VK, </a:t>
            </a:r>
            <a:r>
              <a:rPr lang="en-US" sz="1400" dirty="0" err="1"/>
              <a:t>Parihar</a:t>
            </a:r>
            <a:r>
              <a:rPr lang="en-US" sz="1400" dirty="0"/>
              <a:t> JKS, </a:t>
            </a:r>
            <a:r>
              <a:rPr lang="en-US" sz="1400" dirty="0" err="1"/>
              <a:t>Avasthi</a:t>
            </a:r>
            <a:r>
              <a:rPr lang="en-US" sz="1400" dirty="0"/>
              <a:t> A. Endogenous Nocardial Endophthalmitis in an Immunosuppressed Patient: A Serious Warning of an Underlying Life Threatening and Blinding Disorder. Journal of Ophthalmic &amp; Vision Research. 2017;12(1):113-116. </a:t>
            </a:r>
          </a:p>
          <a:p>
            <a:pPr lvl="0"/>
            <a:r>
              <a:rPr lang="en-US" sz="1400" dirty="0" err="1"/>
              <a:t>Ameen</a:t>
            </a:r>
            <a:r>
              <a:rPr lang="en-US" sz="1400" dirty="0"/>
              <a:t> M , </a:t>
            </a:r>
            <a:r>
              <a:rPr lang="en-US" sz="1400" dirty="0" err="1"/>
              <a:t>ArenasR</a:t>
            </a:r>
            <a:r>
              <a:rPr lang="en-US" sz="1400" dirty="0"/>
              <a:t>, </a:t>
            </a:r>
            <a:r>
              <a:rPr lang="en-US" sz="1400" dirty="0" err="1"/>
              <a:t>Vásquez</a:t>
            </a:r>
            <a:r>
              <a:rPr lang="en-US" sz="1400" dirty="0"/>
              <a:t> del </a:t>
            </a:r>
            <a:r>
              <a:rPr lang="en-US" sz="1400" dirty="0" err="1"/>
              <a:t>MercadoE</a:t>
            </a:r>
            <a:r>
              <a:rPr lang="en-US" sz="1400" dirty="0"/>
              <a:t>, et al. Efficacy of </a:t>
            </a:r>
            <a:r>
              <a:rPr lang="en-US" sz="1400" dirty="0" err="1"/>
              <a:t>imipenem</a:t>
            </a:r>
            <a:r>
              <a:rPr lang="en-US" sz="1400" dirty="0"/>
              <a:t> therapy for </a:t>
            </a:r>
            <a:r>
              <a:rPr lang="en-US" sz="1400" i="1" dirty="0" err="1"/>
              <a:t>Nocardia</a:t>
            </a:r>
            <a:r>
              <a:rPr lang="en-US" sz="1400" dirty="0"/>
              <a:t> </a:t>
            </a:r>
            <a:r>
              <a:rPr lang="en-US" sz="1400" dirty="0" err="1"/>
              <a:t>actinomycetomas</a:t>
            </a:r>
            <a:r>
              <a:rPr lang="en-US" sz="1400" dirty="0"/>
              <a:t> refractory to sulfonamides. </a:t>
            </a:r>
            <a:r>
              <a:rPr lang="en-US" sz="1400" i="1" dirty="0"/>
              <a:t>J Am </a:t>
            </a:r>
            <a:r>
              <a:rPr lang="en-US" sz="1400" i="1" dirty="0" err="1"/>
              <a:t>Acad</a:t>
            </a:r>
            <a:r>
              <a:rPr lang="en-US" sz="1400" i="1" dirty="0"/>
              <a:t> Dermatol.</a:t>
            </a:r>
            <a:r>
              <a:rPr lang="en-US" sz="1400" dirty="0"/>
              <a:t>2010;62(2):239–246. 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Barr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6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sz="2700" dirty="0" smtClean="0"/>
              <a:t>None</a:t>
            </a:r>
          </a:p>
          <a:p>
            <a:pPr marL="0" indent="0">
              <a:buNone/>
            </a:pPr>
            <a:r>
              <a:rPr lang="en-US" dirty="0" smtClean="0"/>
              <a:t>Past </a:t>
            </a:r>
            <a:r>
              <a:rPr lang="en-US" dirty="0" smtClean="0"/>
              <a:t>Medical </a:t>
            </a:r>
            <a:r>
              <a:rPr lang="en-US" dirty="0" err="1" smtClean="0"/>
              <a:t>Hx</a:t>
            </a:r>
            <a:r>
              <a:rPr lang="en-US" dirty="0" smtClean="0"/>
              <a:t>- </a:t>
            </a:r>
            <a:r>
              <a:rPr lang="en-US" sz="2700" dirty="0" smtClean="0"/>
              <a:t>Bullous </a:t>
            </a:r>
            <a:r>
              <a:rPr lang="en-US" sz="2700" dirty="0" err="1" smtClean="0"/>
              <a:t>Pemphigoid</a:t>
            </a:r>
            <a:r>
              <a:rPr lang="en-US" sz="2700" dirty="0" smtClean="0"/>
              <a:t>, Adrenal suppression due to steroid use, Short gut syndrome, DM, HTN, </a:t>
            </a:r>
            <a:r>
              <a:rPr lang="en-US" sz="2700" dirty="0" err="1" smtClean="0"/>
              <a:t>Afib</a:t>
            </a:r>
            <a:r>
              <a:rPr lang="en-US" sz="2700" dirty="0" smtClean="0"/>
              <a:t>, GERD</a:t>
            </a:r>
          </a:p>
          <a:p>
            <a:pPr marL="0" indent="0">
              <a:buNone/>
            </a:pPr>
            <a:r>
              <a:rPr lang="en-US" dirty="0" smtClean="0"/>
              <a:t>Past Surgical </a:t>
            </a:r>
            <a:r>
              <a:rPr lang="en-US" dirty="0" err="1" smtClean="0"/>
              <a:t>Hx</a:t>
            </a:r>
            <a:r>
              <a:rPr lang="en-US" dirty="0" smtClean="0"/>
              <a:t>- </a:t>
            </a:r>
            <a:r>
              <a:rPr lang="en-US" sz="2700" dirty="0" smtClean="0"/>
              <a:t>Heart valve replacement, Hysterectomy, Pelvic plate implant</a:t>
            </a:r>
            <a:endParaRPr lang="en-US" sz="2700" dirty="0" smtClean="0"/>
          </a:p>
          <a:p>
            <a:pPr marL="0" indent="0">
              <a:buNone/>
            </a:pP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sz="2700" dirty="0" smtClean="0"/>
              <a:t>DM, Cancer</a:t>
            </a:r>
            <a:endParaRPr lang="en-US" sz="2700" dirty="0" smtClean="0"/>
          </a:p>
          <a:p>
            <a:pPr marL="0" indent="0">
              <a:buNone/>
            </a:pPr>
            <a:r>
              <a:rPr lang="en-US" dirty="0" smtClean="0"/>
              <a:t>Meds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700" dirty="0" smtClean="0"/>
              <a:t>Cyclosporine, Prednisone, </a:t>
            </a:r>
            <a:r>
              <a:rPr lang="en-US" sz="2700" dirty="0" err="1"/>
              <a:t>L</a:t>
            </a:r>
            <a:r>
              <a:rPr lang="en-US" sz="2700" dirty="0" err="1" smtClean="0"/>
              <a:t>evemir</a:t>
            </a:r>
            <a:r>
              <a:rPr lang="en-US" sz="2700" dirty="0" smtClean="0"/>
              <a:t>, </a:t>
            </a:r>
            <a:r>
              <a:rPr lang="en-US" sz="2700" dirty="0" err="1"/>
              <a:t>M</a:t>
            </a:r>
            <a:r>
              <a:rPr lang="en-US" sz="2700" dirty="0" err="1" smtClean="0"/>
              <a:t>etoprolol</a:t>
            </a:r>
            <a:r>
              <a:rPr lang="en-US" sz="2700" dirty="0" smtClean="0"/>
              <a:t>, </a:t>
            </a:r>
            <a:r>
              <a:rPr lang="en-US" sz="2700" dirty="0"/>
              <a:t>C</a:t>
            </a:r>
            <a:r>
              <a:rPr lang="en-US" sz="2700" dirty="0" smtClean="0"/>
              <a:t>ymbalta, Omeprazole</a:t>
            </a:r>
            <a:endParaRPr lang="en-US" sz="2700" dirty="0" smtClean="0"/>
          </a:p>
          <a:p>
            <a:pPr marL="0" indent="0">
              <a:buNone/>
            </a:pPr>
            <a:r>
              <a:rPr lang="en-US" dirty="0" smtClean="0"/>
              <a:t>Allergies </a:t>
            </a:r>
            <a:r>
              <a:rPr lang="mr-IN" dirty="0" smtClean="0"/>
              <a:t>–</a:t>
            </a:r>
            <a:r>
              <a:rPr lang="en-US" sz="2700" dirty="0"/>
              <a:t> L</a:t>
            </a:r>
            <a:r>
              <a:rPr lang="en-US" sz="2700" dirty="0" smtClean="0"/>
              <a:t>atex</a:t>
            </a:r>
            <a:endParaRPr lang="en-US" sz="2700" dirty="0" smtClean="0"/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700" dirty="0" smtClean="0"/>
              <a:t>Current every day smoker</a:t>
            </a:r>
            <a:r>
              <a:rPr lang="en-US" sz="2700" dirty="0" smtClean="0"/>
              <a:t>, Divorced</a:t>
            </a:r>
            <a:endParaRPr lang="en-US" sz="27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</a:t>
            </a:r>
            <a:r>
              <a:rPr lang="en-US" dirty="0" smtClean="0"/>
              <a:t>le to obtain as patient was intubated/sedated</a:t>
            </a:r>
          </a:p>
          <a:p>
            <a:r>
              <a:rPr lang="en-US" dirty="0" smtClean="0"/>
              <a:t>Family at bedside state that she had severe headaches for days prior to presentation with nausea/vomiting. Also endorsed blurry 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4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179838"/>
              </p:ext>
            </p:extLst>
          </p:nvPr>
        </p:nvGraphicFramePr>
        <p:xfrm>
          <a:off x="457200" y="1066800"/>
          <a:ext cx="7924800" cy="2971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286000"/>
                <a:gridCol w="16764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(squeezing)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40994"/>
              </p:ext>
            </p:extLst>
          </p:nvPr>
        </p:nvGraphicFramePr>
        <p:xfrm>
          <a:off x="457200" y="1066800"/>
          <a:ext cx="72390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chemosis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chemosis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46472"/>
              </p:ext>
            </p:extLst>
          </p:nvPr>
        </p:nvGraphicFramePr>
        <p:xfrm>
          <a:off x="457200" y="1066800"/>
          <a:ext cx="7239000" cy="35509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and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and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flat ½- ¼ DD cream colored,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subretinal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 lesions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Caliber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 2DD elevated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subretinal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lesion with surrounding hemorrhage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flat ½- ¼ DD cream colored,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subretinal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lesions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</a:t>
            </a:r>
            <a:endParaRPr lang="en-US" dirty="0"/>
          </a:p>
        </p:txBody>
      </p:sp>
      <p:pic>
        <p:nvPicPr>
          <p:cNvPr id="2" name="Picture 1" descr="Figure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25412" cy="48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2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" r="519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48400"/>
            <a:ext cx="19219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T1 + Contrast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248400"/>
            <a:ext cx="7479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DWI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058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17692</TotalTime>
  <Words>575</Words>
  <Application>Microsoft Macintosh PowerPoint</Application>
  <PresentationFormat>On-screen Show (4:3)</PresentationFormat>
  <Paragraphs>151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Grand Rounds Papilledema Evaluation</vt:lpstr>
      <vt:lpstr>Patient Presentation</vt:lpstr>
      <vt:lpstr>History (Hx)</vt:lpstr>
      <vt:lpstr>Review of Systems</vt:lpstr>
      <vt:lpstr>External Exam</vt:lpstr>
      <vt:lpstr>Anterior Segment Exam</vt:lpstr>
      <vt:lpstr>Posterior Segment Exam</vt:lpstr>
      <vt:lpstr>Posterior Segment</vt:lpstr>
      <vt:lpstr>MRI </vt:lpstr>
      <vt:lpstr>Differential Diagnosis</vt:lpstr>
      <vt:lpstr>Assessment</vt:lpstr>
      <vt:lpstr>Nocardia farcinica</vt:lpstr>
      <vt:lpstr>Nocardia farcinica</vt:lpstr>
      <vt:lpstr>Our Patient</vt:lpstr>
      <vt:lpstr>4 Months Later…</vt:lpstr>
      <vt:lpstr>Ocular Nocardiosis</vt:lpstr>
      <vt:lpstr>Ocular Nocardiosis</vt:lpstr>
      <vt:lpstr>PowerPoint Presentation</vt:lpstr>
      <vt:lpstr>KEY POINTS</vt:lpstr>
      <vt:lpstr>References</vt:lpstr>
      <vt:lpstr>Thank You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Sidharth Puri</cp:lastModifiedBy>
  <cp:revision>196</cp:revision>
  <dcterms:created xsi:type="dcterms:W3CDTF">2016-06-13T00:58:53Z</dcterms:created>
  <dcterms:modified xsi:type="dcterms:W3CDTF">2017-11-17T22:24:27Z</dcterms:modified>
</cp:coreProperties>
</file>