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Default Extension="wdp" ContentType="image/vnd.ms-photo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258" r:id="rId4"/>
    <p:sldId id="260" r:id="rId5"/>
    <p:sldId id="264" r:id="rId6"/>
    <p:sldId id="269" r:id="rId7"/>
    <p:sldId id="270" r:id="rId8"/>
    <p:sldId id="265" r:id="rId9"/>
    <p:sldId id="266" r:id="rId10"/>
    <p:sldId id="271" r:id="rId11"/>
    <p:sldId id="272" r:id="rId12"/>
    <p:sldId id="277" r:id="rId13"/>
    <p:sldId id="278" r:id="rId14"/>
    <p:sldId id="288" r:id="rId15"/>
    <p:sldId id="280" r:id="rId16"/>
    <p:sldId id="281" r:id="rId17"/>
    <p:sldId id="283" r:id="rId18"/>
    <p:sldId id="284" r:id="rId19"/>
    <p:sldId id="285" r:id="rId20"/>
    <p:sldId id="282" r:id="rId21"/>
    <p:sldId id="268" r:id="rId22"/>
    <p:sldId id="289" r:id="rId23"/>
    <p:sldId id="290" r:id="rId24"/>
    <p:sldId id="263" r:id="rId25"/>
    <p:sldId id="262" r:id="rId26"/>
    <p:sldId id="286" r:id="rId27"/>
    <p:sldId id="273" r:id="rId28"/>
    <p:sldId id="274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 clrMode="bw"/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5648" autoAdjust="0"/>
    <p:restoredTop sz="87948" autoAdjust="0"/>
  </p:normalViewPr>
  <p:slideViewPr>
    <p:cSldViewPr showGuides="1">
      <p:cViewPr varScale="1">
        <p:scale>
          <a:sx n="95" d="100"/>
          <a:sy n="95" d="100"/>
        </p:scale>
        <p:origin x="-6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F1594-C870-EC4B-8CCA-DD3D058D58E1}" type="datetimeFigureOut">
              <a:rPr lang="en-US" smtClean="0"/>
              <a:t>8/18/16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5D4F7-19C6-8F4E-8105-B138018B72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806A9-7FB1-6E41-AC26-AB4BA75247A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08E79-ED10-7C4D-A80C-EB0B8B92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RBC (4.32-5.72) HGB: 13.5-17.5 HCT: 38.8-</a:t>
            </a:r>
            <a:r>
              <a:rPr lang="en-US" baseline="0" dirty="0" smtClean="0"/>
              <a:t> 50.0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CD56: diffusely, seen with plasma cells, </a:t>
            </a:r>
            <a:r>
              <a:rPr lang="en-US" dirty="0" err="1" smtClean="0"/>
              <a:t>neuroendrocine</a:t>
            </a:r>
            <a:r>
              <a:rPr lang="en-US" dirty="0" smtClean="0"/>
              <a:t> lesions.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4x – diffuse sheets of monotonous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7E9A4-C2E6-48DE-92F1-787F44482F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1246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60x – </a:t>
            </a:r>
            <a:r>
              <a:rPr lang="en-US" dirty="0" err="1" smtClean="0"/>
              <a:t>plasmacytoid</a:t>
            </a:r>
            <a:r>
              <a:rPr lang="en-US" baseline="0" dirty="0" smtClean="0"/>
              <a:t> appearance = eccentric nuclei (pushed to one side of the cell), abundant </a:t>
            </a:r>
            <a:r>
              <a:rPr lang="en-US" baseline="0" dirty="0" err="1" smtClean="0"/>
              <a:t>eosinophilic</a:t>
            </a:r>
            <a:r>
              <a:rPr lang="en-US" baseline="0" dirty="0" smtClean="0"/>
              <a:t> </a:t>
            </a:r>
            <a:r>
              <a:rPr lang="en-US" baseline="0" dirty="0" smtClean="0"/>
              <a:t>cytoplasm</a:t>
            </a:r>
          </a:p>
          <a:p>
            <a:r>
              <a:rPr lang="en-US" baseline="0" dirty="0" smtClean="0"/>
              <a:t>Characteristic </a:t>
            </a:r>
            <a:r>
              <a:rPr lang="en-US" baseline="0" dirty="0" err="1" smtClean="0"/>
              <a:t>cheets</a:t>
            </a:r>
            <a:r>
              <a:rPr lang="en-US" baseline="0" dirty="0" smtClean="0"/>
              <a:t> and clusters of mature plasma cells, eccentric nuclei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7E9A4-C2E6-48DE-92F1-787F44482F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0973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Bence</a:t>
            </a:r>
            <a:r>
              <a:rPr lang="en-US" dirty="0" smtClean="0"/>
              <a:t> </a:t>
            </a:r>
            <a:r>
              <a:rPr lang="en-US" dirty="0" err="1" smtClean="0"/>
              <a:t>jones</a:t>
            </a:r>
            <a:r>
              <a:rPr lang="en-US" dirty="0" smtClean="0"/>
              <a:t> protein obstructing distal and collecting tubules,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Hypercalcemia</a:t>
            </a:r>
            <a:r>
              <a:rPr lang="en-US" dirty="0" smtClean="0"/>
              <a:t>: boney</a:t>
            </a:r>
            <a:r>
              <a:rPr lang="en-US" baseline="0" dirty="0" smtClean="0"/>
              <a:t> destruction, increased </a:t>
            </a:r>
            <a:r>
              <a:rPr lang="en-US" baseline="0" dirty="0" err="1" smtClean="0"/>
              <a:t>osteoclast</a:t>
            </a:r>
            <a:r>
              <a:rPr lang="en-US" baseline="0" dirty="0" smtClean="0"/>
              <a:t> activity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non-Hodgkin lymphoma</a:t>
            </a:r>
          </a:p>
          <a:p>
            <a:r>
              <a:rPr lang="en-US" dirty="0" smtClean="0"/>
              <a:t>Majority</a:t>
            </a:r>
            <a:r>
              <a:rPr lang="en-US" baseline="0" dirty="0" smtClean="0"/>
              <a:t> of patients older than 65, only 1% younger than 40. uncommon in children. </a:t>
            </a:r>
            <a:endParaRPr lang="en-US" dirty="0" smtClean="0"/>
          </a:p>
          <a:p>
            <a:r>
              <a:rPr lang="en-US" dirty="0" smtClean="0"/>
              <a:t>Bone pain of axial skeleton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 chain: </a:t>
            </a:r>
            <a:r>
              <a:rPr lang="en-US" dirty="0" err="1" smtClean="0"/>
              <a:t>bence</a:t>
            </a:r>
            <a:r>
              <a:rPr lang="en-US" dirty="0" smtClean="0"/>
              <a:t> </a:t>
            </a:r>
            <a:r>
              <a:rPr lang="en-US" dirty="0" err="1" smtClean="0"/>
              <a:t>jone</a:t>
            </a:r>
            <a:r>
              <a:rPr lang="en-US" dirty="0" smtClean="0"/>
              <a:t> protein seen</a:t>
            </a:r>
            <a:r>
              <a:rPr lang="en-US" baseline="0" dirty="0" smtClean="0"/>
              <a:t> in urine</a:t>
            </a:r>
          </a:p>
          <a:p>
            <a:r>
              <a:rPr lang="en-US" baseline="0" dirty="0" smtClean="0"/>
              <a:t>Bone marrow dysfunction: </a:t>
            </a:r>
            <a:r>
              <a:rPr lang="en-US" baseline="0" dirty="0" err="1" smtClean="0"/>
              <a:t>pancytopenia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Viscosity: elevated serum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immunoglobulins</a:t>
            </a:r>
            <a:r>
              <a:rPr lang="en-US" baseline="0" dirty="0" smtClean="0"/>
              <a:t> -&gt; CRVO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Eye findings are either ocular, orbital or </a:t>
            </a:r>
            <a:r>
              <a:rPr lang="en-US" baseline="0" dirty="0" err="1" smtClean="0"/>
              <a:t>neuro</a:t>
            </a:r>
            <a:r>
              <a:rPr lang="en-US" baseline="0" dirty="0" smtClean="0"/>
              <a:t>-ophthalmic. Tissue infiltration by plasma cells and hematological abnormalities due to increased blood viscosity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Also seen as first recurrence of disease thought to be in remission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Melphalan</a:t>
            </a:r>
            <a:r>
              <a:rPr lang="en-US" dirty="0" smtClean="0"/>
              <a:t>: </a:t>
            </a:r>
            <a:r>
              <a:rPr lang="en-US" dirty="0" err="1" smtClean="0"/>
              <a:t>alkylating</a:t>
            </a:r>
            <a:r>
              <a:rPr lang="en-US" dirty="0" smtClean="0"/>
              <a:t> agent</a:t>
            </a:r>
          </a:p>
          <a:p>
            <a:r>
              <a:rPr lang="en-US" dirty="0" err="1" smtClean="0"/>
              <a:t>Proteasome</a:t>
            </a:r>
            <a:r>
              <a:rPr lang="en-US" baseline="0" dirty="0" smtClean="0"/>
              <a:t> inhibitor (</a:t>
            </a:r>
            <a:r>
              <a:rPr lang="en-US" baseline="0" dirty="0" err="1" smtClean="0"/>
              <a:t>proteasome</a:t>
            </a:r>
            <a:r>
              <a:rPr lang="en-US" baseline="0" dirty="0" smtClean="0"/>
              <a:t> – cellular complex that breaks down proteins (proteins normally break down cancer cells, are destroyed too quickly</a:t>
            </a:r>
          </a:p>
          <a:p>
            <a:r>
              <a:rPr lang="en-US" baseline="0" dirty="0" err="1" smtClean="0"/>
              <a:t>Autologous</a:t>
            </a:r>
            <a:r>
              <a:rPr lang="en-US" baseline="0" dirty="0" smtClean="0"/>
              <a:t> stem cell transplant</a:t>
            </a:r>
            <a:endParaRPr lang="en-US" dirty="0" smtClean="0"/>
          </a:p>
          <a:p>
            <a:r>
              <a:rPr lang="en-US" dirty="0" smtClean="0"/>
              <a:t>GY: gray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SPB: 50% will develop</a:t>
            </a:r>
            <a:r>
              <a:rPr lang="en-US" sz="1200" baseline="0" dirty="0" smtClean="0"/>
              <a:t> MM. EMP: derived from soft tissue, relatively benign with better prognosis. 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Abnormal proliferations of a single clone of highly specialized B-lymphocytes that produce a specific immunoglobulin</a:t>
            </a:r>
            <a:endParaRPr lang="en-US" dirty="0" smtClean="0"/>
          </a:p>
          <a:p>
            <a:r>
              <a:rPr lang="en-US" dirty="0" smtClean="0"/>
              <a:t>Plasma </a:t>
            </a:r>
            <a:r>
              <a:rPr lang="en-US" dirty="0" smtClean="0"/>
              <a:t>cell </a:t>
            </a:r>
            <a:r>
              <a:rPr lang="en-US" dirty="0" err="1" smtClean="0"/>
              <a:t>dyscrasias</a:t>
            </a:r>
            <a:r>
              <a:rPr lang="en-US" dirty="0" smtClean="0"/>
              <a:t> – </a:t>
            </a:r>
            <a:r>
              <a:rPr lang="en-US" dirty="0" err="1" smtClean="0"/>
              <a:t>paraproteinemias</a:t>
            </a:r>
            <a:r>
              <a:rPr lang="en-US" dirty="0" smtClean="0"/>
              <a:t>- low grade </a:t>
            </a:r>
            <a:r>
              <a:rPr lang="en-US" dirty="0" err="1" smtClean="0"/>
              <a:t>lymphoplasmacytic</a:t>
            </a:r>
            <a:r>
              <a:rPr lang="en-US" dirty="0" smtClean="0"/>
              <a:t> lymphomas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Expansion of a single clone of immunoglobulin-secreting, terminally differentiated, end-stage B-cells</a:t>
            </a:r>
          </a:p>
          <a:p>
            <a:r>
              <a:rPr lang="en-US" dirty="0" smtClean="0"/>
              <a:t>-multiple</a:t>
            </a:r>
            <a:r>
              <a:rPr lang="en-US" baseline="0" dirty="0" smtClean="0"/>
              <a:t> myeloma and </a:t>
            </a:r>
            <a:r>
              <a:rPr lang="en-US" baseline="0" dirty="0" err="1" smtClean="0"/>
              <a:t>waldenstrom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macroglobulinemia</a:t>
            </a:r>
            <a:r>
              <a:rPr lang="en-US" baseline="0" dirty="0" smtClean="0"/>
              <a:t> – two common forms. Monoclonal </a:t>
            </a:r>
            <a:r>
              <a:rPr lang="en-US" baseline="0" dirty="0" err="1" smtClean="0"/>
              <a:t>gammopathy</a:t>
            </a:r>
            <a:r>
              <a:rPr lang="en-US" baseline="0" dirty="0" smtClean="0"/>
              <a:t> of undetermined significance (MGUS).</a:t>
            </a:r>
          </a:p>
          <a:p>
            <a:r>
              <a:rPr lang="en-US" baseline="0" dirty="0" smtClean="0"/>
              <a:t>-unlike leukemia – proliferation of terminally differentiated B-lymphocytes, or plasma cells, secreting immunoglobulin or immunoglobulin fragments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Fullness of upper brow temporally, </a:t>
            </a:r>
            <a:r>
              <a:rPr lang="en-US" dirty="0" err="1" smtClean="0"/>
              <a:t>hypoglobus</a:t>
            </a:r>
            <a:r>
              <a:rPr lang="en-US" dirty="0" smtClean="0"/>
              <a:t>, </a:t>
            </a:r>
            <a:r>
              <a:rPr lang="en-US" dirty="0" err="1" smtClean="0"/>
              <a:t>proptosis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Coronal, axial, </a:t>
            </a:r>
            <a:r>
              <a:rPr lang="en-US" dirty="0" err="1" smtClean="0"/>
              <a:t>sagittal</a:t>
            </a:r>
            <a:endParaRPr lang="en-US" dirty="0" smtClean="0"/>
          </a:p>
          <a:p>
            <a:r>
              <a:rPr lang="en-US" dirty="0" smtClean="0"/>
              <a:t>Mass </a:t>
            </a:r>
            <a:r>
              <a:rPr lang="en-US" dirty="0" smtClean="0"/>
              <a:t>in the </a:t>
            </a:r>
            <a:r>
              <a:rPr lang="en-US" b="1" dirty="0" err="1" smtClean="0"/>
              <a:t>superolateral</a:t>
            </a:r>
            <a:r>
              <a:rPr lang="en-US" b="1" dirty="0" smtClean="0"/>
              <a:t> </a:t>
            </a:r>
            <a:r>
              <a:rPr lang="en-US" b="1" dirty="0" err="1" smtClean="0"/>
              <a:t>extraconal</a:t>
            </a:r>
            <a:r>
              <a:rPr lang="en-US" b="1" dirty="0" smtClean="0"/>
              <a:t> space</a:t>
            </a:r>
            <a:r>
              <a:rPr lang="en-US" b="1" baseline="0" dirty="0" smtClean="0"/>
              <a:t> </a:t>
            </a:r>
            <a:r>
              <a:rPr lang="en-US" baseline="0" dirty="0" smtClean="0"/>
              <a:t>of left orbit,</a:t>
            </a:r>
            <a:r>
              <a:rPr lang="en-US" b="1" baseline="0" dirty="0" smtClean="0"/>
              <a:t> displacing </a:t>
            </a:r>
            <a:r>
              <a:rPr lang="en-US" baseline="0" dirty="0" smtClean="0"/>
              <a:t>lateral and medial rectus muscles and </a:t>
            </a:r>
            <a:r>
              <a:rPr lang="en-US" b="1" baseline="0" dirty="0" smtClean="0"/>
              <a:t>globe. </a:t>
            </a:r>
            <a:r>
              <a:rPr lang="en-US" baseline="0" dirty="0" smtClean="0"/>
              <a:t>Extends into </a:t>
            </a:r>
            <a:r>
              <a:rPr lang="en-US" b="1" baseline="0" dirty="0" smtClean="0"/>
              <a:t>left frontal sinus and extra </a:t>
            </a:r>
            <a:r>
              <a:rPr lang="en-US" b="1" baseline="0" dirty="0" err="1" smtClean="0"/>
              <a:t>dural</a:t>
            </a:r>
            <a:r>
              <a:rPr lang="en-US" b="1" baseline="0" dirty="0" smtClean="0"/>
              <a:t> space adjacent</a:t>
            </a:r>
            <a:r>
              <a:rPr lang="en-US" baseline="0" dirty="0" smtClean="0"/>
              <a:t> to the left frontal lobe in association with </a:t>
            </a:r>
            <a:r>
              <a:rPr lang="en-US" b="1" baseline="0" dirty="0" smtClean="0"/>
              <a:t>cortical destruction of base of skull </a:t>
            </a:r>
            <a:r>
              <a:rPr lang="en-US" baseline="0" dirty="0" smtClean="0"/>
              <a:t>without definitive evidence for extension into brain parenchyma. </a:t>
            </a:r>
          </a:p>
          <a:p>
            <a:r>
              <a:rPr lang="en-US" baseline="0" dirty="0" smtClean="0"/>
              <a:t>Destruction of left </a:t>
            </a:r>
            <a:r>
              <a:rPr lang="en-US" baseline="0" dirty="0" err="1" smtClean="0"/>
              <a:t>superolateral</a:t>
            </a:r>
            <a:r>
              <a:rPr lang="en-US" baseline="0" dirty="0" smtClean="0"/>
              <a:t> orbital wall with extension of mass into soft tissues </a:t>
            </a:r>
          </a:p>
          <a:p>
            <a:r>
              <a:rPr lang="en-US" baseline="0" dirty="0" smtClean="0"/>
              <a:t>Other </a:t>
            </a:r>
            <a:r>
              <a:rPr lang="en-US" b="1" baseline="0" dirty="0" smtClean="0"/>
              <a:t>bony </a:t>
            </a:r>
            <a:r>
              <a:rPr lang="en-US" b="1" baseline="0" dirty="0" smtClean="0"/>
              <a:t>destruction/lesions of skull</a:t>
            </a:r>
            <a:r>
              <a:rPr lang="en-US" baseline="0" dirty="0" smtClean="0"/>
              <a:t>, differential includes multiple myeloma, lymphoma, metastatic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primary </a:t>
            </a:r>
            <a:r>
              <a:rPr lang="en-US" dirty="0" err="1" smtClean="0"/>
              <a:t>adenocarcinmoas</a:t>
            </a:r>
            <a:r>
              <a:rPr lang="en-US" dirty="0" smtClean="0"/>
              <a:t>, </a:t>
            </a:r>
            <a:r>
              <a:rPr lang="en-US" dirty="0" err="1" smtClean="0"/>
              <a:t>mucoepidermoid</a:t>
            </a:r>
            <a:r>
              <a:rPr lang="en-US" dirty="0" smtClean="0"/>
              <a:t> carcinomas, </a:t>
            </a:r>
            <a:r>
              <a:rPr lang="en-US" dirty="0" err="1" smtClean="0"/>
              <a:t>squamos</a:t>
            </a:r>
            <a:r>
              <a:rPr lang="en-US" baseline="0" dirty="0" smtClean="0"/>
              <a:t> carcinomas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8E79-ED10-7C4D-A80C-EB0B8B92D5C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pPr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Tala Kassm DO</a:t>
            </a:r>
          </a:p>
          <a:p>
            <a:r>
              <a:rPr lang="en-US" dirty="0" smtClean="0"/>
              <a:t>August 19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Grand Rounds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Systemic Diagnosis of an Orbital Finding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CMP</a:t>
            </a:r>
            <a:endParaRPr lang="en-US" dirty="0" smtClean="0"/>
          </a:p>
          <a:p>
            <a:pPr lvl="1"/>
            <a:r>
              <a:rPr lang="en-US" dirty="0" smtClean="0"/>
              <a:t>Protein total 8.8 (High)</a:t>
            </a:r>
          </a:p>
          <a:p>
            <a:pPr lvl="1"/>
            <a:r>
              <a:rPr lang="en-US" dirty="0" smtClean="0"/>
              <a:t>Calcium 8.7 (N)</a:t>
            </a:r>
            <a:endParaRPr lang="en-US" dirty="0" smtClean="0"/>
          </a:p>
          <a:p>
            <a:pPr lvl="1"/>
            <a:r>
              <a:rPr lang="en-US" dirty="0" smtClean="0"/>
              <a:t>Remainder was unremarkable</a:t>
            </a:r>
          </a:p>
          <a:p>
            <a:r>
              <a:rPr lang="en-US" dirty="0" smtClean="0"/>
              <a:t>CBC</a:t>
            </a:r>
          </a:p>
          <a:p>
            <a:pPr lvl="1"/>
            <a:r>
              <a:rPr lang="en-US" dirty="0" smtClean="0"/>
              <a:t>Unremarkable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059363"/>
          </a:xfrm>
        </p:spPr>
        <p:txBody>
          <a:bodyPr/>
          <a:lstStyle/>
          <a:p>
            <a:r>
              <a:rPr lang="en-US" dirty="0" err="1" smtClean="0"/>
              <a:t>IgG</a:t>
            </a:r>
            <a:r>
              <a:rPr lang="en-US" dirty="0" smtClean="0"/>
              <a:t> Kappa Plasma Cell Neoplasm</a:t>
            </a:r>
          </a:p>
          <a:p>
            <a:pPr lvl="1"/>
            <a:r>
              <a:rPr lang="en-US" u="sng" dirty="0" smtClean="0"/>
              <a:t>CD138 Positive</a:t>
            </a:r>
          </a:p>
          <a:p>
            <a:pPr lvl="1"/>
            <a:r>
              <a:rPr lang="en-US" dirty="0" smtClean="0"/>
              <a:t>MUM1</a:t>
            </a:r>
            <a:r>
              <a:rPr lang="en-US" dirty="0" smtClean="0"/>
              <a:t>: P</a:t>
            </a:r>
            <a:r>
              <a:rPr lang="en-US" dirty="0" smtClean="0"/>
              <a:t>ositive</a:t>
            </a:r>
            <a:endParaRPr lang="en-US" dirty="0" smtClean="0"/>
          </a:p>
          <a:p>
            <a:pPr lvl="1"/>
            <a:r>
              <a:rPr lang="en-US" dirty="0" smtClean="0"/>
              <a:t>CD20</a:t>
            </a:r>
            <a:r>
              <a:rPr lang="en-US" dirty="0" smtClean="0"/>
              <a:t>: N</a:t>
            </a:r>
            <a:r>
              <a:rPr lang="en-US" dirty="0" smtClean="0"/>
              <a:t>egative</a:t>
            </a:r>
          </a:p>
          <a:p>
            <a:pPr lvl="1"/>
            <a:r>
              <a:rPr lang="en-US" dirty="0" smtClean="0"/>
              <a:t>Kappa ISH: </a:t>
            </a:r>
            <a:r>
              <a:rPr lang="en-US" dirty="0" smtClean="0"/>
              <a:t>P</a:t>
            </a:r>
            <a:r>
              <a:rPr lang="en-US" dirty="0" smtClean="0"/>
              <a:t>ositive</a:t>
            </a:r>
          </a:p>
          <a:p>
            <a:pPr lvl="1"/>
            <a:r>
              <a:rPr lang="en-US" dirty="0" smtClean="0"/>
              <a:t>Lambda ISH: Negative</a:t>
            </a:r>
          </a:p>
          <a:p>
            <a:pPr lvl="1"/>
            <a:r>
              <a:rPr lang="en-US" u="sng" dirty="0" smtClean="0"/>
              <a:t>CD56: Positive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Pathology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cb00422\Downloads\4x plasma cell neoplasm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7162"/>
            <a:ext cx="91440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67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cb00422\Downloads\60x plasma cell neoplasm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7162"/>
            <a:ext cx="91440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89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Pathology findings consistent with a diagnosis of </a:t>
            </a:r>
            <a:r>
              <a:rPr lang="en-US" dirty="0" err="1" smtClean="0"/>
              <a:t>plasmacytoma</a:t>
            </a:r>
            <a:endParaRPr lang="en-US" dirty="0" smtClean="0"/>
          </a:p>
          <a:p>
            <a:r>
              <a:rPr lang="en-US" dirty="0" smtClean="0"/>
              <a:t>Systemic workup needed to rule out  multiple myeloma, </a:t>
            </a:r>
            <a:r>
              <a:rPr lang="en-US" dirty="0" err="1" smtClean="0"/>
              <a:t>waldenstrom</a:t>
            </a:r>
            <a:r>
              <a:rPr lang="en-US" dirty="0" smtClean="0"/>
              <a:t> </a:t>
            </a:r>
            <a:r>
              <a:rPr lang="en-US" dirty="0" err="1" smtClean="0"/>
              <a:t>macroglobulinemia</a:t>
            </a:r>
            <a:r>
              <a:rPr lang="en-US" dirty="0" smtClean="0"/>
              <a:t> and lymphoma</a:t>
            </a:r>
          </a:p>
          <a:p>
            <a:r>
              <a:rPr lang="en-US" dirty="0" smtClean="0"/>
              <a:t>PET </a:t>
            </a:r>
            <a:r>
              <a:rPr lang="en-US" dirty="0" smtClean="0"/>
              <a:t>Scan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Scan</a:t>
            </a:r>
            <a:endParaRPr lang="en-US" dirty="0"/>
          </a:p>
        </p:txBody>
      </p:sp>
      <p:pic>
        <p:nvPicPr>
          <p:cNvPr id="4" name="Picture 3" descr="IMG_9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777" y="2286000"/>
            <a:ext cx="2998823" cy="2895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Hypermetabolic</a:t>
            </a:r>
            <a:r>
              <a:rPr lang="en-US" dirty="0" smtClean="0"/>
              <a:t> left </a:t>
            </a:r>
            <a:r>
              <a:rPr lang="en-US" dirty="0" err="1" smtClean="0"/>
              <a:t>periorbital</a:t>
            </a:r>
            <a:r>
              <a:rPr lang="en-US" dirty="0" smtClean="0"/>
              <a:t> mass</a:t>
            </a:r>
          </a:p>
          <a:p>
            <a:pPr lvl="1"/>
            <a:r>
              <a:rPr lang="en-US" dirty="0" err="1" smtClean="0"/>
              <a:t>Lytic</a:t>
            </a:r>
            <a:r>
              <a:rPr lang="en-US" dirty="0" smtClean="0"/>
              <a:t> lesion extending into</a:t>
            </a:r>
            <a:r>
              <a:rPr lang="en-US" dirty="0" smtClean="0"/>
              <a:t> intracranial compartment over left </a:t>
            </a:r>
            <a:r>
              <a:rPr lang="en-US" dirty="0" err="1" smtClean="0"/>
              <a:t>orbitofrontal</a:t>
            </a:r>
            <a:r>
              <a:rPr lang="en-US" dirty="0" smtClean="0"/>
              <a:t> region</a:t>
            </a:r>
          </a:p>
          <a:p>
            <a:r>
              <a:rPr lang="en-US" dirty="0" smtClean="0"/>
              <a:t>Small “punched out” bone </a:t>
            </a:r>
          </a:p>
          <a:p>
            <a:pPr>
              <a:buNone/>
            </a:pPr>
            <a:r>
              <a:rPr lang="en-US" dirty="0" smtClean="0"/>
              <a:t>lesion in left superior frontal </a:t>
            </a:r>
          </a:p>
          <a:p>
            <a:pPr>
              <a:buNone/>
            </a:pPr>
            <a:r>
              <a:rPr lang="en-US" dirty="0" err="1" smtClean="0"/>
              <a:t>calvarium</a:t>
            </a:r>
            <a:endParaRPr lang="en-US" dirty="0" smtClean="0"/>
          </a:p>
          <a:p>
            <a:r>
              <a:rPr lang="en-US" dirty="0" smtClean="0"/>
              <a:t>Small volume </a:t>
            </a:r>
            <a:r>
              <a:rPr lang="en-US" dirty="0" err="1" smtClean="0"/>
              <a:t>hypermetabolic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lucent lesion in </a:t>
            </a:r>
            <a:r>
              <a:rPr lang="en-US" dirty="0" err="1" smtClean="0"/>
              <a:t>manubrium</a:t>
            </a:r>
            <a:endParaRPr lang="en-US" dirty="0" smtClean="0"/>
          </a:p>
          <a:p>
            <a:r>
              <a:rPr lang="en-US" dirty="0" smtClean="0"/>
              <a:t>Findings most consistent with </a:t>
            </a:r>
          </a:p>
          <a:p>
            <a:pPr>
              <a:buNone/>
            </a:pPr>
            <a:r>
              <a:rPr lang="en-US" dirty="0" smtClean="0"/>
              <a:t>manifestations of multiple myeloma</a:t>
            </a:r>
          </a:p>
          <a:p>
            <a:r>
              <a:rPr lang="en-US" dirty="0" smtClean="0"/>
              <a:t>Further lab workup:</a:t>
            </a:r>
            <a:endParaRPr lang="en-US" dirty="0" smtClean="0"/>
          </a:p>
          <a:p>
            <a:pPr lvl="1"/>
            <a:r>
              <a:rPr lang="en-US" dirty="0" smtClean="0"/>
              <a:t>Kappa FL Chain 236.2 (H)</a:t>
            </a:r>
          </a:p>
          <a:p>
            <a:pPr lvl="1"/>
            <a:r>
              <a:rPr lang="en-US" dirty="0" smtClean="0"/>
              <a:t>Lambda FL Chain 5.50 (L)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Bone marrow-based multifocal plasma cell neoplasm that destroys skeletal, renal and neurological function. </a:t>
            </a:r>
          </a:p>
          <a:p>
            <a:r>
              <a:rPr lang="en-US" dirty="0" smtClean="0"/>
              <a:t>Characterized by multiple </a:t>
            </a:r>
            <a:r>
              <a:rPr lang="en-US" dirty="0" err="1" smtClean="0"/>
              <a:t>osteolytic</a:t>
            </a:r>
            <a:r>
              <a:rPr lang="en-US" dirty="0" smtClean="0"/>
              <a:t> lesions</a:t>
            </a:r>
          </a:p>
          <a:p>
            <a:r>
              <a:rPr lang="en-US" dirty="0" smtClean="0"/>
              <a:t>Common </a:t>
            </a:r>
            <a:r>
              <a:rPr lang="en-US" dirty="0" smtClean="0"/>
              <a:t>presenting signs and symptoms include</a:t>
            </a:r>
          </a:p>
          <a:p>
            <a:pPr lvl="1"/>
            <a:r>
              <a:rPr lang="en-US" dirty="0" smtClean="0"/>
              <a:t>Bone pain</a:t>
            </a:r>
          </a:p>
          <a:p>
            <a:pPr lvl="1"/>
            <a:r>
              <a:rPr lang="en-US" dirty="0" smtClean="0"/>
              <a:t>Fatigue</a:t>
            </a:r>
          </a:p>
          <a:p>
            <a:pPr lvl="1"/>
            <a:r>
              <a:rPr lang="en-US" dirty="0" err="1" smtClean="0"/>
              <a:t>Normocytic-normochromic</a:t>
            </a:r>
            <a:r>
              <a:rPr lang="en-US" dirty="0" smtClean="0"/>
              <a:t> </a:t>
            </a:r>
            <a:r>
              <a:rPr lang="en-US" dirty="0" smtClean="0"/>
              <a:t>anemia</a:t>
            </a:r>
          </a:p>
          <a:p>
            <a:pPr lvl="1"/>
            <a:r>
              <a:rPr lang="en-US" dirty="0" smtClean="0"/>
              <a:t>Renal insufficiency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Myeloma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most common blood cancer (10%)</a:t>
            </a:r>
          </a:p>
          <a:p>
            <a:r>
              <a:rPr lang="en-US" dirty="0" smtClean="0"/>
              <a:t>Age range of 40 to 70 years</a:t>
            </a:r>
          </a:p>
          <a:p>
            <a:r>
              <a:rPr lang="en-US" dirty="0" smtClean="0"/>
              <a:t>African Americans affected more than whites</a:t>
            </a:r>
          </a:p>
          <a:p>
            <a:r>
              <a:rPr lang="en-US" dirty="0" smtClean="0"/>
              <a:t>Male to female 1.4:1</a:t>
            </a:r>
          </a:p>
          <a:p>
            <a:r>
              <a:rPr lang="en-US" dirty="0" smtClean="0"/>
              <a:t>Incidence in the United States of 4.4 cases per 100,000 persons per year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Myeloma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Diagnostic lab findings of monoclonal </a:t>
            </a:r>
            <a:r>
              <a:rPr lang="en-US" dirty="0" err="1" smtClean="0"/>
              <a:t>hypergammaglobulinemia</a:t>
            </a:r>
            <a:endParaRPr lang="en-US" dirty="0" smtClean="0"/>
          </a:p>
          <a:p>
            <a:pPr lvl="1"/>
            <a:r>
              <a:rPr lang="en-US" dirty="0" smtClean="0"/>
              <a:t>Production </a:t>
            </a:r>
            <a:r>
              <a:rPr lang="en-US" dirty="0" smtClean="0"/>
              <a:t>of excess monoclonal and free light chain proteins</a:t>
            </a:r>
          </a:p>
          <a:p>
            <a:pPr lvl="1"/>
            <a:r>
              <a:rPr lang="en-US" dirty="0" smtClean="0"/>
              <a:t>Most common type of heavy chain is </a:t>
            </a:r>
            <a:r>
              <a:rPr lang="en-US" dirty="0" err="1" smtClean="0"/>
              <a:t>IgG</a:t>
            </a:r>
            <a:endParaRPr lang="en-US" dirty="0" smtClean="0"/>
          </a:p>
          <a:p>
            <a:pPr lvl="1"/>
            <a:r>
              <a:rPr lang="en-US" dirty="0" smtClean="0"/>
              <a:t>Light chain: kappa or lambda</a:t>
            </a:r>
          </a:p>
          <a:p>
            <a:r>
              <a:rPr lang="en-US" dirty="0" smtClean="0"/>
              <a:t>May also find:</a:t>
            </a:r>
          </a:p>
          <a:p>
            <a:pPr lvl="1"/>
            <a:r>
              <a:rPr lang="en-US" dirty="0" err="1" smtClean="0"/>
              <a:t>H</a:t>
            </a:r>
            <a:r>
              <a:rPr lang="en-US" dirty="0" err="1" smtClean="0"/>
              <a:t>ypercalcemia</a:t>
            </a:r>
            <a:r>
              <a:rPr lang="en-US" dirty="0" smtClean="0"/>
              <a:t>, anemia </a:t>
            </a:r>
          </a:p>
          <a:p>
            <a:pPr lvl="1"/>
            <a:r>
              <a:rPr lang="en-US" dirty="0" smtClean="0"/>
              <a:t>E</a:t>
            </a:r>
            <a:r>
              <a:rPr lang="en-US" dirty="0" smtClean="0"/>
              <a:t>levated alkaline </a:t>
            </a:r>
            <a:r>
              <a:rPr lang="en-US" dirty="0" err="1" smtClean="0"/>
              <a:t>phosphatase</a:t>
            </a:r>
            <a:endParaRPr lang="en-US" dirty="0" smtClean="0"/>
          </a:p>
          <a:p>
            <a:pPr lvl="1"/>
            <a:r>
              <a:rPr lang="en-US" dirty="0" err="1" smtClean="0"/>
              <a:t>Hyperuricemia</a:t>
            </a:r>
            <a:endParaRPr lang="en-US" dirty="0" smtClean="0"/>
          </a:p>
          <a:p>
            <a:pPr lvl="1"/>
            <a:r>
              <a:rPr lang="en-US" dirty="0" smtClean="0"/>
              <a:t>Elevated erythrocyte sedimentation rate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Values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nea crystals m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797020"/>
            <a:ext cx="2362200" cy="2060980"/>
          </a:xfrm>
          <a:prstGeom prst="rect">
            <a:avLst/>
          </a:prstGeom>
        </p:spPr>
      </p:pic>
      <p:pic>
        <p:nvPicPr>
          <p:cNvPr id="5" name="Picture 4" descr="cornea crystals m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42" y="1600200"/>
            <a:ext cx="2596683" cy="2362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</a:t>
            </a:r>
            <a:r>
              <a:rPr lang="en-US" sz="3000" dirty="0" smtClean="0"/>
              <a:t>ommon </a:t>
            </a:r>
            <a:r>
              <a:rPr lang="en-US" sz="3000" dirty="0" smtClean="0"/>
              <a:t>ocular findings:</a:t>
            </a:r>
          </a:p>
          <a:p>
            <a:pPr lvl="1"/>
            <a:r>
              <a:rPr lang="en-US" sz="2400" dirty="0" smtClean="0"/>
              <a:t>Copper or crystal deposition in cornea</a:t>
            </a:r>
          </a:p>
          <a:p>
            <a:pPr lvl="1"/>
            <a:r>
              <a:rPr lang="en-US" sz="2400" dirty="0" err="1" smtClean="0"/>
              <a:t>Ciliary</a:t>
            </a:r>
            <a:r>
              <a:rPr lang="en-US" sz="2400" dirty="0" smtClean="0"/>
              <a:t> body cysts</a:t>
            </a:r>
          </a:p>
          <a:p>
            <a:pPr lvl="1"/>
            <a:r>
              <a:rPr lang="en-US" sz="2400" dirty="0" smtClean="0"/>
              <a:t>Retinopathy of </a:t>
            </a:r>
            <a:r>
              <a:rPr lang="en-US" sz="2400" dirty="0" smtClean="0"/>
              <a:t>viscosity</a:t>
            </a:r>
          </a:p>
          <a:p>
            <a:pPr lvl="2"/>
            <a:r>
              <a:rPr lang="en-US" sz="2200" dirty="0" smtClean="0"/>
              <a:t>Retinal hemorrhages or cotton-wool spots</a:t>
            </a:r>
          </a:p>
          <a:p>
            <a:pPr lvl="1"/>
            <a:r>
              <a:rPr lang="en-US" sz="2400" dirty="0" err="1" smtClean="0"/>
              <a:t>Exudative</a:t>
            </a:r>
            <a:r>
              <a:rPr lang="en-US" sz="2400" dirty="0" smtClean="0"/>
              <a:t> macular detachment</a:t>
            </a:r>
          </a:p>
          <a:p>
            <a:r>
              <a:rPr lang="en-US" sz="3000" dirty="0" smtClean="0"/>
              <a:t>Orbital involvement is rare</a:t>
            </a:r>
          </a:p>
          <a:p>
            <a:pPr lvl="1"/>
            <a:r>
              <a:rPr lang="en-US" sz="2400" dirty="0" smtClean="0"/>
              <a:t>Frequently the first manifestation of MM</a:t>
            </a:r>
          </a:p>
          <a:p>
            <a:pPr lvl="1"/>
            <a:r>
              <a:rPr lang="en-US" sz="2400" dirty="0" err="1" smtClean="0"/>
              <a:t>Proptosis</a:t>
            </a:r>
            <a:r>
              <a:rPr lang="en-US" sz="2400" dirty="0" smtClean="0"/>
              <a:t> is the initial presenting symptom</a:t>
            </a:r>
          </a:p>
          <a:p>
            <a:pPr lvl="1"/>
            <a:r>
              <a:rPr lang="en-US" sz="2400" dirty="0" smtClean="0"/>
              <a:t>Majority affect </a:t>
            </a:r>
            <a:r>
              <a:rPr lang="en-US" sz="2400" dirty="0" err="1" smtClean="0"/>
              <a:t>superotemporal</a:t>
            </a:r>
            <a:r>
              <a:rPr lang="en-US" sz="2400" dirty="0" smtClean="0"/>
              <a:t> quadrant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Myeloma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Chief Complaint</a:t>
            </a:r>
          </a:p>
          <a:p>
            <a:pPr marL="400050" lvl="1" indent="0"/>
            <a:r>
              <a:rPr lang="en-US" b="1" dirty="0" smtClean="0"/>
              <a:t>“I see two of everything.”</a:t>
            </a:r>
            <a:endParaRPr lang="en-US" dirty="0" smtClean="0"/>
          </a:p>
          <a:p>
            <a:pPr marL="0" indent="0"/>
            <a:r>
              <a:rPr lang="en-US" b="1" dirty="0" smtClean="0"/>
              <a:t>HPI</a:t>
            </a:r>
          </a:p>
          <a:p>
            <a:pPr marL="400050" lvl="1" indent="0"/>
            <a:r>
              <a:rPr lang="en-US" b="1" dirty="0" smtClean="0"/>
              <a:t>63 year old white male presents with 3 – 4 months of vertical binocular </a:t>
            </a:r>
            <a:r>
              <a:rPr lang="en-US" b="1" dirty="0" err="1" smtClean="0"/>
              <a:t>diplopia</a:t>
            </a:r>
            <a:r>
              <a:rPr lang="en-US" b="1" dirty="0" smtClean="0"/>
              <a:t>.</a:t>
            </a:r>
          </a:p>
          <a:p>
            <a:pPr marL="400050" lvl="1" indent="0"/>
            <a:r>
              <a:rPr lang="en-US" b="1" dirty="0" smtClean="0"/>
              <a:t>Denies eye pain but notes some mild tenderness along left brow.</a:t>
            </a:r>
          </a:p>
          <a:p>
            <a:pPr marL="400050" lvl="1" indent="0"/>
            <a:r>
              <a:rPr lang="en-US" b="1" dirty="0" smtClean="0"/>
              <a:t>Denies a history of weight loss, night sweats, loss of appetite or fever.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Systemic involvement</a:t>
            </a:r>
          </a:p>
          <a:p>
            <a:pPr lvl="1"/>
            <a:r>
              <a:rPr lang="en-US" dirty="0" smtClean="0"/>
              <a:t>Best treated with chemotherapy</a:t>
            </a:r>
          </a:p>
          <a:p>
            <a:pPr lvl="2"/>
            <a:r>
              <a:rPr lang="en-US" dirty="0" smtClean="0"/>
              <a:t>Oral </a:t>
            </a:r>
            <a:r>
              <a:rPr lang="en-US" dirty="0" err="1" smtClean="0"/>
              <a:t>melphalan</a:t>
            </a:r>
            <a:r>
              <a:rPr lang="en-US" dirty="0" smtClean="0"/>
              <a:t> and prednisone</a:t>
            </a:r>
          </a:p>
          <a:p>
            <a:pPr lvl="2"/>
            <a:r>
              <a:rPr lang="en-US" dirty="0" err="1" smtClean="0"/>
              <a:t>Bortezomib</a:t>
            </a:r>
            <a:endParaRPr lang="en-US" dirty="0" smtClean="0"/>
          </a:p>
          <a:p>
            <a:pPr lvl="1"/>
            <a:r>
              <a:rPr lang="en-US" dirty="0" smtClean="0"/>
              <a:t>Possibly with adjunctive radiotherapy</a:t>
            </a:r>
          </a:p>
          <a:p>
            <a:r>
              <a:rPr lang="en-US" dirty="0" smtClean="0"/>
              <a:t>Isolated orbital lesions</a:t>
            </a:r>
          </a:p>
          <a:p>
            <a:pPr lvl="1"/>
            <a:r>
              <a:rPr lang="en-US" dirty="0" smtClean="0"/>
              <a:t>Respond well to local irradiation</a:t>
            </a:r>
          </a:p>
          <a:p>
            <a:pPr lvl="1"/>
            <a:r>
              <a:rPr lang="en-US" dirty="0" smtClean="0"/>
              <a:t>2-40 </a:t>
            </a:r>
            <a:r>
              <a:rPr lang="en-US" dirty="0" err="1" smtClean="0"/>
              <a:t>Gy</a:t>
            </a:r>
            <a:r>
              <a:rPr lang="en-US" dirty="0" smtClean="0"/>
              <a:t> range</a:t>
            </a:r>
          </a:p>
          <a:p>
            <a:r>
              <a:rPr lang="en-US" dirty="0" smtClean="0"/>
              <a:t>Mean survival roughly 30 months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smtClean="0"/>
              <a:t>the setting of multiple </a:t>
            </a:r>
            <a:r>
              <a:rPr lang="en-US" dirty="0" smtClean="0"/>
              <a:t>myeloma</a:t>
            </a:r>
          </a:p>
          <a:p>
            <a:r>
              <a:rPr lang="en-US" dirty="0" smtClean="0"/>
              <a:t>As </a:t>
            </a:r>
            <a:r>
              <a:rPr lang="en-US" dirty="0" smtClean="0"/>
              <a:t>a solitary </a:t>
            </a:r>
            <a:r>
              <a:rPr lang="en-US" dirty="0" smtClean="0"/>
              <a:t>mass</a:t>
            </a:r>
          </a:p>
          <a:p>
            <a:pPr lvl="1"/>
            <a:r>
              <a:rPr lang="en-US" dirty="0" err="1" smtClean="0"/>
              <a:t>Extramedullary</a:t>
            </a:r>
            <a:r>
              <a:rPr lang="en-US" dirty="0" smtClean="0"/>
              <a:t> </a:t>
            </a:r>
            <a:r>
              <a:rPr lang="en-US" dirty="0" err="1" smtClean="0"/>
              <a:t>plasmacytoma</a:t>
            </a:r>
            <a:r>
              <a:rPr lang="en-US" dirty="0" smtClean="0"/>
              <a:t> (EMP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Solitary </a:t>
            </a:r>
            <a:r>
              <a:rPr lang="en-US" dirty="0" err="1" smtClean="0"/>
              <a:t>plasmacytoma</a:t>
            </a:r>
            <a:r>
              <a:rPr lang="en-US" dirty="0" smtClean="0"/>
              <a:t> of bone (SPB)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Plasma Cell </a:t>
            </a:r>
            <a:r>
              <a:rPr lang="en-US" dirty="0" smtClean="0"/>
              <a:t>Neoplasm of the Orbit</a:t>
            </a:r>
            <a:endParaRPr lang="en-US" dirty="0"/>
          </a:p>
        </p:txBody>
      </p:sp>
      <p:pic>
        <p:nvPicPr>
          <p:cNvPr id="5" name="Picture 4" descr="plasma cell neopla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352800"/>
            <a:ext cx="4114800" cy="308911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990600" y="4572000"/>
            <a:ext cx="1143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066800" y="3962400"/>
            <a:ext cx="10668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00200" y="49530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00200" y="51054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19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Retrospectively reviewed literature of multiple myeloma (MM) patients with orbital involvement</a:t>
            </a:r>
          </a:p>
          <a:p>
            <a:r>
              <a:rPr lang="en-US" sz="2600" dirty="0" smtClean="0"/>
              <a:t>Goal: to clarify and summarize the presenting characteristics of orbital involvement in MM.</a:t>
            </a:r>
          </a:p>
          <a:p>
            <a:r>
              <a:rPr lang="en-US" sz="2600" dirty="0" smtClean="0"/>
              <a:t>Reviewed 52 cases in total, some with diagnosis of SBP or EMP </a:t>
            </a:r>
          </a:p>
          <a:p>
            <a:r>
              <a:rPr lang="en-US" sz="2600" dirty="0" smtClean="0"/>
              <a:t>Orbital involvement of MM is rare – 34 reported cases from 1972 to 2009</a:t>
            </a:r>
          </a:p>
          <a:p>
            <a:endParaRPr lang="en-US" sz="2600" dirty="0"/>
          </a:p>
        </p:txBody>
      </p:sp>
      <p:pic>
        <p:nvPicPr>
          <p:cNvPr id="6" name="Content Placeholder 3" descr="MM review title.jpg"/>
          <p:cNvPicPr>
            <a:picLocks noChangeAspect="1"/>
          </p:cNvPicPr>
          <p:nvPr/>
        </p:nvPicPr>
        <p:blipFill>
          <a:blip r:embed="rId3"/>
          <a:srcRect t="-74157" b="-74157"/>
          <a:stretch>
            <a:fillRect/>
          </a:stretch>
        </p:blipFill>
        <p:spPr>
          <a:xfrm>
            <a:off x="457200" y="-1371600"/>
            <a:ext cx="8229600" cy="505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505936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Roughly two-thirds (65%) already carried a diagnosis of MM. </a:t>
            </a:r>
          </a:p>
          <a:p>
            <a:r>
              <a:rPr lang="en-US" sz="2600" dirty="0" smtClean="0"/>
              <a:t>Average time </a:t>
            </a:r>
            <a:r>
              <a:rPr lang="en-US" sz="2600" dirty="0" smtClean="0"/>
              <a:t>from </a:t>
            </a:r>
            <a:r>
              <a:rPr lang="en-US" sz="2600" dirty="0" smtClean="0"/>
              <a:t>initial MM diagnosis to orbital presentation was over one year (17.6 months). </a:t>
            </a:r>
            <a:endParaRPr lang="en-US" sz="2600" dirty="0" smtClean="0"/>
          </a:p>
          <a:p>
            <a:r>
              <a:rPr lang="en-US" sz="2600" dirty="0" smtClean="0"/>
              <a:t>Most common finding of </a:t>
            </a:r>
            <a:r>
              <a:rPr lang="en-US" sz="2600" dirty="0" err="1" smtClean="0"/>
              <a:t>proptosis</a:t>
            </a:r>
            <a:r>
              <a:rPr lang="en-US" sz="2600" dirty="0" smtClean="0"/>
              <a:t> (81% of patients).</a:t>
            </a:r>
          </a:p>
          <a:p>
            <a:r>
              <a:rPr lang="en-US" sz="2600" dirty="0" smtClean="0"/>
              <a:t>Average of 5 months from symptom onset to presentation</a:t>
            </a:r>
          </a:p>
          <a:p>
            <a:r>
              <a:rPr lang="en-US" sz="2600" dirty="0" smtClean="0"/>
              <a:t>Unilateral involvement in 88%</a:t>
            </a:r>
          </a:p>
          <a:p>
            <a:r>
              <a:rPr lang="en-US" sz="2600" dirty="0" err="1" smtClean="0"/>
              <a:t>IgG</a:t>
            </a:r>
            <a:r>
              <a:rPr lang="en-US" sz="2600" dirty="0" smtClean="0"/>
              <a:t> subtype in 51% and Kappa light chain elevated in 38%</a:t>
            </a:r>
          </a:p>
          <a:p>
            <a:r>
              <a:rPr lang="en-US" sz="2600" dirty="0" smtClean="0"/>
              <a:t>Survival with orbital involvement was 23, 28 and 26 months for MM, EMP, SBP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Characteristics of Orbital Multiple Myeloma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Orbital involvement in multiple myeloma is rare.</a:t>
            </a:r>
          </a:p>
          <a:p>
            <a:r>
              <a:rPr lang="en-US" dirty="0" smtClean="0"/>
              <a:t>May be the presenting symptom of MM.</a:t>
            </a:r>
          </a:p>
          <a:p>
            <a:r>
              <a:rPr lang="en-US" dirty="0" smtClean="0"/>
              <a:t>Most commonly occurs in the </a:t>
            </a:r>
            <a:r>
              <a:rPr lang="en-US" dirty="0" err="1" smtClean="0"/>
              <a:t>superotemporal</a:t>
            </a:r>
            <a:r>
              <a:rPr lang="en-US" dirty="0" smtClean="0"/>
              <a:t> quadrant.</a:t>
            </a:r>
          </a:p>
          <a:p>
            <a:r>
              <a:rPr lang="en-US" dirty="0" smtClean="0"/>
              <a:t>When found as an isolated orbital lesion, responds well to radiation.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66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Allen CE. Kent CJ. Rubin PAD. </a:t>
            </a:r>
            <a:r>
              <a:rPr lang="en-US" sz="1600" dirty="0" err="1" smtClean="0"/>
              <a:t>Jakobiec</a:t>
            </a:r>
            <a:r>
              <a:rPr lang="en-US" sz="1600" dirty="0" smtClean="0"/>
              <a:t> FA. </a:t>
            </a:r>
            <a:r>
              <a:rPr lang="en-US" sz="1600" i="1" dirty="0" smtClean="0"/>
              <a:t>Other Lymphocytic Disease Processes. Albert &amp; </a:t>
            </a:r>
            <a:r>
              <a:rPr lang="en-US" sz="1600" i="1" dirty="0" err="1" smtClean="0"/>
              <a:t>Jakobiec’s</a:t>
            </a:r>
            <a:r>
              <a:rPr lang="en-US" sz="1600" i="1" dirty="0" smtClean="0"/>
              <a:t> Principles and </a:t>
            </a:r>
            <a:r>
              <a:rPr lang="en-US" sz="1600" i="1" dirty="0" smtClean="0"/>
              <a:t>Practices of Ophthalmology</a:t>
            </a:r>
            <a:r>
              <a:rPr lang="en-US" sz="1600" dirty="0" smtClean="0"/>
              <a:t>. 238: 3061-71. 2000. </a:t>
            </a:r>
          </a:p>
          <a:p>
            <a:r>
              <a:rPr lang="en-US" sz="1600" dirty="0" err="1" smtClean="0"/>
              <a:t>Burkat</a:t>
            </a:r>
            <a:r>
              <a:rPr lang="en-US" sz="1600" dirty="0" smtClean="0"/>
              <a:t>, Cat. Van Buren, J.J. </a:t>
            </a:r>
            <a:r>
              <a:rPr lang="en-US" sz="1600" dirty="0" err="1" smtClean="0"/>
              <a:t>Lucarelli</a:t>
            </a:r>
            <a:r>
              <a:rPr lang="en-US" sz="1600" dirty="0" smtClean="0"/>
              <a:t>, MJ. Characteristics of Orbital Multiple Myeloma: A Case Report and Literature Review. </a:t>
            </a:r>
            <a:r>
              <a:rPr lang="en-US" sz="1600" i="1" dirty="0" smtClean="0"/>
              <a:t>Survey Of Ophthalmology. </a:t>
            </a:r>
            <a:r>
              <a:rPr lang="en-US" sz="1600" dirty="0" smtClean="0"/>
              <a:t>2009-11-1. 54.6: 697-704. 2009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Cavo</a:t>
            </a:r>
            <a:r>
              <a:rPr lang="en-US" sz="1600" dirty="0" smtClean="0"/>
              <a:t> M, </a:t>
            </a:r>
            <a:r>
              <a:rPr lang="en-US" sz="1600" dirty="0" err="1" smtClean="0"/>
              <a:t>Galieni</a:t>
            </a:r>
            <a:r>
              <a:rPr lang="en-US" sz="1600" dirty="0" smtClean="0"/>
              <a:t> P, </a:t>
            </a:r>
            <a:r>
              <a:rPr lang="en-US" sz="1600" dirty="0" err="1" smtClean="0"/>
              <a:t>Gobbi</a:t>
            </a:r>
            <a:r>
              <a:rPr lang="en-US" sz="1600" dirty="0" smtClean="0"/>
              <a:t> M, </a:t>
            </a:r>
            <a:r>
              <a:rPr lang="en-US" sz="1600" dirty="0" err="1" smtClean="0"/>
              <a:t>Baldrati</a:t>
            </a:r>
            <a:r>
              <a:rPr lang="en-US" sz="1600" dirty="0" smtClean="0"/>
              <a:t> L, </a:t>
            </a:r>
            <a:r>
              <a:rPr lang="en-US" sz="1600" dirty="0" err="1" smtClean="0"/>
              <a:t>Leardini</a:t>
            </a:r>
            <a:r>
              <a:rPr lang="en-US" sz="1600" dirty="0" smtClean="0"/>
              <a:t> L, </a:t>
            </a:r>
            <a:r>
              <a:rPr lang="en-US" sz="1600" dirty="0" err="1" smtClean="0"/>
              <a:t>Baccarani</a:t>
            </a:r>
            <a:r>
              <a:rPr lang="en-US" sz="1600" dirty="0" smtClean="0"/>
              <a:t> M, Tura S. </a:t>
            </a:r>
            <a:r>
              <a:rPr lang="en-US" sz="1600" dirty="0" err="1" smtClean="0"/>
              <a:t>Nonsecretory</a:t>
            </a:r>
            <a:r>
              <a:rPr lang="en-US" sz="1600" dirty="0" smtClean="0"/>
              <a:t> multiple myeloma. Presenting findings, clinical course and prognosis. </a:t>
            </a:r>
            <a:r>
              <a:rPr lang="en-US" sz="1600" dirty="0" err="1" smtClean="0"/>
              <a:t>Acta</a:t>
            </a:r>
            <a:r>
              <a:rPr lang="en-US" sz="1600" dirty="0" smtClean="0"/>
              <a:t> </a:t>
            </a:r>
            <a:r>
              <a:rPr lang="en-US" sz="1600" dirty="0" err="1" smtClean="0"/>
              <a:t>Haematol</a:t>
            </a:r>
            <a:r>
              <a:rPr lang="en-US" sz="1600" dirty="0" smtClean="0"/>
              <a:t>. 1985;74:27-30.</a:t>
            </a:r>
          </a:p>
          <a:p>
            <a:r>
              <a:rPr lang="en-US" sz="1600" dirty="0" smtClean="0"/>
              <a:t>Allen CE. Kent CJ. Rubin PAD. </a:t>
            </a:r>
            <a:r>
              <a:rPr lang="en-US" sz="1600" dirty="0" err="1" smtClean="0"/>
              <a:t>Jakobiec</a:t>
            </a:r>
            <a:r>
              <a:rPr lang="en-US" sz="1600" dirty="0" smtClean="0"/>
              <a:t> FA.</a:t>
            </a:r>
            <a:r>
              <a:rPr lang="en-US" sz="1600" dirty="0" smtClean="0"/>
              <a:t> </a:t>
            </a:r>
            <a:r>
              <a:rPr lang="en-US" sz="1600" i="1" dirty="0" smtClean="0"/>
              <a:t>Hematologic Disorders. </a:t>
            </a:r>
            <a:r>
              <a:rPr lang="en-US" sz="1600" i="1" dirty="0" smtClean="0"/>
              <a:t>Albert &amp; </a:t>
            </a:r>
            <a:r>
              <a:rPr lang="en-US" sz="1600" i="1" dirty="0" err="1" smtClean="0"/>
              <a:t>Jakobiec’s</a:t>
            </a:r>
            <a:r>
              <a:rPr lang="en-US" sz="1600" i="1" dirty="0" smtClean="0"/>
              <a:t> Principles and Practices of Ophthalmology</a:t>
            </a:r>
            <a:r>
              <a:rPr lang="en-US" sz="1600" dirty="0" smtClean="0"/>
              <a:t>.</a:t>
            </a:r>
            <a:r>
              <a:rPr lang="en-US" sz="1600" dirty="0" smtClean="0"/>
              <a:t> 346:4803-4820. </a:t>
            </a:r>
            <a:r>
              <a:rPr lang="en-US" sz="1600" dirty="0" smtClean="0"/>
              <a:t>2000.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Fung S, </a:t>
            </a:r>
            <a:r>
              <a:rPr lang="en-US" sz="1600" dirty="0" err="1" smtClean="0"/>
              <a:t>Selva</a:t>
            </a:r>
            <a:r>
              <a:rPr lang="en-US" sz="1600" dirty="0" smtClean="0"/>
              <a:t> D, </a:t>
            </a:r>
            <a:r>
              <a:rPr lang="en-US" sz="1600" dirty="0" err="1" smtClean="0"/>
              <a:t>Leibovitch</a:t>
            </a:r>
            <a:r>
              <a:rPr lang="en-US" sz="1600" dirty="0" smtClean="0"/>
              <a:t> I, </a:t>
            </a:r>
            <a:r>
              <a:rPr lang="en-US" sz="1600" dirty="0" err="1" smtClean="0"/>
              <a:t>Hsuan</a:t>
            </a:r>
            <a:r>
              <a:rPr lang="en-US" sz="1600" dirty="0" smtClean="0"/>
              <a:t> J, Crompton J. Ophthalmic manifestations of multiple myeloma. </a:t>
            </a:r>
            <a:r>
              <a:rPr lang="en-US" sz="1600" dirty="0" err="1" smtClean="0"/>
              <a:t>Ophthalmologica</a:t>
            </a:r>
            <a:r>
              <a:rPr lang="en-US" sz="1600" dirty="0" smtClean="0"/>
              <a:t>. 2005;219:43-48.</a:t>
            </a:r>
          </a:p>
          <a:p>
            <a:r>
              <a:rPr lang="en-US" sz="1600" dirty="0" smtClean="0"/>
              <a:t>Hamburger HA. Orbital Involvement in multiple myeloma. A new angiographic presentation. J </a:t>
            </a:r>
            <a:r>
              <a:rPr lang="en-US" sz="1600" dirty="0" err="1" smtClean="0"/>
              <a:t>Clin</a:t>
            </a:r>
            <a:r>
              <a:rPr lang="en-US" sz="1600" dirty="0" smtClean="0"/>
              <a:t> </a:t>
            </a:r>
            <a:r>
              <a:rPr lang="en-US" sz="1600" dirty="0" err="1" smtClean="0"/>
              <a:t>Neuro-ophthalmol</a:t>
            </a:r>
            <a:r>
              <a:rPr lang="en-US" sz="1600" dirty="0" smtClean="0"/>
              <a:t>. 1984;4:25-29. </a:t>
            </a:r>
          </a:p>
          <a:p>
            <a:r>
              <a:rPr lang="en-US" sz="1600" dirty="0" smtClean="0"/>
              <a:t>Allen CE. Kent CJ. Rubin PAD. </a:t>
            </a:r>
            <a:r>
              <a:rPr lang="en-US" sz="1600" dirty="0" err="1" smtClean="0"/>
              <a:t>Jakobiec</a:t>
            </a:r>
            <a:r>
              <a:rPr lang="en-US" sz="1600" dirty="0" smtClean="0"/>
              <a:t> FA.</a:t>
            </a:r>
            <a:r>
              <a:rPr lang="en-US" sz="1600" dirty="0" smtClean="0"/>
              <a:t> </a:t>
            </a:r>
            <a:r>
              <a:rPr lang="en-US" sz="1600" i="1" dirty="0" smtClean="0"/>
              <a:t>Orbital Pathology. </a:t>
            </a:r>
            <a:r>
              <a:rPr lang="en-US" sz="1600" i="1" dirty="0" smtClean="0"/>
              <a:t>Albert &amp; </a:t>
            </a:r>
            <a:r>
              <a:rPr lang="en-US" sz="1600" i="1" dirty="0" err="1" smtClean="0"/>
              <a:t>Jakobiec’s</a:t>
            </a:r>
            <a:r>
              <a:rPr lang="en-US" sz="1600" i="1" dirty="0" smtClean="0"/>
              <a:t> Principles and Practices of Ophthalmology</a:t>
            </a:r>
            <a:r>
              <a:rPr lang="en-US" sz="1600" dirty="0" smtClean="0"/>
              <a:t>.</a:t>
            </a:r>
            <a:r>
              <a:rPr lang="en-US" sz="1600" dirty="0" smtClean="0"/>
              <a:t> 276:3753-3795. </a:t>
            </a:r>
            <a:r>
              <a:rPr lang="en-US" sz="1600" dirty="0" smtClean="0"/>
              <a:t>2000. 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8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3622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types: either arise from bone (SBP) or soft tissue (EMP)</a:t>
            </a:r>
          </a:p>
          <a:p>
            <a:r>
              <a:rPr lang="en-US" dirty="0" smtClean="0"/>
              <a:t>SBP closely related to MM, majority progress to MM within three years</a:t>
            </a:r>
          </a:p>
          <a:p>
            <a:pPr lvl="1"/>
            <a:r>
              <a:rPr lang="en-US" dirty="0" smtClean="0"/>
              <a:t>More frequent than EMP</a:t>
            </a:r>
          </a:p>
          <a:p>
            <a:pPr lvl="1"/>
            <a:r>
              <a:rPr lang="en-US" dirty="0" smtClean="0"/>
              <a:t>Arises from </a:t>
            </a:r>
            <a:r>
              <a:rPr lang="en-US" dirty="0" err="1" smtClean="0"/>
              <a:t>medullary</a:t>
            </a:r>
            <a:r>
              <a:rPr lang="en-US" dirty="0" smtClean="0"/>
              <a:t> bone of axial skeleton</a:t>
            </a:r>
          </a:p>
          <a:p>
            <a:pPr lvl="1"/>
            <a:r>
              <a:rPr lang="en-US" dirty="0" smtClean="0"/>
              <a:t>Bony erosion more common than in EMP</a:t>
            </a:r>
          </a:p>
          <a:p>
            <a:pPr lvl="2"/>
            <a:r>
              <a:rPr lang="en-US" dirty="0" smtClean="0"/>
              <a:t>Poor outcome predictor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Plasmacytoma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EMP</a:t>
            </a:r>
          </a:p>
          <a:p>
            <a:pPr lvl="1"/>
            <a:r>
              <a:rPr lang="en-US" dirty="0" smtClean="0"/>
              <a:t>Comprises 3% of malignant plasma cell tumors</a:t>
            </a:r>
          </a:p>
          <a:p>
            <a:pPr lvl="1"/>
            <a:r>
              <a:rPr lang="en-US" dirty="0" smtClean="0"/>
              <a:t>Majority are located in head and neck (80%)</a:t>
            </a:r>
          </a:p>
          <a:p>
            <a:pPr lvl="1"/>
            <a:r>
              <a:rPr lang="en-US" dirty="0" smtClean="0"/>
              <a:t>Typically affect upper respiratory tract then gastrointestinal tract</a:t>
            </a:r>
          </a:p>
          <a:p>
            <a:pPr lvl="1"/>
            <a:r>
              <a:rPr lang="en-US" dirty="0" smtClean="0"/>
              <a:t>M:F 3:1</a:t>
            </a:r>
          </a:p>
          <a:p>
            <a:pPr lvl="1"/>
            <a:r>
              <a:rPr lang="en-US" dirty="0" smtClean="0"/>
              <a:t>Age of presentation 6</a:t>
            </a:r>
            <a:r>
              <a:rPr lang="en-US" baseline="30000" dirty="0" smtClean="0"/>
              <a:t>th</a:t>
            </a:r>
            <a:r>
              <a:rPr lang="en-US" dirty="0" smtClean="0"/>
              <a:t> to 7</a:t>
            </a:r>
            <a:r>
              <a:rPr lang="en-US" baseline="30000" dirty="0" smtClean="0"/>
              <a:t>th</a:t>
            </a:r>
            <a:r>
              <a:rPr lang="en-US" dirty="0" smtClean="0"/>
              <a:t> decade</a:t>
            </a:r>
          </a:p>
          <a:p>
            <a:pPr lvl="1"/>
            <a:r>
              <a:rPr lang="en-US" dirty="0" smtClean="0"/>
              <a:t>Rare to present as primary orbital </a:t>
            </a:r>
            <a:r>
              <a:rPr lang="en-US" dirty="0" err="1" smtClean="0"/>
              <a:t>plasmacytoma</a:t>
            </a:r>
            <a:endParaRPr lang="en-US" dirty="0" smtClean="0"/>
          </a:p>
          <a:p>
            <a:pPr lvl="2"/>
            <a:r>
              <a:rPr lang="en-US" dirty="0" smtClean="0"/>
              <a:t>May mimic </a:t>
            </a:r>
            <a:r>
              <a:rPr lang="en-US" dirty="0" err="1" smtClean="0"/>
              <a:t>lacrimal</a:t>
            </a:r>
            <a:r>
              <a:rPr lang="en-US" dirty="0" smtClean="0"/>
              <a:t> gland tumor</a:t>
            </a:r>
          </a:p>
          <a:p>
            <a:pPr lvl="1"/>
            <a:r>
              <a:rPr lang="en-US" dirty="0" smtClean="0"/>
              <a:t>Relatively benign with better prognosis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Plasmacytoma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Diagnostic criteria for EMP</a:t>
            </a:r>
          </a:p>
          <a:p>
            <a:pPr lvl="1"/>
            <a:r>
              <a:rPr lang="en-US" dirty="0" smtClean="0"/>
              <a:t>No M protein in serum or urine</a:t>
            </a:r>
          </a:p>
          <a:p>
            <a:pPr lvl="1"/>
            <a:r>
              <a:rPr lang="en-US" dirty="0" smtClean="0"/>
              <a:t>Normal bone marrow</a:t>
            </a:r>
          </a:p>
          <a:p>
            <a:pPr lvl="1"/>
            <a:r>
              <a:rPr lang="en-US" dirty="0" smtClean="0"/>
              <a:t>Normal skeletal survey</a:t>
            </a:r>
          </a:p>
          <a:p>
            <a:pPr lvl="1"/>
            <a:r>
              <a:rPr lang="en-US" dirty="0" smtClean="0"/>
              <a:t>No related organ or tissue impairment</a:t>
            </a:r>
          </a:p>
          <a:p>
            <a:pPr lvl="1"/>
            <a:r>
              <a:rPr lang="en-US" dirty="0" err="1" smtClean="0"/>
              <a:t>Extramedullary</a:t>
            </a:r>
            <a:r>
              <a:rPr lang="en-US" dirty="0" smtClean="0"/>
              <a:t> tumor of </a:t>
            </a:r>
            <a:r>
              <a:rPr lang="en-US" dirty="0" err="1" smtClean="0"/>
              <a:t>clonal</a:t>
            </a:r>
            <a:r>
              <a:rPr lang="en-US" dirty="0" smtClean="0"/>
              <a:t> plasma cells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Plasmacytoma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/>
            <a:r>
              <a:rPr lang="en-US" dirty="0" smtClean="0"/>
              <a:t>Past Ocular </a:t>
            </a:r>
            <a:r>
              <a:rPr lang="en-US" dirty="0" err="1" smtClean="0"/>
              <a:t>Hx</a:t>
            </a:r>
            <a:r>
              <a:rPr lang="en-US" dirty="0" smtClean="0"/>
              <a:t>: none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Past Medical </a:t>
            </a:r>
            <a:r>
              <a:rPr lang="en-US" dirty="0" err="1" smtClean="0"/>
              <a:t>Hx</a:t>
            </a:r>
            <a:r>
              <a:rPr lang="en-US" dirty="0" smtClean="0"/>
              <a:t>: hypertension, anxiety, depression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Family </a:t>
            </a:r>
            <a:r>
              <a:rPr lang="en-US" dirty="0" err="1" smtClean="0"/>
              <a:t>Hx</a:t>
            </a:r>
            <a:r>
              <a:rPr lang="en-US" dirty="0" smtClean="0"/>
              <a:t>: Diabetes mellitus, hypertension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Medications: </a:t>
            </a:r>
            <a:r>
              <a:rPr lang="en-US" dirty="0" err="1" smtClean="0"/>
              <a:t>Simvastatin</a:t>
            </a:r>
            <a:r>
              <a:rPr lang="en-US" dirty="0" smtClean="0"/>
              <a:t>, </a:t>
            </a:r>
            <a:r>
              <a:rPr lang="en-US" dirty="0" err="1" smtClean="0"/>
              <a:t>omeprazole</a:t>
            </a:r>
            <a:r>
              <a:rPr lang="en-US" dirty="0" smtClean="0"/>
              <a:t>, </a:t>
            </a:r>
            <a:r>
              <a:rPr lang="en-US" dirty="0" err="1" smtClean="0"/>
              <a:t>metoprolol</a:t>
            </a:r>
            <a:r>
              <a:rPr lang="en-US" dirty="0" smtClean="0"/>
              <a:t>, </a:t>
            </a:r>
            <a:r>
              <a:rPr lang="en-US" dirty="0" err="1" smtClean="0"/>
              <a:t>losartan</a:t>
            </a:r>
            <a:r>
              <a:rPr lang="en-US" dirty="0" smtClean="0"/>
              <a:t>, </a:t>
            </a:r>
            <a:r>
              <a:rPr lang="en-US" dirty="0" err="1" smtClean="0"/>
              <a:t>clonazepam</a:t>
            </a:r>
            <a:r>
              <a:rPr lang="en-US" dirty="0" smtClean="0"/>
              <a:t>, </a:t>
            </a:r>
            <a:r>
              <a:rPr lang="en-US" dirty="0" err="1" smtClean="0"/>
              <a:t>lamotrigine</a:t>
            </a:r>
            <a:endParaRPr lang="en-US" dirty="0" smtClean="0"/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Allergies: NKDA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Social </a:t>
            </a:r>
            <a:r>
              <a:rPr lang="en-US" dirty="0" err="1" smtClean="0"/>
              <a:t>Hx</a:t>
            </a:r>
            <a:r>
              <a:rPr lang="en-US" dirty="0" smtClean="0"/>
              <a:t>: denies tobacco, alcohol or drug use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ROS: Denies bloody urine or difficulty urinating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(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28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3368744"/>
              </p:ext>
            </p:extLst>
          </p:nvPr>
        </p:nvGraphicFramePr>
        <p:xfrm>
          <a:off x="457200" y="1341121"/>
          <a:ext cx="7924800" cy="49834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/>
                <a:gridCol w="2743200"/>
                <a:gridCol w="10668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cc 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Refraction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+2.50-0.25x145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+3.50-0.75x111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4→3mm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4→3mm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mmHg</a:t>
                      </a:r>
                    </a:p>
                  </a:txBody>
                  <a:tcPr marL="365760" anchor="ctr"/>
                </a:tc>
              </a:tr>
              <a:tr h="86867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PD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hypotropia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756184" y="3962399"/>
            <a:ext cx="2473416" cy="1399401"/>
            <a:chOff x="524549" y="3870979"/>
            <a:chExt cx="2893215" cy="188841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914400" y="4800600"/>
              <a:ext cx="1828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71600" y="434340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60599" y="434340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176865" y="3870980"/>
              <a:ext cx="547371" cy="4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4549" y="4487946"/>
              <a:ext cx="575756" cy="4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76864" y="5261000"/>
              <a:ext cx="547371" cy="4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65291" y="5257797"/>
              <a:ext cx="639409" cy="4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60515" y="4487946"/>
              <a:ext cx="657249" cy="4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65673" y="3870979"/>
              <a:ext cx="639026" cy="4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Exam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0941024"/>
              </p:ext>
            </p:extLst>
          </p:nvPr>
        </p:nvGraphicFramePr>
        <p:xfrm>
          <a:off x="457200" y="1066800"/>
          <a:ext cx="8305800" cy="55371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/>
                <a:gridCol w="2090420"/>
                <a:gridCol w="1981200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389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Hypoglobus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Proptosis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ophthalmos</a:t>
                      </a:r>
                      <a:endParaRPr lang="en-US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Fullness in superior temporal 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 of orbit</a:t>
                      </a:r>
                    </a:p>
                    <a:p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Mild injection inferiorly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SPK diffusely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quiet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quiet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Unremarkable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Unremarkable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294497" y="1459468"/>
            <a:ext cx="1496703" cy="1131332"/>
            <a:chOff x="4223875" y="3700346"/>
            <a:chExt cx="2641955" cy="203195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588933" y="480060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92132" y="480060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6334" y="4800600"/>
              <a:ext cx="1828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486400" y="434340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18250" y="3700346"/>
              <a:ext cx="1099481" cy="66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106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83226" y="5068956"/>
              <a:ext cx="882604" cy="66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23875" y="5068956"/>
              <a:ext cx="817802" cy="66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 descr="RS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52600"/>
            <a:ext cx="5463634" cy="3657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83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S6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437" r="-4437"/>
          <a:stretch>
            <a:fillRect/>
          </a:stretch>
        </p:blipFill>
        <p:spPr>
          <a:xfrm>
            <a:off x="2943348" y="2438400"/>
            <a:ext cx="3346583" cy="2057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4876800"/>
            <a:ext cx="2286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Clinical </a:t>
            </a:r>
            <a:br>
              <a:rPr lang="en-US" dirty="0" smtClean="0"/>
            </a:br>
            <a:r>
              <a:rPr lang="en-US" dirty="0" smtClean="0"/>
              <a:t>Photos</a:t>
            </a:r>
            <a:endParaRPr lang="en-US" dirty="0"/>
          </a:p>
        </p:txBody>
      </p:sp>
      <p:pic>
        <p:nvPicPr>
          <p:cNvPr id="5" name="Picture 4" descr="RS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2438400"/>
            <a:ext cx="3073294" cy="2057400"/>
          </a:xfrm>
          <a:prstGeom prst="rect">
            <a:avLst/>
          </a:prstGeom>
        </p:spPr>
      </p:pic>
      <p:pic>
        <p:nvPicPr>
          <p:cNvPr id="6" name="Picture 5" descr="RS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557" y="2465522"/>
            <a:ext cx="2994643" cy="2030277"/>
          </a:xfrm>
          <a:prstGeom prst="rect">
            <a:avLst/>
          </a:prstGeom>
        </p:spPr>
      </p:pic>
      <p:pic>
        <p:nvPicPr>
          <p:cNvPr id="7" name="Picture 6" descr="RS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752" y="4573905"/>
            <a:ext cx="3070448" cy="2055495"/>
          </a:xfrm>
          <a:prstGeom prst="rect">
            <a:avLst/>
          </a:prstGeom>
        </p:spPr>
      </p:pic>
      <p:pic>
        <p:nvPicPr>
          <p:cNvPr id="8" name="Picture 7" descr="RS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4563745"/>
            <a:ext cx="3085626" cy="2065655"/>
          </a:xfrm>
          <a:prstGeom prst="rect">
            <a:avLst/>
          </a:prstGeom>
        </p:spPr>
      </p:pic>
      <p:pic>
        <p:nvPicPr>
          <p:cNvPr id="9" name="Picture 8" descr="RS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21733"/>
            <a:ext cx="3048000" cy="2040467"/>
          </a:xfrm>
          <a:prstGeom prst="rect">
            <a:avLst/>
          </a:prstGeom>
        </p:spPr>
      </p:pic>
      <p:pic>
        <p:nvPicPr>
          <p:cNvPr id="10" name="Picture 9" descr="RS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381000"/>
            <a:ext cx="2959469" cy="1981200"/>
          </a:xfrm>
          <a:prstGeom prst="rect">
            <a:avLst/>
          </a:prstGeom>
        </p:spPr>
      </p:pic>
      <p:pic>
        <p:nvPicPr>
          <p:cNvPr id="11" name="Picture 10" descr="RS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2238" y="290914"/>
            <a:ext cx="3094038" cy="2071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S23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437" r="-4437"/>
          <a:stretch>
            <a:fillRect/>
          </a:stretch>
        </p:blipFill>
        <p:spPr>
          <a:xfrm>
            <a:off x="-76200" y="3490721"/>
            <a:ext cx="5105400" cy="313867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209800" y="-102349"/>
            <a:ext cx="8229600" cy="1143000"/>
          </a:xfrm>
        </p:spPr>
        <p:txBody>
          <a:bodyPr/>
          <a:lstStyle/>
          <a:p>
            <a:r>
              <a:rPr lang="en-US" dirty="0" smtClean="0"/>
              <a:t>CT Scan</a:t>
            </a:r>
            <a:endParaRPr lang="en-US" dirty="0"/>
          </a:p>
        </p:txBody>
      </p:sp>
      <p:pic>
        <p:nvPicPr>
          <p:cNvPr id="5" name="Picture 4" descr="RS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12" y="76200"/>
            <a:ext cx="4738688" cy="3172288"/>
          </a:xfrm>
          <a:prstGeom prst="rect">
            <a:avLst/>
          </a:prstGeom>
        </p:spPr>
      </p:pic>
      <p:pic>
        <p:nvPicPr>
          <p:cNvPr id="6" name="Content Placeholder 4" descr="RS21.png"/>
          <p:cNvPicPr>
            <a:picLocks noChangeAspect="1"/>
          </p:cNvPicPr>
          <p:nvPr/>
        </p:nvPicPr>
        <p:blipFill>
          <a:blip r:embed="rId5"/>
          <a:srcRect l="-4437" r="-4437"/>
          <a:stretch>
            <a:fillRect/>
          </a:stretch>
        </p:blipFill>
        <p:spPr>
          <a:xfrm>
            <a:off x="304800" y="916810"/>
            <a:ext cx="3962400" cy="2435990"/>
          </a:xfrm>
          <a:prstGeom prst="rect">
            <a:avLst/>
          </a:prstGeom>
        </p:spPr>
      </p:pic>
      <p:pic>
        <p:nvPicPr>
          <p:cNvPr id="7" name="Picture 6" descr="IMG_906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352800"/>
            <a:ext cx="4168775" cy="3435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63 year old white male presents with 3 months of vertical </a:t>
            </a:r>
            <a:r>
              <a:rPr lang="en-US" dirty="0" err="1" smtClean="0"/>
              <a:t>diplopia</a:t>
            </a:r>
            <a:r>
              <a:rPr lang="en-US" dirty="0" smtClean="0"/>
              <a:t> and </a:t>
            </a:r>
            <a:r>
              <a:rPr lang="en-US" dirty="0" err="1" smtClean="0"/>
              <a:t>proptosis</a:t>
            </a:r>
            <a:r>
              <a:rPr lang="en-US" dirty="0" smtClean="0"/>
              <a:t> on left side. </a:t>
            </a:r>
          </a:p>
          <a:p>
            <a:r>
              <a:rPr lang="en-US" dirty="0" smtClean="0"/>
              <a:t>Mass lesion of the superior temporal aspect of left </a:t>
            </a:r>
            <a:r>
              <a:rPr lang="en-US" dirty="0" smtClean="0"/>
              <a:t>orbit.</a:t>
            </a:r>
          </a:p>
          <a:p>
            <a:r>
              <a:rPr lang="en-US" dirty="0" smtClean="0"/>
              <a:t>Differential includes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Lacrimal</a:t>
            </a:r>
            <a:r>
              <a:rPr lang="en-US" dirty="0" smtClean="0"/>
              <a:t> gland tumor</a:t>
            </a:r>
          </a:p>
          <a:p>
            <a:pPr lvl="2"/>
            <a:r>
              <a:rPr lang="en-US" dirty="0" smtClean="0"/>
              <a:t>Adenoid cystic carcinoma</a:t>
            </a:r>
          </a:p>
          <a:p>
            <a:pPr lvl="1"/>
            <a:r>
              <a:rPr lang="en-US" dirty="0" smtClean="0"/>
              <a:t>Metastatic disease</a:t>
            </a:r>
          </a:p>
          <a:p>
            <a:pPr lvl="2"/>
            <a:r>
              <a:rPr lang="en-US" dirty="0" smtClean="0"/>
              <a:t>Prostate</a:t>
            </a:r>
          </a:p>
          <a:p>
            <a:pPr lvl="1"/>
            <a:r>
              <a:rPr lang="en-US" dirty="0" smtClean="0"/>
              <a:t>Primary lymphoma</a:t>
            </a:r>
          </a:p>
          <a:p>
            <a:pPr lvl="1"/>
            <a:r>
              <a:rPr lang="en-US" dirty="0" smtClean="0"/>
              <a:t>M</a:t>
            </a:r>
            <a:r>
              <a:rPr lang="en-US" dirty="0" smtClean="0"/>
              <a:t>ultiple myeloma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1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Orbitotomy</a:t>
            </a:r>
            <a:r>
              <a:rPr lang="en-US" dirty="0" smtClean="0"/>
              <a:t> with biopsy of mass lesion</a:t>
            </a:r>
          </a:p>
          <a:p>
            <a:r>
              <a:rPr lang="en-US" dirty="0" smtClean="0"/>
              <a:t>Follow up with primary care for prostate evaluation and further systemic work up</a:t>
            </a:r>
          </a:p>
          <a:p>
            <a:r>
              <a:rPr lang="en-US" dirty="0" smtClean="0"/>
              <a:t>Routine labs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46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6464</TotalTime>
  <Words>1697</Words>
  <Application>Microsoft Macintosh PowerPoint</Application>
  <PresentationFormat>On-screen Show (4:3)</PresentationFormat>
  <Paragraphs>300</Paragraphs>
  <Slides>29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Grand Rounds A Systemic Diagnosis of an Orbital Finding</vt:lpstr>
      <vt:lpstr>Patient Presentation</vt:lpstr>
      <vt:lpstr>History (Hx)</vt:lpstr>
      <vt:lpstr>External Exam</vt:lpstr>
      <vt:lpstr>Clinical Exam</vt:lpstr>
      <vt:lpstr>Clinical  Photos</vt:lpstr>
      <vt:lpstr>CT Scan</vt:lpstr>
      <vt:lpstr>Assessment</vt:lpstr>
      <vt:lpstr>Plan</vt:lpstr>
      <vt:lpstr>Labs</vt:lpstr>
      <vt:lpstr>Pathology Results</vt:lpstr>
      <vt:lpstr>Slide 12</vt:lpstr>
      <vt:lpstr>Slide 13</vt:lpstr>
      <vt:lpstr>Plan</vt:lpstr>
      <vt:lpstr>PET Scan</vt:lpstr>
      <vt:lpstr>Multiple Myeloma</vt:lpstr>
      <vt:lpstr>Multiple Myeloma</vt:lpstr>
      <vt:lpstr>Lab Values</vt:lpstr>
      <vt:lpstr>Multiple Myeloma</vt:lpstr>
      <vt:lpstr>Treatment</vt:lpstr>
      <vt:lpstr>Plasma Cell Neoplasm of the Orbit</vt:lpstr>
      <vt:lpstr>Slide 22</vt:lpstr>
      <vt:lpstr>Characteristics of Orbital Multiple Myeloma</vt:lpstr>
      <vt:lpstr>Conclusions</vt:lpstr>
      <vt:lpstr>References</vt:lpstr>
      <vt:lpstr>Thank You</vt:lpstr>
      <vt:lpstr>Plasmacytoma</vt:lpstr>
      <vt:lpstr>Plasmacytoma</vt:lpstr>
      <vt:lpstr>Plasmacytoma</vt:lpstr>
    </vt:vector>
  </TitlesOfParts>
  <Company>Windows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Tala Kassm</cp:lastModifiedBy>
  <cp:revision>75</cp:revision>
  <cp:lastPrinted>2016-08-19T00:54:41Z</cp:lastPrinted>
  <dcterms:created xsi:type="dcterms:W3CDTF">2016-08-15T22:03:40Z</dcterms:created>
  <dcterms:modified xsi:type="dcterms:W3CDTF">2016-08-19T09:39:49Z</dcterms:modified>
</cp:coreProperties>
</file>