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4" r:id="rId6"/>
    <p:sldId id="269" r:id="rId7"/>
    <p:sldId id="270" r:id="rId8"/>
    <p:sldId id="298" r:id="rId9"/>
    <p:sldId id="300" r:id="rId10"/>
    <p:sldId id="299" r:id="rId11"/>
    <p:sldId id="265" r:id="rId12"/>
    <p:sldId id="266" r:id="rId13"/>
    <p:sldId id="272" r:id="rId14"/>
    <p:sldId id="273" r:id="rId15"/>
    <p:sldId id="275" r:id="rId16"/>
    <p:sldId id="276" r:id="rId17"/>
    <p:sldId id="277" r:id="rId18"/>
    <p:sldId id="278" r:id="rId19"/>
    <p:sldId id="274" r:id="rId20"/>
    <p:sldId id="296" r:id="rId21"/>
    <p:sldId id="297" r:id="rId22"/>
    <p:sldId id="281" r:id="rId23"/>
    <p:sldId id="285" r:id="rId24"/>
    <p:sldId id="292" r:id="rId25"/>
    <p:sldId id="289" r:id="rId26"/>
    <p:sldId id="301" r:id="rId27"/>
    <p:sldId id="302" r:id="rId28"/>
    <p:sldId id="303" r:id="rId29"/>
    <p:sldId id="262"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A20000"/>
    <a:srgbClr val="CC3300"/>
    <a:srgbClr val="D3D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87737" autoAdjust="0"/>
  </p:normalViewPr>
  <p:slideViewPr>
    <p:cSldViewPr showGuides="1">
      <p:cViewPr varScale="1">
        <p:scale>
          <a:sx n="66" d="100"/>
          <a:sy n="66" d="100"/>
        </p:scale>
        <p:origin x="123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Title (i.e. Grand Rounds)</a:t>
            </a:r>
            <a:br>
              <a:rPr lang="en-US" dirty="0" smtClean="0"/>
            </a:br>
            <a:r>
              <a:rPr lang="en-US" sz="4000" dirty="0" smtClean="0"/>
              <a:t>Subtitle (i.e.</a:t>
            </a:r>
            <a:r>
              <a:rPr lang="en-US" sz="4000" baseline="0" dirty="0" smtClean="0"/>
              <a:t> </a:t>
            </a:r>
            <a:r>
              <a:rPr lang="en-US" sz="4000" baseline="0" dirty="0" err="1" smtClean="0"/>
              <a:t>Chalazion</a:t>
            </a:r>
            <a:r>
              <a:rPr lang="en-US" sz="4000" dirty="0" smtClean="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smtClean="0">
                <a:ln w="3175">
                  <a:noFill/>
                </a:ln>
                <a:solidFill>
                  <a:schemeClr val="bg1"/>
                </a:solidFill>
                <a:effectLst/>
                <a:latin typeface="Arial Rounded MT Bold" panose="020F0704030504030204" pitchFamily="34" charset="0"/>
              </a:rPr>
              <a:t>Department of Ophthalmology and Visual Sciences</a:t>
            </a:r>
            <a:endParaRPr lang="en-US" sz="2000" dirty="0">
              <a:ln w="3175">
                <a:noFill/>
              </a:ln>
              <a:solidFill>
                <a:schemeClr val="bg1"/>
              </a:solidFill>
              <a:effectLst/>
              <a:latin typeface="Arial Rounded MT Bold" panose="020F0704030504030204" pitchFamily="34" charset="0"/>
            </a:endParaRP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DA4EB-0B06-4F24-98BB-CEE041FC849F}"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DA4EB-0B06-4F24-98BB-CEE041FC849F}" type="datetimeFigureOut">
              <a:rPr lang="en-US" smtClean="0"/>
              <a:t>8/1/2017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DA4EB-0B06-4F24-98BB-CEE041FC849F}" type="datetimeFigureOut">
              <a:rPr lang="en-US" smtClean="0"/>
              <a:t>8/1/2017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t>8/1/2017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t>8/1/2017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t>‹#›</a:t>
            </a:fld>
            <a:endParaRPr lang="en-US"/>
          </a:p>
        </p:txBody>
      </p:sp>
    </p:spTree>
    <p:extLst>
      <p:ext uri="{BB962C8B-B14F-4D97-AF65-F5344CB8AC3E}">
        <p14:creationId xmlns:p14="http://schemas.microsoft.com/office/powerpoint/2010/main"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77500" lnSpcReduction="20000"/>
          </a:bodyPr>
          <a:lstStyle/>
          <a:p>
            <a:r>
              <a:rPr lang="en-US" dirty="0" smtClean="0"/>
              <a:t>Grand Rounds</a:t>
            </a:r>
          </a:p>
          <a:p>
            <a:r>
              <a:rPr lang="en-US" dirty="0" smtClean="0"/>
              <a:t>Lara Rosenwasser Newman</a:t>
            </a:r>
          </a:p>
          <a:p>
            <a:r>
              <a:rPr lang="en-US" dirty="0" smtClean="0"/>
              <a:t>April 21, 2017</a:t>
            </a:r>
            <a:endParaRPr lang="en-US" dirty="0"/>
          </a:p>
        </p:txBody>
      </p:sp>
      <p:sp>
        <p:nvSpPr>
          <p:cNvPr id="4" name="Title 3"/>
          <p:cNvSpPr>
            <a:spLocks noGrp="1"/>
          </p:cNvSpPr>
          <p:nvPr>
            <p:ph type="ctrTitle"/>
          </p:nvPr>
        </p:nvSpPr>
        <p:spPr>
          <a:xfrm>
            <a:off x="685800" y="609600"/>
            <a:ext cx="7772400" cy="1524000"/>
          </a:xfrm>
        </p:spPr>
        <p:txBody>
          <a:bodyPr>
            <a:noAutofit/>
          </a:bodyPr>
          <a:lstStyle/>
          <a:p>
            <a:r>
              <a:rPr lang="en-US" sz="3200" dirty="0" smtClean="0"/>
              <a:t>Corneal endothelial decompensation secondary to retained </a:t>
            </a:r>
            <a:r>
              <a:rPr lang="en-US" sz="3200" dirty="0" err="1" smtClean="0"/>
              <a:t>intracameral</a:t>
            </a:r>
            <a:r>
              <a:rPr lang="en-US" sz="3200" dirty="0" smtClean="0"/>
              <a:t> foreign body</a:t>
            </a:r>
            <a:endParaRPr lang="en-US" sz="3200" dirty="0"/>
          </a:p>
        </p:txBody>
      </p:sp>
    </p:spTree>
    <p:extLst>
      <p:ext uri="{BB962C8B-B14F-4D97-AF65-F5344CB8AC3E}">
        <p14:creationId xmlns:p14="http://schemas.microsoft.com/office/powerpoint/2010/main"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CT Imaging</a:t>
            </a:r>
            <a:endParaRPr lang="en-US" dirty="0"/>
          </a:p>
        </p:txBody>
      </p:sp>
      <p:pic>
        <p:nvPicPr>
          <p:cNvPr id="6" name="Picture 5"/>
          <p:cNvPicPr>
            <a:picLocks noChangeAspect="1"/>
          </p:cNvPicPr>
          <p:nvPr/>
        </p:nvPicPr>
        <p:blipFill rotWithShape="1">
          <a:blip r:embed="rId2"/>
          <a:srcRect l="6277" r="9105"/>
          <a:stretch/>
        </p:blipFill>
        <p:spPr>
          <a:xfrm>
            <a:off x="0" y="1371599"/>
            <a:ext cx="9144000" cy="4676333"/>
          </a:xfrm>
          <a:prstGeom prst="rect">
            <a:avLst/>
          </a:prstGeom>
          <a:ln w="28575" cmpd="sng">
            <a:solidFill>
              <a:schemeClr val="tx1"/>
            </a:solidFill>
          </a:ln>
        </p:spPr>
      </p:pic>
    </p:spTree>
    <p:extLst>
      <p:ext uri="{BB962C8B-B14F-4D97-AF65-F5344CB8AC3E}">
        <p14:creationId xmlns:p14="http://schemas.microsoft.com/office/powerpoint/2010/main" val="3454593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4543" y="1447800"/>
            <a:ext cx="8229600" cy="4343401"/>
          </a:xfrm>
        </p:spPr>
        <p:txBody>
          <a:bodyPr/>
          <a:lstStyle/>
          <a:p>
            <a:r>
              <a:rPr lang="en-US" dirty="0" smtClean="0"/>
              <a:t>Full thickness corneal laceration with intraocular foreign body (evidence: iris laceration, FB and air in AC on CT)</a:t>
            </a:r>
          </a:p>
          <a:p>
            <a:endParaRPr lang="en-US" dirty="0"/>
          </a:p>
          <a:p>
            <a:r>
              <a:rPr lang="en-US" dirty="0" smtClean="0"/>
              <a:t>Plan: </a:t>
            </a:r>
            <a:r>
              <a:rPr lang="en-US" dirty="0"/>
              <a:t>E</a:t>
            </a:r>
            <a:r>
              <a:rPr lang="en-US" dirty="0" smtClean="0"/>
              <a:t>xploration/primary repair</a:t>
            </a:r>
          </a:p>
          <a:p>
            <a:endParaRPr lang="en-US" dirty="0"/>
          </a:p>
        </p:txBody>
      </p:sp>
      <p:sp>
        <p:nvSpPr>
          <p:cNvPr id="3" name="Title 2"/>
          <p:cNvSpPr>
            <a:spLocks noGrp="1"/>
          </p:cNvSpPr>
          <p:nvPr>
            <p:ph type="title"/>
          </p:nvPr>
        </p:nvSpPr>
        <p:spPr>
          <a:xfrm>
            <a:off x="457200" y="152400"/>
            <a:ext cx="8229600" cy="1143000"/>
          </a:xfrm>
        </p:spPr>
        <p:txBody>
          <a:bodyPr/>
          <a:lstStyle/>
          <a:p>
            <a:r>
              <a:rPr lang="en-US" dirty="0" smtClean="0"/>
              <a:t>Assessment &amp; Plan</a:t>
            </a:r>
            <a:endParaRPr lang="en-US" dirty="0"/>
          </a:p>
        </p:txBody>
      </p:sp>
    </p:spTree>
    <p:extLst>
      <p:ext uri="{BB962C8B-B14F-4D97-AF65-F5344CB8AC3E}">
        <p14:creationId xmlns:p14="http://schemas.microsoft.com/office/powerpoint/2010/main" val="403132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724400"/>
          </a:xfrm>
        </p:spPr>
        <p:txBody>
          <a:bodyPr>
            <a:normAutofit/>
          </a:bodyPr>
          <a:lstStyle/>
          <a:p>
            <a:r>
              <a:rPr lang="en-US" sz="2400" dirty="0" smtClean="0"/>
              <a:t>Anterior chamber formed and deep</a:t>
            </a:r>
          </a:p>
          <a:p>
            <a:endParaRPr lang="en-US" sz="2400" dirty="0" smtClean="0"/>
          </a:p>
          <a:p>
            <a:r>
              <a:rPr lang="en-US" sz="2400" dirty="0" smtClean="0"/>
              <a:t>2 mm full thickness corneal laceration without leakage </a:t>
            </a:r>
          </a:p>
          <a:p>
            <a:endParaRPr lang="en-US" sz="2400" b="1" i="1" dirty="0" smtClean="0"/>
          </a:p>
          <a:p>
            <a:r>
              <a:rPr lang="en-US" sz="2400" b="1" i="1" dirty="0" smtClean="0"/>
              <a:t>No foreign body was found (clinically or on U/S)</a:t>
            </a:r>
          </a:p>
          <a:p>
            <a:endParaRPr lang="en-US" sz="2400" b="1" i="1" dirty="0" smtClean="0"/>
          </a:p>
          <a:p>
            <a:r>
              <a:rPr lang="en-US" sz="2400" dirty="0" smtClean="0"/>
              <a:t>At this time the decision was made to let the wound heal without suturing</a:t>
            </a:r>
          </a:p>
          <a:p>
            <a:pPr marL="0" indent="0">
              <a:buNone/>
            </a:pPr>
            <a:endParaRPr lang="en-US" sz="2400" dirty="0" smtClean="0"/>
          </a:p>
        </p:txBody>
      </p:sp>
      <p:sp>
        <p:nvSpPr>
          <p:cNvPr id="3" name="Title 2"/>
          <p:cNvSpPr>
            <a:spLocks noGrp="1"/>
          </p:cNvSpPr>
          <p:nvPr>
            <p:ph type="title"/>
          </p:nvPr>
        </p:nvSpPr>
        <p:spPr>
          <a:xfrm>
            <a:off x="457200" y="228600"/>
            <a:ext cx="8229600" cy="1143000"/>
          </a:xfrm>
        </p:spPr>
        <p:txBody>
          <a:bodyPr/>
          <a:lstStyle/>
          <a:p>
            <a:r>
              <a:rPr lang="en-US" dirty="0" smtClean="0"/>
              <a:t>Globe exploration OD in OR</a:t>
            </a:r>
            <a:endParaRPr lang="en-US" dirty="0"/>
          </a:p>
        </p:txBody>
      </p:sp>
    </p:spTree>
    <p:extLst>
      <p:ext uri="{BB962C8B-B14F-4D97-AF65-F5344CB8AC3E}">
        <p14:creationId xmlns:p14="http://schemas.microsoft.com/office/powerpoint/2010/main" val="3704628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VA: 20/20 OD</a:t>
            </a:r>
          </a:p>
          <a:p>
            <a:r>
              <a:rPr lang="en-US" sz="2800" dirty="0" smtClean="0"/>
              <a:t>IOP: 16 OD</a:t>
            </a:r>
          </a:p>
          <a:p>
            <a:r>
              <a:rPr lang="en-US" sz="2800" dirty="0" smtClean="0"/>
              <a:t>No </a:t>
            </a:r>
            <a:r>
              <a:rPr lang="en-US" sz="2800" dirty="0" err="1" smtClean="0"/>
              <a:t>rAPD</a:t>
            </a:r>
            <a:endParaRPr lang="en-US" sz="2800" dirty="0" smtClean="0"/>
          </a:p>
          <a:p>
            <a:r>
              <a:rPr lang="en-US" sz="2800" dirty="0" smtClean="0"/>
              <a:t>Ant </a:t>
            </a:r>
            <a:r>
              <a:rPr lang="en-US" sz="2800" dirty="0" err="1" smtClean="0"/>
              <a:t>seg</a:t>
            </a:r>
            <a:r>
              <a:rPr lang="en-US" sz="2800" dirty="0" smtClean="0"/>
              <a:t> exam OD: small iris laceration, small </a:t>
            </a:r>
            <a:r>
              <a:rPr lang="en-US" sz="2800" dirty="0" err="1" smtClean="0"/>
              <a:t>hyphema</a:t>
            </a:r>
            <a:r>
              <a:rPr lang="en-US" sz="2800" dirty="0" smtClean="0"/>
              <a:t> in AC over iris defect, stable vs prior</a:t>
            </a:r>
          </a:p>
          <a:p>
            <a:endParaRPr lang="en-US" sz="2800" dirty="0" smtClean="0"/>
          </a:p>
          <a:p>
            <a:r>
              <a:rPr lang="en-US" sz="2800" dirty="0" err="1" smtClean="0"/>
              <a:t>Pt</a:t>
            </a:r>
            <a:r>
              <a:rPr lang="en-US" sz="2800" dirty="0" smtClean="0"/>
              <a:t> placed on </a:t>
            </a:r>
            <a:r>
              <a:rPr lang="en-US" sz="2800" dirty="0" err="1" smtClean="0"/>
              <a:t>Vigamox</a:t>
            </a:r>
            <a:r>
              <a:rPr lang="en-US" sz="2800" dirty="0" smtClean="0"/>
              <a:t> and PF</a:t>
            </a:r>
          </a:p>
          <a:p>
            <a:r>
              <a:rPr lang="en-US" sz="2800" dirty="0" smtClean="0"/>
              <a:t>Instructed to follow up in 1-3 days after discharge in clinic</a:t>
            </a:r>
            <a:endParaRPr lang="en-US" sz="2800" dirty="0"/>
          </a:p>
        </p:txBody>
      </p:sp>
      <p:sp>
        <p:nvSpPr>
          <p:cNvPr id="3" name="Title 2"/>
          <p:cNvSpPr>
            <a:spLocks noGrp="1"/>
          </p:cNvSpPr>
          <p:nvPr>
            <p:ph type="title"/>
          </p:nvPr>
        </p:nvSpPr>
        <p:spPr/>
        <p:txBody>
          <a:bodyPr/>
          <a:lstStyle/>
          <a:p>
            <a:r>
              <a:rPr lang="en-US" dirty="0" smtClean="0"/>
              <a:t>In-hospital follow-up</a:t>
            </a:r>
            <a:endParaRPr lang="en-US" dirty="0"/>
          </a:p>
        </p:txBody>
      </p:sp>
    </p:spTree>
    <p:extLst>
      <p:ext uri="{BB962C8B-B14F-4D97-AF65-F5344CB8AC3E}">
        <p14:creationId xmlns:p14="http://schemas.microsoft.com/office/powerpoint/2010/main" val="925602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362200"/>
            <a:ext cx="8229600" cy="2209800"/>
          </a:xfrm>
        </p:spPr>
        <p:txBody>
          <a:bodyPr>
            <a:normAutofit/>
          </a:bodyPr>
          <a:lstStyle/>
          <a:p>
            <a:r>
              <a:rPr lang="en-US" dirty="0" smtClean="0"/>
              <a:t>Patient lost to follow-up until</a:t>
            </a:r>
            <a:r>
              <a:rPr lang="is-IS" dirty="0" smtClean="0"/>
              <a:t>…</a:t>
            </a:r>
            <a:br>
              <a:rPr lang="is-IS" dirty="0" smtClean="0"/>
            </a:br>
            <a:r>
              <a:rPr lang="is-IS" dirty="0" smtClean="0"/>
              <a:t>2 months and 4 days later...</a:t>
            </a:r>
            <a:endParaRPr lang="en-US" dirty="0"/>
          </a:p>
        </p:txBody>
      </p:sp>
    </p:spTree>
    <p:extLst>
      <p:ext uri="{BB962C8B-B14F-4D97-AF65-F5344CB8AC3E}">
        <p14:creationId xmlns:p14="http://schemas.microsoft.com/office/powerpoint/2010/main" val="3094816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94259"/>
            <a:ext cx="8229600" cy="5059363"/>
          </a:xfrm>
        </p:spPr>
        <p:txBody>
          <a:bodyPr/>
          <a:lstStyle/>
          <a:p>
            <a:pPr marL="0" indent="0">
              <a:buNone/>
            </a:pPr>
            <a:r>
              <a:rPr lang="en-US" b="1" dirty="0" smtClean="0"/>
              <a:t>CC</a:t>
            </a:r>
          </a:p>
          <a:p>
            <a:pPr marL="457200" lvl="1" indent="0">
              <a:buNone/>
            </a:pPr>
            <a:r>
              <a:rPr lang="en-US" dirty="0" smtClean="0"/>
              <a:t>Decreased vision, OD&gt;OS</a:t>
            </a:r>
          </a:p>
          <a:p>
            <a:pPr marL="0" indent="0">
              <a:buNone/>
            </a:pPr>
            <a:endParaRPr lang="en-US" dirty="0"/>
          </a:p>
          <a:p>
            <a:pPr lvl="1">
              <a:buFontTx/>
              <a:buChar char="-"/>
            </a:pPr>
            <a:endParaRPr lang="en-US" dirty="0"/>
          </a:p>
        </p:txBody>
      </p:sp>
      <p:sp>
        <p:nvSpPr>
          <p:cNvPr id="3" name="Title 2"/>
          <p:cNvSpPr>
            <a:spLocks noGrp="1"/>
          </p:cNvSpPr>
          <p:nvPr>
            <p:ph type="title"/>
          </p:nvPr>
        </p:nvSpPr>
        <p:spPr>
          <a:xfrm>
            <a:off x="457200" y="228600"/>
            <a:ext cx="8229600" cy="1143000"/>
          </a:xfrm>
        </p:spPr>
        <p:txBody>
          <a:bodyPr/>
          <a:lstStyle/>
          <a:p>
            <a:r>
              <a:rPr lang="en-US" dirty="0" smtClean="0"/>
              <a:t>Patient Re-Presentation</a:t>
            </a:r>
            <a:endParaRPr lang="en-US" dirty="0"/>
          </a:p>
        </p:txBody>
      </p:sp>
    </p:spTree>
    <p:extLst>
      <p:ext uri="{BB962C8B-B14F-4D97-AF65-F5344CB8AC3E}">
        <p14:creationId xmlns:p14="http://schemas.microsoft.com/office/powerpoint/2010/main" val="1891994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92121886"/>
              </p:ext>
            </p:extLst>
          </p:nvPr>
        </p:nvGraphicFramePr>
        <p:xfrm>
          <a:off x="457200" y="1066800"/>
          <a:ext cx="7924800" cy="3581400"/>
        </p:xfrm>
        <a:graphic>
          <a:graphicData uri="http://schemas.openxmlformats.org/drawingml/2006/table">
            <a:tbl>
              <a:tblPr firstRow="1" bandRow="1">
                <a:tableStyleId>{5DA37D80-6434-44D0-A028-1B22A696006F}</a:tableStyleId>
              </a:tblPr>
              <a:tblGrid>
                <a:gridCol w="1371600"/>
                <a:gridCol w="2743200"/>
                <a:gridCol w="1066800"/>
                <a:gridCol w="2743200"/>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VA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HM cc, NI on manifest</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20/100 cc, M 20/30</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Refraction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-6.00 </a:t>
                      </a:r>
                      <a:r>
                        <a:rPr lang="en-US" dirty="0" err="1" smtClean="0">
                          <a:latin typeface="Arial" panose="020B0604020202020204" pitchFamily="34" charset="0"/>
                          <a:cs typeface="Arial" panose="020B0604020202020204" pitchFamily="34" charset="0"/>
                        </a:rPr>
                        <a:t>sph</a:t>
                      </a:r>
                      <a:r>
                        <a:rPr lang="en-US" dirty="0" smtClean="0">
                          <a:latin typeface="Arial" panose="020B0604020202020204" pitchFamily="34" charset="0"/>
                          <a:cs typeface="Arial" panose="020B0604020202020204" pitchFamily="34" charset="0"/>
                        </a:rPr>
                        <a:t> NI</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-6.75 +0.75</a:t>
                      </a:r>
                      <a:r>
                        <a:rPr lang="en-US" baseline="0" dirty="0" smtClean="0">
                          <a:latin typeface="Arial" panose="020B0604020202020204" pitchFamily="34" charset="0"/>
                          <a:cs typeface="Arial" panose="020B0604020202020204" pitchFamily="34" charset="0"/>
                        </a:rPr>
                        <a:t> x150</a:t>
                      </a: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Round. Brisk.</a:t>
                      </a:r>
                      <a:endParaRPr lang="en-US" dirty="0">
                        <a:latin typeface="Arial" panose="020B0604020202020204" pitchFamily="34" charset="0"/>
                        <a:cs typeface="Arial" panose="020B0604020202020204" pitchFamily="34" charset="0"/>
                      </a:endParaRPr>
                    </a:p>
                  </a:txBody>
                  <a:tcPr marL="365760" anchor="ctr"/>
                </a:tc>
                <a:tc>
                  <a:txBody>
                    <a:bodyPr/>
                    <a:lstStyle/>
                    <a:p>
                      <a:pPr algn="ctr"/>
                      <a:r>
                        <a:rPr lang="en-US" dirty="0" smtClean="0">
                          <a:latin typeface="Arial" panose="020B0604020202020204" pitchFamily="34" charset="0"/>
                          <a:cs typeface="Arial" panose="020B0604020202020204" pitchFamily="34" charset="0"/>
                        </a:rPr>
                        <a:t>No </a:t>
                      </a:r>
                      <a:r>
                        <a:rPr lang="en-US" dirty="0" err="1" smtClean="0">
                          <a:latin typeface="Arial" panose="020B0604020202020204" pitchFamily="34" charset="0"/>
                          <a:cs typeface="Arial" panose="020B0604020202020204" pitchFamily="34" charset="0"/>
                        </a:rPr>
                        <a:t>rAPD</a:t>
                      </a:r>
                      <a:endParaRPr lang="en-US" dirty="0">
                        <a:latin typeface="Arial" panose="020B0604020202020204" pitchFamily="34" charset="0"/>
                        <a:cs typeface="Arial" panose="020B0604020202020204" pitchFamily="34" charset="0"/>
                      </a:endParaRPr>
                    </a:p>
                  </a:txBody>
                  <a:tcPr marL="0" anchor="ctr"/>
                </a:tc>
                <a:tc>
                  <a:txBody>
                    <a:bodyPr/>
                    <a:lstStyle/>
                    <a:p>
                      <a:r>
                        <a:rPr lang="en-US" dirty="0" smtClean="0">
                          <a:latin typeface="Arial" panose="020B0604020202020204" pitchFamily="34" charset="0"/>
                          <a:cs typeface="Arial" panose="020B0604020202020204" pitchFamily="34" charset="0"/>
                        </a:rPr>
                        <a:t>Round. Brisk.</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12</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mmHg</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12 mmHg</a:t>
                      </a:r>
                    </a:p>
                  </a:txBody>
                  <a:tcPr marL="365760" anchor="ctr"/>
                </a:tc>
              </a:tr>
              <a:tr h="533400">
                <a:tc>
                  <a:txBody>
                    <a:bodyPr/>
                    <a:lstStyle/>
                    <a:p>
                      <a:r>
                        <a:rPr lang="en-US" dirty="0" smtClean="0">
                          <a:latin typeface="Arial" panose="020B0604020202020204" pitchFamily="34" charset="0"/>
                          <a:cs typeface="Arial" panose="020B0604020202020204" pitchFamily="34" charset="0"/>
                        </a:rPr>
                        <a:t>EOM</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 orthotropic</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 orthotropic</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CVF</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bl>
          </a:graphicData>
        </a:graphic>
      </p:graphicFrame>
      <p:sp>
        <p:nvSpPr>
          <p:cNvPr id="3" name="Title 2"/>
          <p:cNvSpPr>
            <a:spLocks noGrp="1"/>
          </p:cNvSpPr>
          <p:nvPr>
            <p:ph type="title"/>
          </p:nvPr>
        </p:nvSpPr>
        <p:spPr/>
        <p:txBody>
          <a:bodyPr/>
          <a:lstStyle/>
          <a:p>
            <a:r>
              <a:rPr lang="en-US" dirty="0" smtClean="0"/>
              <a:t>External Exam</a:t>
            </a:r>
            <a:endParaRPr lang="en-US" dirty="0"/>
          </a:p>
        </p:txBody>
      </p:sp>
    </p:spTree>
    <p:extLst>
      <p:ext uri="{BB962C8B-B14F-4D97-AF65-F5344CB8AC3E}">
        <p14:creationId xmlns:p14="http://schemas.microsoft.com/office/powerpoint/2010/main" val="3122293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Anterior Segment Exam</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2215350063"/>
              </p:ext>
            </p:extLst>
          </p:nvPr>
        </p:nvGraphicFramePr>
        <p:xfrm>
          <a:off x="457200" y="1066800"/>
          <a:ext cx="8305800" cy="3886199"/>
        </p:xfrm>
        <a:graphic>
          <a:graphicData uri="http://schemas.openxmlformats.org/drawingml/2006/table">
            <a:tbl>
              <a:tblPr firstRow="1" bandRow="1">
                <a:tableStyleId>{5DA37D80-6434-44D0-A028-1B22A696006F}</a:tableStyleId>
              </a:tblPr>
              <a:tblGrid>
                <a:gridCol w="1567180"/>
                <a:gridCol w="2852420"/>
                <a:gridCol w="957580"/>
                <a:gridCol w="2928620"/>
              </a:tblGrid>
              <a:tr h="370840">
                <a:tc>
                  <a:txBody>
                    <a:bodyPr/>
                    <a:lstStyle/>
                    <a:p>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marR="0"/>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Foreign</a:t>
                      </a:r>
                      <a:r>
                        <a:rPr lang="en-US" baseline="0" dirty="0" smtClean="0">
                          <a:latin typeface="Arial" panose="020B0604020202020204" pitchFamily="34" charset="0"/>
                          <a:cs typeface="Arial" panose="020B0604020202020204" pitchFamily="34" charset="0"/>
                        </a:rPr>
                        <a:t> body RUL</a:t>
                      </a:r>
                      <a:endParaRPr lang="en-US" dirty="0">
                        <a:latin typeface="Arial" panose="020B0604020202020204" pitchFamily="34" charset="0"/>
                        <a:cs typeface="Arial" panose="020B0604020202020204" pitchFamily="34" charset="0"/>
                      </a:endParaRP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Normal ocular adnexa</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Clear/white</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Clear/white</a:t>
                      </a:r>
                    </a:p>
                  </a:txBody>
                  <a:tcPr marL="365760" anchor="ctr"/>
                </a:tc>
              </a:tr>
              <a:tr h="533400">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Corneal edema, (inferiorly) Descemet</a:t>
                      </a:r>
                      <a:r>
                        <a:rPr lang="en-US" baseline="0" dirty="0" smtClean="0">
                          <a:latin typeface="Arial" panose="020B0604020202020204" pitchFamily="34" charset="0"/>
                          <a:cs typeface="Arial" panose="020B0604020202020204" pitchFamily="34" charset="0"/>
                        </a:rPr>
                        <a:t> folds,  healed lac</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clear</a:t>
                      </a:r>
                    </a:p>
                  </a:txBody>
                  <a:tcPr marL="365760" anchor="ctr"/>
                </a:tc>
              </a:tr>
              <a:tr h="5334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r>
                        <a:rPr lang="en-US" b="1" i="1" u="sng" dirty="0" smtClean="0">
                          <a:solidFill>
                            <a:schemeClr val="accent2">
                              <a:lumMod val="75000"/>
                            </a:schemeClr>
                          </a:solidFill>
                          <a:effectLst/>
                          <a:latin typeface="Arial" panose="020B0604020202020204" pitchFamily="34" charset="0"/>
                          <a:cs typeface="Arial" panose="020B0604020202020204" pitchFamily="34" charset="0"/>
                        </a:rPr>
                        <a:t>Glass FB</a:t>
                      </a:r>
                      <a:r>
                        <a:rPr lang="en-US" b="1" i="1" u="sng" baseline="0" dirty="0" smtClean="0">
                          <a:solidFill>
                            <a:schemeClr val="accent2">
                              <a:lumMod val="75000"/>
                            </a:schemeClr>
                          </a:solidFill>
                          <a:effectLst/>
                          <a:latin typeface="Arial" panose="020B0604020202020204" pitchFamily="34" charset="0"/>
                          <a:cs typeface="Arial" panose="020B0604020202020204" pitchFamily="34" charset="0"/>
                        </a:rPr>
                        <a:t> in inf. angle</a:t>
                      </a:r>
                      <a:endParaRPr lang="en-US" b="1" i="1" u="sng" dirty="0">
                        <a:solidFill>
                          <a:schemeClr val="accent2">
                            <a:lumMod val="75000"/>
                          </a:schemeClr>
                        </a:solidFill>
                        <a:effectLst/>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Deep &amp; quiet</a:t>
                      </a:r>
                    </a:p>
                  </a:txBody>
                  <a:tcPr marL="365760" anchor="ctr"/>
                </a:tc>
              </a:tr>
              <a:tr h="533400">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Iris defect</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3+ NS</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r>
            </a:tbl>
          </a:graphicData>
        </a:graphic>
      </p:graphicFrame>
    </p:spTree>
    <p:extLst>
      <p:ext uri="{BB962C8B-B14F-4D97-AF65-F5344CB8AC3E}">
        <p14:creationId xmlns:p14="http://schemas.microsoft.com/office/powerpoint/2010/main" val="1501827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Anterior segment exam</a:t>
            </a:r>
            <a:endParaRPr lang="en-US" dirty="0"/>
          </a:p>
        </p:txBody>
      </p:sp>
      <p:pic>
        <p:nvPicPr>
          <p:cNvPr id="7" name="Picture 6"/>
          <p:cNvPicPr>
            <a:picLocks noChangeAspect="1"/>
          </p:cNvPicPr>
          <p:nvPr/>
        </p:nvPicPr>
        <p:blipFill>
          <a:blip r:embed="rId2"/>
          <a:stretch>
            <a:fillRect/>
          </a:stretch>
        </p:blipFill>
        <p:spPr>
          <a:xfrm>
            <a:off x="1600200" y="1066800"/>
            <a:ext cx="5957234" cy="5486400"/>
          </a:xfrm>
          <a:prstGeom prst="rect">
            <a:avLst/>
          </a:prstGeom>
        </p:spPr>
      </p:pic>
      <p:sp>
        <p:nvSpPr>
          <p:cNvPr id="5" name="Oval 4"/>
          <p:cNvSpPr/>
          <p:nvPr/>
        </p:nvSpPr>
        <p:spPr>
          <a:xfrm rot="1726954">
            <a:off x="3288497" y="3820547"/>
            <a:ext cx="1576406" cy="1086953"/>
          </a:xfrm>
          <a:prstGeom prst="ellipse">
            <a:avLst/>
          </a:prstGeom>
          <a:solidFill>
            <a:srgbClr val="FFFF00">
              <a:alpha val="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53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r>
              <a:rPr lang="en-US" dirty="0" smtClean="0"/>
              <a:t>Anterior segment exam</a:t>
            </a:r>
            <a:endParaRPr lang="en-US" dirty="0"/>
          </a:p>
        </p:txBody>
      </p:sp>
      <p:pic>
        <p:nvPicPr>
          <p:cNvPr id="7" name="Picture 6"/>
          <p:cNvPicPr>
            <a:picLocks noChangeAspect="1"/>
          </p:cNvPicPr>
          <p:nvPr/>
        </p:nvPicPr>
        <p:blipFill rotWithShape="1">
          <a:blip r:embed="rId2"/>
          <a:srcRect l="5156" b="29219"/>
          <a:stretch/>
        </p:blipFill>
        <p:spPr>
          <a:xfrm>
            <a:off x="472966" y="838200"/>
            <a:ext cx="7898891" cy="5689476"/>
          </a:xfrm>
          <a:prstGeom prst="rect">
            <a:avLst/>
          </a:prstGeom>
        </p:spPr>
      </p:pic>
      <p:cxnSp>
        <p:nvCxnSpPr>
          <p:cNvPr id="3" name="Straight Arrow Connector 2"/>
          <p:cNvCxnSpPr/>
          <p:nvPr/>
        </p:nvCxnSpPr>
        <p:spPr>
          <a:xfrm flipH="1">
            <a:off x="4724400" y="3522906"/>
            <a:ext cx="838200" cy="457200"/>
          </a:xfrm>
          <a:prstGeom prst="straightConnector1">
            <a:avLst/>
          </a:prstGeom>
          <a:ln w="25400">
            <a:solidFill>
              <a:srgbClr val="FFFF00"/>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537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CC</a:t>
            </a:r>
          </a:p>
          <a:p>
            <a:pPr marL="457200" lvl="1" indent="0">
              <a:buNone/>
            </a:pPr>
            <a:r>
              <a:rPr lang="en-US" dirty="0" smtClean="0"/>
              <a:t>Blurred vision OD s/p MVA</a:t>
            </a:r>
          </a:p>
          <a:p>
            <a:pPr marL="457200" lvl="1" indent="0">
              <a:buNone/>
            </a:pPr>
            <a:r>
              <a:rPr lang="en-US" dirty="0" smtClean="0"/>
              <a:t>Consult for “air in globe on CT”</a:t>
            </a:r>
          </a:p>
          <a:p>
            <a:endParaRPr lang="en-US" dirty="0"/>
          </a:p>
          <a:p>
            <a:pPr marL="0" indent="0">
              <a:buNone/>
            </a:pPr>
            <a:r>
              <a:rPr lang="en-US" b="1" dirty="0" smtClean="0"/>
              <a:t>HPI</a:t>
            </a:r>
          </a:p>
          <a:p>
            <a:pPr marL="457200" lvl="1" indent="0">
              <a:buNone/>
            </a:pPr>
            <a:r>
              <a:rPr lang="en-US" dirty="0" smtClean="0"/>
              <a:t>64 </a:t>
            </a:r>
            <a:r>
              <a:rPr lang="en-US" dirty="0" err="1" smtClean="0"/>
              <a:t>yo</a:t>
            </a:r>
            <a:r>
              <a:rPr lang="en-US" dirty="0" smtClean="0"/>
              <a:t> F s/p MVA p/w blurred vision OD</a:t>
            </a:r>
          </a:p>
          <a:p>
            <a:pPr marL="457200" lvl="1" indent="0">
              <a:buNone/>
            </a:pPr>
            <a:r>
              <a:rPr lang="en-US" dirty="0"/>
              <a:t>	</a:t>
            </a:r>
            <a:r>
              <a:rPr lang="en-US" dirty="0" smtClean="0"/>
              <a:t>Denied pain OD</a:t>
            </a:r>
            <a:br>
              <a:rPr lang="en-US" dirty="0" smtClean="0"/>
            </a:br>
            <a:r>
              <a:rPr lang="en-US" dirty="0" smtClean="0"/>
              <a:t>	</a:t>
            </a:r>
            <a:r>
              <a:rPr lang="en-US" i="1" dirty="0" smtClean="0">
                <a:solidFill>
                  <a:srgbClr val="993300"/>
                </a:solidFill>
                <a:effectLst>
                  <a:outerShdw blurRad="38100" dist="38100" dir="2700000" algn="tl">
                    <a:srgbClr val="000000">
                      <a:alpha val="43137"/>
                    </a:srgbClr>
                  </a:outerShdw>
                </a:effectLst>
              </a:rPr>
              <a:t>History that many glass particles hit patient 		in face during MVA</a:t>
            </a:r>
            <a:endParaRPr lang="en-US" i="1" dirty="0">
              <a:solidFill>
                <a:srgbClr val="9933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t>Patient Presentation</a:t>
            </a:r>
            <a:endParaRPr lang="en-US" dirty="0"/>
          </a:p>
        </p:txBody>
      </p:sp>
    </p:spTree>
    <p:extLst>
      <p:ext uri="{BB962C8B-B14F-4D97-AF65-F5344CB8AC3E}">
        <p14:creationId xmlns:p14="http://schemas.microsoft.com/office/powerpoint/2010/main"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166" r="16666"/>
          <a:stretch/>
        </p:blipFill>
        <p:spPr>
          <a:xfrm>
            <a:off x="4679" y="3657600"/>
            <a:ext cx="9107790" cy="2286000"/>
          </a:xfrm>
          <a:prstGeom prst="rect">
            <a:avLst/>
          </a:prstGeom>
        </p:spPr>
      </p:pic>
      <p:pic>
        <p:nvPicPr>
          <p:cNvPr id="5" name="Picture 4"/>
          <p:cNvPicPr>
            <a:picLocks noChangeAspect="1"/>
          </p:cNvPicPr>
          <p:nvPr/>
        </p:nvPicPr>
        <p:blipFill>
          <a:blip r:embed="rId3"/>
          <a:stretch>
            <a:fillRect/>
          </a:stretch>
        </p:blipFill>
        <p:spPr>
          <a:xfrm>
            <a:off x="-31531" y="1143000"/>
            <a:ext cx="9144000" cy="2344615"/>
          </a:xfrm>
          <a:prstGeom prst="rect">
            <a:avLst/>
          </a:prstGeom>
        </p:spPr>
      </p:pic>
    </p:spTree>
    <p:extLst>
      <p:ext uri="{BB962C8B-B14F-4D97-AF65-F5344CB8AC3E}">
        <p14:creationId xmlns:p14="http://schemas.microsoft.com/office/powerpoint/2010/main" val="25225141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216" t="9605" r="46501"/>
          <a:stretch/>
        </p:blipFill>
        <p:spPr>
          <a:xfrm>
            <a:off x="0" y="838200"/>
            <a:ext cx="9144000" cy="3826186"/>
          </a:xfrm>
          <a:prstGeom prst="rect">
            <a:avLst/>
          </a:prstGeom>
        </p:spPr>
      </p:pic>
      <p:pic>
        <p:nvPicPr>
          <p:cNvPr id="5" name="Picture 4"/>
          <p:cNvPicPr>
            <a:picLocks noChangeAspect="1"/>
          </p:cNvPicPr>
          <p:nvPr/>
        </p:nvPicPr>
        <p:blipFill>
          <a:blip r:embed="rId3"/>
          <a:stretch>
            <a:fillRect/>
          </a:stretch>
        </p:blipFill>
        <p:spPr>
          <a:xfrm>
            <a:off x="0" y="4800600"/>
            <a:ext cx="9144000" cy="1933433"/>
          </a:xfrm>
          <a:prstGeom prst="rect">
            <a:avLst/>
          </a:prstGeom>
        </p:spPr>
      </p:pic>
      <p:pic>
        <p:nvPicPr>
          <p:cNvPr id="7" name="Picture 6"/>
          <p:cNvPicPr>
            <a:picLocks noChangeAspect="1"/>
          </p:cNvPicPr>
          <p:nvPr/>
        </p:nvPicPr>
        <p:blipFill>
          <a:blip r:embed="rId4"/>
          <a:stretch>
            <a:fillRect/>
          </a:stretch>
        </p:blipFill>
        <p:spPr>
          <a:xfrm>
            <a:off x="1404853" y="-152400"/>
            <a:ext cx="6334293" cy="1231499"/>
          </a:xfrm>
          <a:prstGeom prst="rect">
            <a:avLst/>
          </a:prstGeom>
        </p:spPr>
      </p:pic>
      <p:cxnSp>
        <p:nvCxnSpPr>
          <p:cNvPr id="6" name="Straight Arrow Connector 5"/>
          <p:cNvCxnSpPr/>
          <p:nvPr/>
        </p:nvCxnSpPr>
        <p:spPr>
          <a:xfrm flipH="1">
            <a:off x="4800600" y="1981200"/>
            <a:ext cx="838200" cy="457200"/>
          </a:xfrm>
          <a:prstGeom prst="straightConnector1">
            <a:avLst/>
          </a:prstGeom>
          <a:ln w="25400">
            <a:solidFill>
              <a:srgbClr val="FFFF00"/>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16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059363"/>
          </a:xfrm>
        </p:spPr>
        <p:txBody>
          <a:bodyPr/>
          <a:lstStyle/>
          <a:p>
            <a:r>
              <a:rPr lang="en-US" dirty="0" smtClean="0"/>
              <a:t>Assessment: </a:t>
            </a:r>
          </a:p>
          <a:p>
            <a:pPr lvl="1"/>
            <a:r>
              <a:rPr lang="en-US" dirty="0" smtClean="0"/>
              <a:t>Corneal decompensation due to retained glass foreign body in anterior chamber</a:t>
            </a:r>
          </a:p>
          <a:p>
            <a:pPr marL="457200" lvl="1" indent="0">
              <a:buNone/>
            </a:pPr>
            <a:endParaRPr lang="en-US" dirty="0" smtClean="0"/>
          </a:p>
          <a:p>
            <a:r>
              <a:rPr lang="en-US" dirty="0" smtClean="0"/>
              <a:t>Plan: Surgical removal of the foreign body in the OR</a:t>
            </a:r>
          </a:p>
        </p:txBody>
      </p:sp>
      <p:sp>
        <p:nvSpPr>
          <p:cNvPr id="3" name="Title 2"/>
          <p:cNvSpPr>
            <a:spLocks noGrp="1"/>
          </p:cNvSpPr>
          <p:nvPr>
            <p:ph type="title"/>
          </p:nvPr>
        </p:nvSpPr>
        <p:spPr>
          <a:xfrm>
            <a:off x="457200" y="381000"/>
            <a:ext cx="8229600" cy="1143000"/>
          </a:xfrm>
        </p:spPr>
        <p:txBody>
          <a:bodyPr/>
          <a:lstStyle/>
          <a:p>
            <a:r>
              <a:rPr lang="en-US" dirty="0" smtClean="0"/>
              <a:t>Assessment &amp; Plan</a:t>
            </a:r>
            <a:endParaRPr lang="en-US" dirty="0"/>
          </a:p>
        </p:txBody>
      </p:sp>
    </p:spTree>
    <p:extLst>
      <p:ext uri="{BB962C8B-B14F-4D97-AF65-F5344CB8AC3E}">
        <p14:creationId xmlns:p14="http://schemas.microsoft.com/office/powerpoint/2010/main" val="32209797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5059363"/>
          </a:xfrm>
        </p:spPr>
        <p:txBody>
          <a:bodyPr/>
          <a:lstStyle/>
          <a:p>
            <a:r>
              <a:rPr lang="en-US" dirty="0" smtClean="0"/>
              <a:t>Still some residual corneal edema</a:t>
            </a:r>
          </a:p>
          <a:p>
            <a:pPr lvl="1"/>
            <a:r>
              <a:rPr lang="en-US" dirty="0" smtClean="0"/>
              <a:t>Even on treatment with </a:t>
            </a:r>
            <a:r>
              <a:rPr lang="en-US" dirty="0" err="1" smtClean="0"/>
              <a:t>Muro</a:t>
            </a:r>
            <a:endParaRPr lang="en-US" dirty="0" smtClean="0"/>
          </a:p>
          <a:p>
            <a:endParaRPr lang="en-US" dirty="0" smtClean="0"/>
          </a:p>
          <a:p>
            <a:r>
              <a:rPr lang="en-US" dirty="0" smtClean="0"/>
              <a:t>Will follow up in 3 months</a:t>
            </a:r>
          </a:p>
          <a:p>
            <a:endParaRPr lang="en-US" dirty="0" smtClean="0"/>
          </a:p>
          <a:p>
            <a:r>
              <a:rPr lang="en-US" dirty="0" smtClean="0"/>
              <a:t>May need transplant</a:t>
            </a:r>
          </a:p>
        </p:txBody>
      </p:sp>
      <p:sp>
        <p:nvSpPr>
          <p:cNvPr id="3" name="Title 2"/>
          <p:cNvSpPr>
            <a:spLocks noGrp="1"/>
          </p:cNvSpPr>
          <p:nvPr>
            <p:ph type="title"/>
          </p:nvPr>
        </p:nvSpPr>
        <p:spPr>
          <a:xfrm>
            <a:off x="457200" y="304800"/>
            <a:ext cx="8229600" cy="1143000"/>
          </a:xfrm>
        </p:spPr>
        <p:txBody>
          <a:bodyPr/>
          <a:lstStyle/>
          <a:p>
            <a:r>
              <a:rPr lang="en-US" dirty="0" smtClean="0"/>
              <a:t>POW #4</a:t>
            </a:r>
            <a:endParaRPr lang="en-US" dirty="0"/>
          </a:p>
        </p:txBody>
      </p:sp>
    </p:spTree>
    <p:extLst>
      <p:ext uri="{BB962C8B-B14F-4D97-AF65-F5344CB8AC3E}">
        <p14:creationId xmlns:p14="http://schemas.microsoft.com/office/powerpoint/2010/main" val="3922290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39 </a:t>
            </a:r>
            <a:r>
              <a:rPr lang="en-US" dirty="0" err="1" smtClean="0"/>
              <a:t>yo</a:t>
            </a:r>
            <a:r>
              <a:rPr lang="en-US" dirty="0"/>
              <a:t> </a:t>
            </a:r>
            <a:r>
              <a:rPr lang="en-US" dirty="0" smtClean="0"/>
              <a:t>M, had MVA 8 </a:t>
            </a:r>
            <a:r>
              <a:rPr lang="en-US" dirty="0" err="1" smtClean="0"/>
              <a:t>yrs</a:t>
            </a:r>
            <a:r>
              <a:rPr lang="en-US" dirty="0" smtClean="0"/>
              <a:t> prior</a:t>
            </a:r>
          </a:p>
          <a:p>
            <a:endParaRPr lang="en-US" dirty="0" smtClean="0"/>
          </a:p>
          <a:p>
            <a:r>
              <a:rPr lang="en-US" dirty="0" smtClean="0"/>
              <a:t>Eyeglasses broke, multiple fragments removed from </a:t>
            </a:r>
            <a:r>
              <a:rPr lang="en-US" dirty="0" err="1" smtClean="0"/>
              <a:t>conj</a:t>
            </a:r>
            <a:r>
              <a:rPr lang="en-US" dirty="0" smtClean="0"/>
              <a:t>, none seen in AC initially but had corneal laceration which was sutured, and glass IOFB seen in AC on immediate follow-up</a:t>
            </a:r>
          </a:p>
          <a:p>
            <a:endParaRPr lang="en-US" dirty="0" smtClean="0"/>
          </a:p>
          <a:p>
            <a:r>
              <a:rPr lang="en-US" dirty="0" smtClean="0"/>
              <a:t>Presented 8 </a:t>
            </a:r>
            <a:r>
              <a:rPr lang="en-US" dirty="0" err="1" smtClean="0"/>
              <a:t>yrs</a:t>
            </a:r>
            <a:r>
              <a:rPr lang="en-US" dirty="0" smtClean="0"/>
              <a:t> later w/CF VA and bullous keratopathy</a:t>
            </a:r>
          </a:p>
          <a:p>
            <a:endParaRPr lang="en-US" dirty="0"/>
          </a:p>
          <a:p>
            <a:r>
              <a:rPr lang="en-US" dirty="0" smtClean="0"/>
              <a:t>Glass extracted, bullous keratopathy persisted; </a:t>
            </a:r>
            <a:r>
              <a:rPr lang="en-US" dirty="0" err="1" smtClean="0"/>
              <a:t>pt</a:t>
            </a:r>
            <a:r>
              <a:rPr lang="en-US" dirty="0" smtClean="0"/>
              <a:t> underwent PK</a:t>
            </a:r>
            <a:endParaRPr lang="en-US" dirty="0"/>
          </a:p>
        </p:txBody>
      </p:sp>
      <p:pic>
        <p:nvPicPr>
          <p:cNvPr id="4" name="Picture 3"/>
          <p:cNvPicPr>
            <a:picLocks noChangeAspect="1"/>
          </p:cNvPicPr>
          <p:nvPr/>
        </p:nvPicPr>
        <p:blipFill>
          <a:blip r:embed="rId2"/>
          <a:stretch>
            <a:fillRect/>
          </a:stretch>
        </p:blipFill>
        <p:spPr>
          <a:xfrm>
            <a:off x="152400" y="76200"/>
            <a:ext cx="3136900" cy="914400"/>
          </a:xfrm>
          <a:prstGeom prst="rect">
            <a:avLst/>
          </a:prstGeom>
        </p:spPr>
      </p:pic>
      <p:sp>
        <p:nvSpPr>
          <p:cNvPr id="5" name="TextBox 4"/>
          <p:cNvSpPr txBox="1"/>
          <p:nvPr/>
        </p:nvSpPr>
        <p:spPr>
          <a:xfrm>
            <a:off x="7239000" y="152400"/>
            <a:ext cx="1795421" cy="646331"/>
          </a:xfrm>
          <a:prstGeom prst="rect">
            <a:avLst/>
          </a:prstGeom>
          <a:noFill/>
        </p:spPr>
        <p:txBody>
          <a:bodyPr wrap="none" rtlCol="0">
            <a:spAutoFit/>
          </a:bodyPr>
          <a:lstStyle/>
          <a:p>
            <a:pPr algn="ctr"/>
            <a:r>
              <a:rPr lang="en-US" dirty="0" err="1" smtClean="0"/>
              <a:t>Jpn</a:t>
            </a:r>
            <a:r>
              <a:rPr lang="en-US" dirty="0" smtClean="0"/>
              <a:t> J </a:t>
            </a:r>
            <a:r>
              <a:rPr lang="en-US" dirty="0" err="1" smtClean="0"/>
              <a:t>Ophthalmol</a:t>
            </a:r>
            <a:endParaRPr lang="en-US" dirty="0" smtClean="0"/>
          </a:p>
          <a:p>
            <a:pPr algn="ctr"/>
            <a:r>
              <a:rPr lang="en-US" dirty="0" smtClean="0"/>
              <a:t>2010</a:t>
            </a:r>
            <a:endParaRPr lang="en-US" dirty="0"/>
          </a:p>
        </p:txBody>
      </p:sp>
    </p:spTree>
    <p:extLst>
      <p:ext uri="{BB962C8B-B14F-4D97-AF65-F5344CB8AC3E}">
        <p14:creationId xmlns:p14="http://schemas.microsoft.com/office/powerpoint/2010/main" val="4071194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399" y="1295400"/>
            <a:ext cx="4572001" cy="2463282"/>
          </a:xfrm>
          <a:prstGeom prst="rect">
            <a:avLst/>
          </a:prstGeom>
        </p:spPr>
      </p:pic>
      <p:pic>
        <p:nvPicPr>
          <p:cNvPr id="6" name="Picture 5"/>
          <p:cNvPicPr>
            <a:picLocks noChangeAspect="1"/>
          </p:cNvPicPr>
          <p:nvPr/>
        </p:nvPicPr>
        <p:blipFill>
          <a:blip r:embed="rId3"/>
          <a:stretch>
            <a:fillRect/>
          </a:stretch>
        </p:blipFill>
        <p:spPr>
          <a:xfrm>
            <a:off x="152399" y="3962400"/>
            <a:ext cx="4562365" cy="2526268"/>
          </a:xfrm>
          <a:prstGeom prst="rect">
            <a:avLst/>
          </a:prstGeom>
        </p:spPr>
      </p:pic>
      <p:sp>
        <p:nvSpPr>
          <p:cNvPr id="7" name="TextBox 6"/>
          <p:cNvSpPr txBox="1"/>
          <p:nvPr/>
        </p:nvSpPr>
        <p:spPr>
          <a:xfrm>
            <a:off x="2057400" y="6463016"/>
            <a:ext cx="690996" cy="369332"/>
          </a:xfrm>
          <a:prstGeom prst="rect">
            <a:avLst/>
          </a:prstGeom>
          <a:noFill/>
        </p:spPr>
        <p:txBody>
          <a:bodyPr wrap="square" rtlCol="0">
            <a:spAutoFit/>
          </a:bodyPr>
          <a:lstStyle/>
          <a:p>
            <a:r>
              <a:rPr lang="en-US" dirty="0" smtClean="0"/>
              <a:t>UBM</a:t>
            </a:r>
            <a:endParaRPr lang="en-US" dirty="0"/>
          </a:p>
        </p:txBody>
      </p:sp>
      <p:pic>
        <p:nvPicPr>
          <p:cNvPr id="8" name="Picture 7"/>
          <p:cNvPicPr>
            <a:picLocks noChangeAspect="1"/>
          </p:cNvPicPr>
          <p:nvPr/>
        </p:nvPicPr>
        <p:blipFill>
          <a:blip r:embed="rId4"/>
          <a:stretch>
            <a:fillRect/>
          </a:stretch>
        </p:blipFill>
        <p:spPr>
          <a:xfrm>
            <a:off x="5127171" y="2590800"/>
            <a:ext cx="3496129" cy="2082800"/>
          </a:xfrm>
          <a:prstGeom prst="rect">
            <a:avLst/>
          </a:prstGeom>
        </p:spPr>
      </p:pic>
      <p:pic>
        <p:nvPicPr>
          <p:cNvPr id="9" name="Picture 8"/>
          <p:cNvPicPr>
            <a:picLocks noChangeAspect="1"/>
          </p:cNvPicPr>
          <p:nvPr/>
        </p:nvPicPr>
        <p:blipFill>
          <a:blip r:embed="rId5"/>
          <a:stretch>
            <a:fillRect/>
          </a:stretch>
        </p:blipFill>
        <p:spPr>
          <a:xfrm>
            <a:off x="152400" y="76200"/>
            <a:ext cx="3136900" cy="914400"/>
          </a:xfrm>
          <a:prstGeom prst="rect">
            <a:avLst/>
          </a:prstGeom>
        </p:spPr>
      </p:pic>
      <p:sp>
        <p:nvSpPr>
          <p:cNvPr id="10" name="TextBox 9"/>
          <p:cNvSpPr txBox="1"/>
          <p:nvPr/>
        </p:nvSpPr>
        <p:spPr>
          <a:xfrm>
            <a:off x="7239000" y="152400"/>
            <a:ext cx="1795421" cy="646331"/>
          </a:xfrm>
          <a:prstGeom prst="rect">
            <a:avLst/>
          </a:prstGeom>
          <a:noFill/>
        </p:spPr>
        <p:txBody>
          <a:bodyPr wrap="none" rtlCol="0">
            <a:spAutoFit/>
          </a:bodyPr>
          <a:lstStyle/>
          <a:p>
            <a:pPr algn="ctr"/>
            <a:r>
              <a:rPr lang="en-US" dirty="0" err="1" smtClean="0"/>
              <a:t>Jpn</a:t>
            </a:r>
            <a:r>
              <a:rPr lang="en-US" dirty="0" smtClean="0"/>
              <a:t> J </a:t>
            </a:r>
            <a:r>
              <a:rPr lang="en-US" dirty="0" err="1" smtClean="0"/>
              <a:t>Ophthalmol</a:t>
            </a:r>
            <a:endParaRPr lang="en-US" dirty="0" smtClean="0"/>
          </a:p>
          <a:p>
            <a:pPr algn="ctr"/>
            <a:r>
              <a:rPr lang="en-US" dirty="0" smtClean="0"/>
              <a:t>2010</a:t>
            </a:r>
            <a:endParaRPr lang="en-US" dirty="0"/>
          </a:p>
        </p:txBody>
      </p:sp>
    </p:spTree>
    <p:extLst>
      <p:ext uri="{BB962C8B-B14F-4D97-AF65-F5344CB8AC3E}">
        <p14:creationId xmlns:p14="http://schemas.microsoft.com/office/powerpoint/2010/main" val="41553124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IOFB constitute 18%-41% of open globe </a:t>
            </a:r>
            <a:r>
              <a:rPr lang="en-US" dirty="0" smtClean="0"/>
              <a:t>injuries</a:t>
            </a:r>
          </a:p>
          <a:p>
            <a:endParaRPr lang="en-US" dirty="0" smtClean="0"/>
          </a:p>
          <a:p>
            <a:r>
              <a:rPr lang="en-US" dirty="0" smtClean="0"/>
              <a:t>Intraocular </a:t>
            </a:r>
            <a:r>
              <a:rPr lang="en-US" dirty="0"/>
              <a:t>foreign bodies are usually detected at the first </a:t>
            </a:r>
            <a:r>
              <a:rPr lang="en-US" dirty="0" smtClean="0"/>
              <a:t>visit</a:t>
            </a:r>
          </a:p>
          <a:p>
            <a:endParaRPr lang="en-US" dirty="0" smtClean="0"/>
          </a:p>
          <a:p>
            <a:r>
              <a:rPr lang="en-US" dirty="0" smtClean="0"/>
              <a:t>The perforating injuries associated with IOFBs range from self-sealing wounds to severe </a:t>
            </a:r>
            <a:r>
              <a:rPr lang="en-US" dirty="0" err="1" smtClean="0"/>
              <a:t>corneoscleral</a:t>
            </a:r>
            <a:r>
              <a:rPr lang="en-US" dirty="0" smtClean="0"/>
              <a:t> or scleral lacerations</a:t>
            </a:r>
            <a:endParaRPr lang="en-US" dirty="0"/>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3438719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752600"/>
            <a:ext cx="7543800" cy="255454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en-US" sz="3200" dirty="0"/>
              <a:t>Accurate detection and localization of intraocular foreign bodies is a critical component of ophthalmological assessment and surgical planning to minimize intra- and post-operative complications</a:t>
            </a:r>
          </a:p>
        </p:txBody>
      </p:sp>
    </p:spTree>
    <p:extLst>
      <p:ext uri="{BB962C8B-B14F-4D97-AF65-F5344CB8AC3E}">
        <p14:creationId xmlns:p14="http://schemas.microsoft.com/office/powerpoint/2010/main" val="2271197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5274" y="1295400"/>
            <a:ext cx="8229600" cy="3416320"/>
          </a:xfrm>
          <a:prstGeom prst="rect">
            <a:avLst/>
          </a:prstGeom>
        </p:spPr>
        <p:txBody>
          <a:bodyPr wrap="square">
            <a:spAutoFit/>
          </a:bodyPr>
          <a:lstStyle/>
          <a:p>
            <a:r>
              <a:rPr lang="en-US" sz="2400" dirty="0" smtClean="0"/>
              <a:t>1- Glass </a:t>
            </a:r>
            <a:r>
              <a:rPr lang="en-US" sz="2400" dirty="0"/>
              <a:t>foreign </a:t>
            </a:r>
            <a:r>
              <a:rPr lang="en-US" sz="2400" dirty="0" smtClean="0"/>
              <a:t>body is difficult </a:t>
            </a:r>
            <a:r>
              <a:rPr lang="en-US" sz="2400" dirty="0"/>
              <a:t>to visualize because of its transparent nature. </a:t>
            </a:r>
            <a:endParaRPr lang="en-US" sz="2400" dirty="0" smtClean="0"/>
          </a:p>
          <a:p>
            <a:r>
              <a:rPr lang="en-US" sz="2400" dirty="0" smtClean="0"/>
              <a:t>2- The </a:t>
            </a:r>
            <a:r>
              <a:rPr lang="en-US" sz="2400" dirty="0"/>
              <a:t>best time to detect foreign body is at the time of primary repair. </a:t>
            </a:r>
            <a:endParaRPr lang="en-US" sz="2400" dirty="0" smtClean="0"/>
          </a:p>
          <a:p>
            <a:r>
              <a:rPr lang="en-US" sz="2400" dirty="0" smtClean="0"/>
              <a:t>3- Although it is inert and can be tolerated inside the eye, needs to be removed from anterior chamber to prevent endothelial cell damage.</a:t>
            </a:r>
          </a:p>
          <a:p>
            <a:r>
              <a:rPr lang="en-US" sz="2400" dirty="0"/>
              <a:t>4</a:t>
            </a:r>
            <a:r>
              <a:rPr lang="en-US" sz="2400" dirty="0" smtClean="0"/>
              <a:t>- Until </a:t>
            </a:r>
            <a:r>
              <a:rPr lang="en-US" sz="2400" dirty="0"/>
              <a:t>one </a:t>
            </a:r>
            <a:r>
              <a:rPr lang="en-US" sz="2400" dirty="0" smtClean="0"/>
              <a:t>highly suspects </a:t>
            </a:r>
            <a:r>
              <a:rPr lang="en-US" sz="2400" dirty="0"/>
              <a:t>the presence of foreign body, it is missed most of the </a:t>
            </a:r>
            <a:r>
              <a:rPr lang="en-US" sz="2400" dirty="0" smtClean="0"/>
              <a:t>time</a:t>
            </a:r>
            <a:r>
              <a:rPr lang="en-US" sz="2400" baseline="30000" dirty="0" smtClean="0"/>
              <a:t>1</a:t>
            </a:r>
            <a:r>
              <a:rPr lang="en-US" sz="2400" dirty="0" smtClean="0"/>
              <a:t>.</a:t>
            </a:r>
            <a:endParaRPr lang="en-US" sz="2400" dirty="0"/>
          </a:p>
        </p:txBody>
      </p:sp>
      <p:sp>
        <p:nvSpPr>
          <p:cNvPr id="3" name="Rectangle 2"/>
          <p:cNvSpPr/>
          <p:nvPr/>
        </p:nvSpPr>
        <p:spPr>
          <a:xfrm>
            <a:off x="1371600" y="138347"/>
            <a:ext cx="5913991" cy="923330"/>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lIns="91440" tIns="45720" rIns="91440" bIns="45720">
            <a:spAutoFit/>
          </a:bodyPr>
          <a:lstStyle/>
          <a:p>
            <a:pPr algn="ctr"/>
            <a:r>
              <a:rPr lang="en-US" sz="5400" b="1" dirty="0" smtClean="0">
                <a:ln w="9525">
                  <a:solidFill>
                    <a:schemeClr val="bg1"/>
                  </a:solidFill>
                  <a:prstDash val="solid"/>
                </a:ln>
                <a:solidFill>
                  <a:srgbClr val="993300"/>
                </a:solidFill>
                <a:effectLst>
                  <a:outerShdw blurRad="12700" dist="38100" dir="2700000" algn="tl" rotWithShape="0">
                    <a:schemeClr val="bg1">
                      <a:lumMod val="50000"/>
                    </a:schemeClr>
                  </a:outerShdw>
                </a:effectLst>
              </a:rPr>
              <a:t>Take home message</a:t>
            </a:r>
            <a:endParaRPr lang="en-US" sz="5400" b="1" cap="none" spc="0" dirty="0">
              <a:ln w="9525">
                <a:solidFill>
                  <a:schemeClr val="bg1"/>
                </a:solidFill>
                <a:prstDash val="solid"/>
              </a:ln>
              <a:solidFill>
                <a:srgbClr val="993300"/>
              </a:solidFill>
              <a:effectLst>
                <a:outerShdw blurRad="12700" dist="38100" dir="2700000" algn="tl" rotWithShape="0">
                  <a:schemeClr val="bg1">
                    <a:lumMod val="50000"/>
                  </a:schemeClr>
                </a:outerShdw>
              </a:effectLst>
            </a:endParaRPr>
          </a:p>
        </p:txBody>
      </p:sp>
      <p:pic>
        <p:nvPicPr>
          <p:cNvPr id="4" name="Picture 3" descr="Intraocular glass foreign body-Retained amiss! - Internet Explorer"/>
          <p:cNvPicPr>
            <a:picLocks noChangeAspect="1"/>
          </p:cNvPicPr>
          <p:nvPr/>
        </p:nvPicPr>
        <p:blipFill rotWithShape="1">
          <a:blip r:embed="rId2">
            <a:extLst>
              <a:ext uri="{28A0092B-C50C-407E-A947-70E740481C1C}">
                <a14:useLocalDpi xmlns:a14="http://schemas.microsoft.com/office/drawing/2010/main" val="0"/>
              </a:ext>
            </a:extLst>
          </a:blip>
          <a:srcRect l="6666" t="26781" r="49167" b="50000"/>
          <a:stretch/>
        </p:blipFill>
        <p:spPr>
          <a:xfrm>
            <a:off x="304800" y="5257800"/>
            <a:ext cx="4800600" cy="114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91953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err="1"/>
              <a:t>Gor</a:t>
            </a:r>
            <a:r>
              <a:rPr lang="en-US" sz="1800" dirty="0"/>
              <a:t> DM, Kirsch CF, </a:t>
            </a:r>
            <a:r>
              <a:rPr lang="en-US" sz="1800" dirty="0" err="1"/>
              <a:t>Leen</a:t>
            </a:r>
            <a:r>
              <a:rPr lang="en-US" sz="1800" dirty="0"/>
              <a:t> J, </a:t>
            </a:r>
            <a:r>
              <a:rPr lang="en-US" sz="1800" dirty="0" err="1"/>
              <a:t>Turbin</a:t>
            </a:r>
            <a:r>
              <a:rPr lang="en-US" sz="1800" dirty="0"/>
              <a:t> R, Von Hagen S. Radiologic differentiation of intraocular glass: evaluation of imaging techniques, glass types, size, and effect of intraocular hemorrhage. AJR Am J </a:t>
            </a:r>
            <a:r>
              <a:rPr lang="en-US" sz="1800" dirty="0" err="1"/>
              <a:t>Roentgenol</a:t>
            </a:r>
            <a:r>
              <a:rPr lang="en-US" sz="1800" dirty="0"/>
              <a:t>. 2001 Nov;177(5):1199-203. PubMed PMID: 11641202. </a:t>
            </a:r>
          </a:p>
          <a:p>
            <a:r>
              <a:rPr lang="en-US" sz="1800" dirty="0" err="1" smtClean="0"/>
              <a:t>Jastaneiah</a:t>
            </a:r>
            <a:r>
              <a:rPr lang="en-US" sz="1800" dirty="0" smtClean="0"/>
              <a:t> </a:t>
            </a:r>
            <a:r>
              <a:rPr lang="en-US" sz="1800" dirty="0"/>
              <a:t>SS. Long-term corneal complication of retained anterior chamber-angle foreign body. Saudi J </a:t>
            </a:r>
            <a:r>
              <a:rPr lang="en-US" sz="1800" dirty="0" err="1"/>
              <a:t>Ophthalmol</a:t>
            </a:r>
            <a:r>
              <a:rPr lang="en-US" sz="1800" dirty="0"/>
              <a:t>. 2010 Jul;24(3):105-8. </a:t>
            </a:r>
            <a:r>
              <a:rPr lang="en-US" sz="1800" dirty="0" err="1"/>
              <a:t>doi</a:t>
            </a:r>
            <a:r>
              <a:rPr lang="en-US" sz="1800" dirty="0"/>
              <a:t>: 10.1016/j.sjopt.2010.04.002. </a:t>
            </a:r>
            <a:r>
              <a:rPr lang="en-US" sz="1800" dirty="0" err="1"/>
              <a:t>Epub</a:t>
            </a:r>
            <a:r>
              <a:rPr lang="en-US" sz="1800" dirty="0"/>
              <a:t> 2010 Apr 13. PubMed PMID: 23960885; PubMed Central PMCID: PMC3729341. </a:t>
            </a:r>
            <a:endParaRPr lang="en-US" sz="1800" dirty="0" smtClean="0"/>
          </a:p>
          <a:p>
            <a:r>
              <a:rPr lang="en-US" sz="1800" dirty="0" err="1" smtClean="0"/>
              <a:t>Kuniyal</a:t>
            </a:r>
            <a:r>
              <a:rPr lang="en-US" sz="1800" dirty="0" smtClean="0"/>
              <a:t> </a:t>
            </a:r>
            <a:r>
              <a:rPr lang="en-US" sz="1800" dirty="0"/>
              <a:t>L, Rishi E, Rishi P. Intraocular glass foreign body-Retained amiss! Oman J </a:t>
            </a:r>
            <a:r>
              <a:rPr lang="en-US" sz="1800" dirty="0" err="1"/>
              <a:t>Ophthalmol</a:t>
            </a:r>
            <a:r>
              <a:rPr lang="en-US" sz="1800" dirty="0"/>
              <a:t>. 2014 Jan;7(1):40-2. </a:t>
            </a:r>
            <a:r>
              <a:rPr lang="en-US" sz="1800" dirty="0" err="1"/>
              <a:t>doi</a:t>
            </a:r>
            <a:r>
              <a:rPr lang="en-US" sz="1800" dirty="0"/>
              <a:t>: 10.4103/0974-620X.127931. PubMed PMID: 24799804; PubMed Central PMCID: PMC4008902. </a:t>
            </a:r>
            <a:endParaRPr lang="en-US" sz="1800" dirty="0" smtClean="0"/>
          </a:p>
          <a:p>
            <a:r>
              <a:rPr lang="en-US" sz="1800" dirty="0"/>
              <a:t>Li Q, Wang N, Qing G. Glass fragment in the anterior chamber caused corneal endothelial dysfunction eight years after penetrating trauma. </a:t>
            </a:r>
            <a:r>
              <a:rPr lang="en-US" sz="1800" dirty="0" err="1"/>
              <a:t>Jpn</a:t>
            </a:r>
            <a:r>
              <a:rPr lang="en-US" sz="1800" dirty="0"/>
              <a:t> J </a:t>
            </a:r>
            <a:r>
              <a:rPr lang="en-US" sz="1800" dirty="0" err="1"/>
              <a:t>Ophthalmol</a:t>
            </a:r>
            <a:r>
              <a:rPr lang="en-US" sz="1800" dirty="0"/>
              <a:t>. 2010 Jul;54(4):358-9. </a:t>
            </a:r>
            <a:r>
              <a:rPr lang="en-US" sz="1800" dirty="0" err="1"/>
              <a:t>doi</a:t>
            </a:r>
            <a:r>
              <a:rPr lang="en-US" sz="1800" dirty="0"/>
              <a:t>: 10.1007/s10384-010-0820-2. </a:t>
            </a:r>
            <a:r>
              <a:rPr lang="en-US" sz="1800" dirty="0" err="1"/>
              <a:t>Epub</a:t>
            </a:r>
            <a:r>
              <a:rPr lang="en-US" sz="1800" dirty="0"/>
              <a:t> 2010 Aug 11. PubMed PMID: 20700807. </a:t>
            </a:r>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798469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smtClean="0"/>
              <a:t>Past Ocular </a:t>
            </a:r>
            <a:r>
              <a:rPr lang="en-US" dirty="0" err="1" smtClean="0"/>
              <a:t>Hx</a:t>
            </a:r>
            <a:r>
              <a:rPr lang="en-US" dirty="0" smtClean="0"/>
              <a:t>: </a:t>
            </a:r>
            <a:r>
              <a:rPr lang="en-US" dirty="0" err="1" smtClean="0"/>
              <a:t>neg</a:t>
            </a:r>
            <a:endParaRPr lang="en-US" dirty="0" smtClean="0"/>
          </a:p>
          <a:p>
            <a:pPr marL="0" indent="0">
              <a:buNone/>
            </a:pPr>
            <a:r>
              <a:rPr lang="en-US" dirty="0" smtClean="0"/>
              <a:t>Past Medical </a:t>
            </a:r>
            <a:r>
              <a:rPr lang="en-US" dirty="0" err="1" smtClean="0"/>
              <a:t>Hx</a:t>
            </a:r>
            <a:r>
              <a:rPr lang="en-US" dirty="0" smtClean="0"/>
              <a:t>: HTN, “thyroid condition”</a:t>
            </a:r>
          </a:p>
          <a:p>
            <a:pPr marL="0" indent="0">
              <a:buNone/>
            </a:pPr>
            <a:r>
              <a:rPr lang="en-US" dirty="0" err="1" smtClean="0"/>
              <a:t>Fam</a:t>
            </a:r>
            <a:r>
              <a:rPr lang="en-US" dirty="0" smtClean="0"/>
              <a:t> </a:t>
            </a:r>
            <a:r>
              <a:rPr lang="en-US" dirty="0" err="1" smtClean="0"/>
              <a:t>Hx</a:t>
            </a:r>
            <a:r>
              <a:rPr lang="en-US" dirty="0" smtClean="0"/>
              <a:t>: non-contributory</a:t>
            </a:r>
          </a:p>
          <a:p>
            <a:pPr marL="0" indent="0">
              <a:buNone/>
            </a:pPr>
            <a:r>
              <a:rPr lang="en-US" dirty="0" smtClean="0"/>
              <a:t>Meds: </a:t>
            </a:r>
            <a:r>
              <a:rPr lang="en-US" dirty="0" err="1" smtClean="0"/>
              <a:t>Synthroid</a:t>
            </a:r>
            <a:r>
              <a:rPr lang="en-US" dirty="0" smtClean="0"/>
              <a:t>, lovastatin</a:t>
            </a:r>
          </a:p>
          <a:p>
            <a:pPr marL="0" indent="0">
              <a:buNone/>
            </a:pPr>
            <a:r>
              <a:rPr lang="en-US" dirty="0" smtClean="0"/>
              <a:t>Allergies: NKDA</a:t>
            </a:r>
          </a:p>
          <a:p>
            <a:pPr marL="0" indent="0">
              <a:buNone/>
            </a:pPr>
            <a:r>
              <a:rPr lang="en-US" dirty="0" smtClean="0"/>
              <a:t>Social </a:t>
            </a:r>
            <a:r>
              <a:rPr lang="en-US" dirty="0" err="1" smtClean="0"/>
              <a:t>Hx</a:t>
            </a:r>
            <a:r>
              <a:rPr lang="en-US" dirty="0" smtClean="0"/>
              <a:t>: non-smoker, no </a:t>
            </a:r>
            <a:r>
              <a:rPr lang="en-US" dirty="0" err="1" smtClean="0"/>
              <a:t>EtOH</a:t>
            </a:r>
            <a:endParaRPr lang="en-US" dirty="0" smtClean="0"/>
          </a:p>
          <a:p>
            <a:pPr marL="0" indent="0">
              <a:buNone/>
            </a:pPr>
            <a:endParaRPr lang="en-US" dirty="0"/>
          </a:p>
          <a:p>
            <a:pPr marL="0" indent="0">
              <a:buNone/>
            </a:pPr>
            <a:r>
              <a:rPr lang="en-US" dirty="0" smtClean="0"/>
              <a:t>ROS: broken ankle, about to go to OR for external fixation</a:t>
            </a:r>
            <a:endParaRPr lang="en-US" dirty="0"/>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val="334286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Excerpt from procedure narrative: “A deep chamber was found and a central, 2 mm full thickness corneal laceration was identified. Seidel negative. Moderate pressure was applied to the eye and wound remained water tight. No tissue prolapse or vitreous seen in wound. An ultrasound was performed and no foreign body was identified. At this time the decision was made to let the wound heal without suturing.”</a:t>
            </a:r>
          </a:p>
          <a:p>
            <a:endParaRPr lang="en-US" sz="2400" dirty="0" smtClean="0"/>
          </a:p>
          <a:p>
            <a:r>
              <a:rPr lang="en-US" sz="2400" dirty="0" smtClean="0"/>
              <a:t>Findings: “Penetrating wound OD, with iris involvement and traumatic cataract. Self sealed”</a:t>
            </a:r>
            <a:endParaRPr lang="en-US" sz="2400" dirty="0"/>
          </a:p>
        </p:txBody>
      </p:sp>
      <p:sp>
        <p:nvSpPr>
          <p:cNvPr id="3" name="Title 2"/>
          <p:cNvSpPr>
            <a:spLocks noGrp="1"/>
          </p:cNvSpPr>
          <p:nvPr>
            <p:ph type="title"/>
          </p:nvPr>
        </p:nvSpPr>
        <p:spPr/>
        <p:txBody>
          <a:bodyPr/>
          <a:lstStyle/>
          <a:p>
            <a:r>
              <a:rPr lang="en-US" dirty="0" smtClean="0"/>
              <a:t>Globe exploration OD in OR</a:t>
            </a:r>
            <a:endParaRPr lang="en-US" dirty="0"/>
          </a:p>
        </p:txBody>
      </p:sp>
    </p:spTree>
    <p:extLst>
      <p:ext uri="{BB962C8B-B14F-4D97-AF65-F5344CB8AC3E}">
        <p14:creationId xmlns:p14="http://schemas.microsoft.com/office/powerpoint/2010/main" val="7921987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400" dirty="0" err="1" smtClean="0"/>
              <a:t>Paracentesis</a:t>
            </a:r>
            <a:r>
              <a:rPr lang="en-US" sz="2400" dirty="0" smtClean="0"/>
              <a:t> performed with </a:t>
            </a:r>
            <a:r>
              <a:rPr lang="en-US" sz="2400" dirty="0" err="1" smtClean="0"/>
              <a:t>supersharp</a:t>
            </a:r>
            <a:r>
              <a:rPr lang="en-US" sz="2400" dirty="0" smtClean="0"/>
              <a:t> blade</a:t>
            </a:r>
          </a:p>
          <a:p>
            <a:r>
              <a:rPr lang="en-US" sz="2400" dirty="0" smtClean="0"/>
              <a:t>Pupil constricted with </a:t>
            </a:r>
            <a:r>
              <a:rPr lang="en-US" sz="2400" dirty="0" err="1" smtClean="0"/>
              <a:t>pilocarpine</a:t>
            </a:r>
            <a:endParaRPr lang="en-US" sz="2400" dirty="0" smtClean="0"/>
          </a:p>
          <a:p>
            <a:r>
              <a:rPr lang="en-US" sz="2400" dirty="0" err="1" smtClean="0"/>
              <a:t>Viscoat</a:t>
            </a:r>
            <a:r>
              <a:rPr lang="en-US" sz="2400" dirty="0" smtClean="0"/>
              <a:t> injected into AC</a:t>
            </a:r>
          </a:p>
          <a:p>
            <a:r>
              <a:rPr lang="en-US" sz="2400" dirty="0" err="1" smtClean="0"/>
              <a:t>Keratome</a:t>
            </a:r>
            <a:r>
              <a:rPr lang="en-US" sz="2400" dirty="0" smtClean="0"/>
              <a:t> used to make 2.75 mm temporal clear corneal wound </a:t>
            </a:r>
          </a:p>
          <a:p>
            <a:r>
              <a:rPr lang="en-US" sz="2400" dirty="0" smtClean="0"/>
              <a:t>Epithelium debrided to obtain clear view</a:t>
            </a:r>
          </a:p>
          <a:p>
            <a:r>
              <a:rPr lang="en-US" sz="2400" dirty="0" err="1" smtClean="0"/>
              <a:t>Drysdale</a:t>
            </a:r>
            <a:r>
              <a:rPr lang="en-US" sz="2400" dirty="0" smtClean="0"/>
              <a:t> inserted through </a:t>
            </a:r>
            <a:r>
              <a:rPr lang="en-US" sz="2400" dirty="0" err="1" smtClean="0"/>
              <a:t>paracentesis</a:t>
            </a:r>
            <a:r>
              <a:rPr lang="en-US" sz="2400" dirty="0" smtClean="0"/>
              <a:t> to lift FB while spatula used to gape temporal wound</a:t>
            </a:r>
          </a:p>
          <a:p>
            <a:r>
              <a:rPr lang="en-US" sz="2400" dirty="0" smtClean="0"/>
              <a:t>FB floated out with </a:t>
            </a:r>
            <a:r>
              <a:rPr lang="en-US" sz="2400" dirty="0" err="1" smtClean="0"/>
              <a:t>Viscoat</a:t>
            </a:r>
            <a:endParaRPr lang="en-US" sz="2400" dirty="0" smtClean="0"/>
          </a:p>
          <a:p>
            <a:r>
              <a:rPr lang="en-US" sz="2400" dirty="0" smtClean="0"/>
              <a:t>Incision was sutured, </a:t>
            </a:r>
            <a:r>
              <a:rPr lang="en-US" sz="2400" dirty="0" err="1" smtClean="0"/>
              <a:t>Vigamox</a:t>
            </a:r>
            <a:r>
              <a:rPr lang="en-US" sz="2400" dirty="0" smtClean="0"/>
              <a:t> and BCL placed</a:t>
            </a:r>
            <a:endParaRPr lang="en-US" sz="2400" dirty="0"/>
          </a:p>
          <a:p>
            <a:endParaRPr lang="en-US" sz="2400" dirty="0" smtClean="0"/>
          </a:p>
          <a:p>
            <a:r>
              <a:rPr lang="en-US" sz="2400" dirty="0" smtClean="0"/>
              <a:t>Incision made over right brow, three 5-mm pieces of glass were removed, skin closed with 6’0 </a:t>
            </a:r>
            <a:r>
              <a:rPr lang="en-US" sz="2400" dirty="0" err="1" smtClean="0"/>
              <a:t>Vicryl</a:t>
            </a:r>
            <a:endParaRPr lang="en-US" sz="2400" dirty="0"/>
          </a:p>
        </p:txBody>
      </p:sp>
      <p:sp>
        <p:nvSpPr>
          <p:cNvPr id="3" name="Title 2"/>
          <p:cNvSpPr>
            <a:spLocks noGrp="1"/>
          </p:cNvSpPr>
          <p:nvPr>
            <p:ph type="title"/>
          </p:nvPr>
        </p:nvSpPr>
        <p:spPr/>
        <p:txBody>
          <a:bodyPr/>
          <a:lstStyle/>
          <a:p>
            <a:r>
              <a:rPr lang="en-US" dirty="0" smtClean="0"/>
              <a:t>(</a:t>
            </a:r>
            <a:r>
              <a:rPr lang="en-US" dirty="0" err="1" smtClean="0"/>
              <a:t>Ophtho</a:t>
            </a:r>
            <a:r>
              <a:rPr lang="en-US" dirty="0" smtClean="0"/>
              <a:t>) OR Trip #2 (OD)</a:t>
            </a:r>
            <a:endParaRPr lang="en-US" dirty="0"/>
          </a:p>
        </p:txBody>
      </p:sp>
    </p:spTree>
    <p:extLst>
      <p:ext uri="{BB962C8B-B14F-4D97-AF65-F5344CB8AC3E}">
        <p14:creationId xmlns:p14="http://schemas.microsoft.com/office/powerpoint/2010/main" val="2920507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30763"/>
          </a:xfrm>
        </p:spPr>
        <p:txBody>
          <a:bodyPr>
            <a:normAutofit fontScale="85000" lnSpcReduction="20000"/>
          </a:bodyPr>
          <a:lstStyle/>
          <a:p>
            <a:r>
              <a:rPr lang="en-US" dirty="0" err="1" smtClean="0"/>
              <a:t>Pt</a:t>
            </a:r>
            <a:r>
              <a:rPr lang="en-US" dirty="0" smtClean="0"/>
              <a:t> initially presented in 1984 at age 13 w/corneal ulcer, glass IOFB from exploded light bulb 2 months prior</a:t>
            </a:r>
          </a:p>
          <a:p>
            <a:endParaRPr lang="en-US" dirty="0" smtClean="0"/>
          </a:p>
          <a:p>
            <a:r>
              <a:rPr lang="en-US" dirty="0" smtClean="0"/>
              <a:t>P/w “reduced </a:t>
            </a:r>
            <a:r>
              <a:rPr lang="en-US" dirty="0"/>
              <a:t>vision, scar at the area of a full thickness self sealed corneal laceration with corneal infiltrates, anterior chamber FB residing in the angle inferiorly, and inferior </a:t>
            </a:r>
            <a:r>
              <a:rPr lang="en-US" dirty="0" smtClean="0"/>
              <a:t>corneal edema”</a:t>
            </a:r>
            <a:endParaRPr lang="en-US" dirty="0"/>
          </a:p>
          <a:p>
            <a:endParaRPr lang="en-US" dirty="0" smtClean="0"/>
          </a:p>
          <a:p>
            <a:r>
              <a:rPr lang="en-US" dirty="0" smtClean="0"/>
              <a:t>“Ultrasound </a:t>
            </a:r>
            <a:r>
              <a:rPr lang="en-US" dirty="0"/>
              <a:t>A scan reported a single high spike around 5 o’clock anteriorly. No acoustic shadowing or reverberations as would be expected in metallic foreign body (Fig. 2)</a:t>
            </a:r>
            <a:r>
              <a:rPr lang="en-US" dirty="0" smtClean="0"/>
              <a:t>.”</a:t>
            </a:r>
            <a:endParaRPr lang="en-US" dirty="0"/>
          </a:p>
        </p:txBody>
      </p:sp>
      <p:pic>
        <p:nvPicPr>
          <p:cNvPr id="7" name="Picture 6"/>
          <p:cNvPicPr>
            <a:picLocks noChangeAspect="1"/>
          </p:cNvPicPr>
          <p:nvPr/>
        </p:nvPicPr>
        <p:blipFill>
          <a:blip r:embed="rId2"/>
          <a:stretch>
            <a:fillRect/>
          </a:stretch>
        </p:blipFill>
        <p:spPr>
          <a:xfrm>
            <a:off x="152400" y="76200"/>
            <a:ext cx="5727700" cy="1168400"/>
          </a:xfrm>
          <a:prstGeom prst="rect">
            <a:avLst/>
          </a:prstGeom>
        </p:spPr>
      </p:pic>
      <p:sp>
        <p:nvSpPr>
          <p:cNvPr id="8" name="TextBox 7"/>
          <p:cNvSpPr txBox="1"/>
          <p:nvPr/>
        </p:nvSpPr>
        <p:spPr>
          <a:xfrm>
            <a:off x="7973791" y="196411"/>
            <a:ext cx="652643" cy="369332"/>
          </a:xfrm>
          <a:prstGeom prst="rect">
            <a:avLst/>
          </a:prstGeom>
          <a:noFill/>
        </p:spPr>
        <p:txBody>
          <a:bodyPr wrap="none" rtlCol="0">
            <a:spAutoFit/>
          </a:bodyPr>
          <a:lstStyle/>
          <a:p>
            <a:r>
              <a:rPr lang="en-US" dirty="0" smtClean="0"/>
              <a:t>2010</a:t>
            </a:r>
            <a:endParaRPr lang="en-US" dirty="0"/>
          </a:p>
        </p:txBody>
      </p:sp>
    </p:spTree>
    <p:extLst>
      <p:ext uri="{BB962C8B-B14F-4D97-AF65-F5344CB8AC3E}">
        <p14:creationId xmlns:p14="http://schemas.microsoft.com/office/powerpoint/2010/main" val="430014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a:t>
            </a:r>
            <a:r>
              <a:rPr lang="en-US" dirty="0"/>
              <a:t>The child was admitted to treat the corneal ulcer</a:t>
            </a:r>
            <a:r>
              <a:rPr lang="is-IS" dirty="0"/>
              <a:t>… </a:t>
            </a:r>
            <a:r>
              <a:rPr lang="en-US" dirty="0"/>
              <a:t>by </a:t>
            </a:r>
            <a:r>
              <a:rPr lang="en-US" dirty="0" smtClean="0"/>
              <a:t>debridement </a:t>
            </a:r>
            <a:r>
              <a:rPr lang="en-US" dirty="0"/>
              <a:t>and topical fortified antibiotics.”</a:t>
            </a:r>
          </a:p>
          <a:p>
            <a:endParaRPr lang="en-US" dirty="0" smtClean="0"/>
          </a:p>
          <a:p>
            <a:r>
              <a:rPr lang="en-US" dirty="0" smtClean="0"/>
              <a:t>“Surgical removal of the FB was not recommended for reasons related to the FB material being inert, location, encapsulation, and the fact that the cornea was infected at the time of admission.” </a:t>
            </a:r>
          </a:p>
          <a:p>
            <a:endParaRPr lang="en-US" dirty="0"/>
          </a:p>
          <a:p>
            <a:r>
              <a:rPr lang="en-US" dirty="0" smtClean="0"/>
              <a:t>UCVA was 20/80 at that time</a:t>
            </a:r>
          </a:p>
          <a:p>
            <a:endParaRPr lang="en-US" dirty="0"/>
          </a:p>
        </p:txBody>
      </p:sp>
      <p:sp>
        <p:nvSpPr>
          <p:cNvPr id="3" name="Title 2"/>
          <p:cNvSpPr>
            <a:spLocks noGrp="1"/>
          </p:cNvSpPr>
          <p:nvPr>
            <p:ph type="title"/>
          </p:nvPr>
        </p:nvSpPr>
        <p:spPr/>
        <p:txBody>
          <a:bodyPr/>
          <a:lstStyle/>
          <a:p>
            <a:r>
              <a:rPr lang="en-US" dirty="0" smtClean="0"/>
              <a:t>Plan at that time</a:t>
            </a:r>
            <a:endParaRPr lang="en-US" dirty="0"/>
          </a:p>
        </p:txBody>
      </p:sp>
    </p:spTree>
    <p:extLst>
      <p:ext uri="{BB962C8B-B14F-4D97-AF65-F5344CB8AC3E}">
        <p14:creationId xmlns:p14="http://schemas.microsoft.com/office/powerpoint/2010/main" val="2719710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P/w decreased VA and photophobia x 9 </a:t>
            </a:r>
            <a:r>
              <a:rPr lang="en-US" dirty="0" err="1" smtClean="0"/>
              <a:t>mo</a:t>
            </a:r>
            <a:r>
              <a:rPr lang="en-US" dirty="0" smtClean="0"/>
              <a:t> </a:t>
            </a:r>
            <a:r>
              <a:rPr lang="en-US" dirty="0" err="1" smtClean="0"/>
              <a:t>assoc</a:t>
            </a:r>
            <a:r>
              <a:rPr lang="en-US" dirty="0" smtClean="0"/>
              <a:t> w/</a:t>
            </a:r>
            <a:r>
              <a:rPr lang="en-US" dirty="0" err="1" smtClean="0"/>
              <a:t>inf</a:t>
            </a:r>
            <a:r>
              <a:rPr lang="en-US" dirty="0" smtClean="0"/>
              <a:t> corneal edema</a:t>
            </a:r>
          </a:p>
          <a:p>
            <a:endParaRPr lang="en-US" dirty="0"/>
          </a:p>
          <a:p>
            <a:r>
              <a:rPr lang="en-US" dirty="0" smtClean="0"/>
              <a:t>Had been treated for stromal keratitis w/no improvement</a:t>
            </a:r>
          </a:p>
          <a:p>
            <a:endParaRPr lang="en-US" dirty="0"/>
          </a:p>
          <a:p>
            <a:r>
              <a:rPr lang="en-US" dirty="0" smtClean="0"/>
              <a:t>Surgical removal of glass anterior chamber FB was performed; </a:t>
            </a:r>
            <a:r>
              <a:rPr lang="en-US" dirty="0" err="1" smtClean="0"/>
              <a:t>pt</a:t>
            </a:r>
            <a:r>
              <a:rPr lang="en-US" dirty="0" smtClean="0"/>
              <a:t> 20/30 at last follow-up</a:t>
            </a:r>
            <a:endParaRPr lang="en-US" dirty="0"/>
          </a:p>
        </p:txBody>
      </p:sp>
      <p:sp>
        <p:nvSpPr>
          <p:cNvPr id="3" name="Title 2"/>
          <p:cNvSpPr>
            <a:spLocks noGrp="1"/>
          </p:cNvSpPr>
          <p:nvPr>
            <p:ph type="title"/>
          </p:nvPr>
        </p:nvSpPr>
        <p:spPr/>
        <p:txBody>
          <a:bodyPr/>
          <a:lstStyle/>
          <a:p>
            <a:r>
              <a:rPr lang="en-US" dirty="0" smtClean="0"/>
              <a:t>20 years later</a:t>
            </a:r>
            <a:r>
              <a:rPr lang="is-IS" dirty="0" smtClean="0"/>
              <a:t>…</a:t>
            </a:r>
            <a:endParaRPr lang="en-US" dirty="0"/>
          </a:p>
        </p:txBody>
      </p:sp>
    </p:spTree>
    <p:extLst>
      <p:ext uri="{BB962C8B-B14F-4D97-AF65-F5344CB8AC3E}">
        <p14:creationId xmlns:p14="http://schemas.microsoft.com/office/powerpoint/2010/main" val="946948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33 </a:t>
            </a:r>
            <a:r>
              <a:rPr lang="en-US" dirty="0" err="1" smtClean="0"/>
              <a:t>yo</a:t>
            </a:r>
            <a:r>
              <a:rPr lang="en-US" dirty="0" smtClean="0"/>
              <a:t> man w/glass AC FB</a:t>
            </a:r>
            <a:endParaRPr lang="en-US" dirty="0"/>
          </a:p>
        </p:txBody>
      </p:sp>
      <p:pic>
        <p:nvPicPr>
          <p:cNvPr id="4" name="Picture 3"/>
          <p:cNvPicPr>
            <a:picLocks noChangeAspect="1"/>
          </p:cNvPicPr>
          <p:nvPr/>
        </p:nvPicPr>
        <p:blipFill>
          <a:blip r:embed="rId2"/>
          <a:stretch>
            <a:fillRect/>
          </a:stretch>
        </p:blipFill>
        <p:spPr>
          <a:xfrm>
            <a:off x="228599" y="1219200"/>
            <a:ext cx="4199779" cy="3048000"/>
          </a:xfrm>
          <a:prstGeom prst="rect">
            <a:avLst/>
          </a:prstGeom>
        </p:spPr>
      </p:pic>
      <p:pic>
        <p:nvPicPr>
          <p:cNvPr id="5" name="Picture 4"/>
          <p:cNvPicPr>
            <a:picLocks noChangeAspect="1"/>
          </p:cNvPicPr>
          <p:nvPr/>
        </p:nvPicPr>
        <p:blipFill>
          <a:blip r:embed="rId3"/>
          <a:stretch>
            <a:fillRect/>
          </a:stretch>
        </p:blipFill>
        <p:spPr>
          <a:xfrm>
            <a:off x="4495799" y="1219200"/>
            <a:ext cx="4465909" cy="2590800"/>
          </a:xfrm>
          <a:prstGeom prst="rect">
            <a:avLst/>
          </a:prstGeom>
        </p:spPr>
      </p:pic>
      <p:pic>
        <p:nvPicPr>
          <p:cNvPr id="6" name="Picture 5"/>
          <p:cNvPicPr>
            <a:picLocks noChangeAspect="1"/>
          </p:cNvPicPr>
          <p:nvPr/>
        </p:nvPicPr>
        <p:blipFill>
          <a:blip r:embed="rId4"/>
          <a:stretch>
            <a:fillRect/>
          </a:stretch>
        </p:blipFill>
        <p:spPr>
          <a:xfrm>
            <a:off x="228600" y="3962401"/>
            <a:ext cx="4278184" cy="2895600"/>
          </a:xfrm>
          <a:prstGeom prst="rect">
            <a:avLst/>
          </a:prstGeom>
        </p:spPr>
      </p:pic>
      <p:pic>
        <p:nvPicPr>
          <p:cNvPr id="7" name="Picture 6"/>
          <p:cNvPicPr>
            <a:picLocks noChangeAspect="1"/>
          </p:cNvPicPr>
          <p:nvPr/>
        </p:nvPicPr>
        <p:blipFill>
          <a:blip r:embed="rId5"/>
          <a:stretch>
            <a:fillRect/>
          </a:stretch>
        </p:blipFill>
        <p:spPr>
          <a:xfrm>
            <a:off x="4495800" y="3581400"/>
            <a:ext cx="4495800" cy="3276600"/>
          </a:xfrm>
          <a:prstGeom prst="rect">
            <a:avLst/>
          </a:prstGeom>
        </p:spPr>
      </p:pic>
    </p:spTree>
    <p:extLst>
      <p:ext uri="{BB962C8B-B14F-4D97-AF65-F5344CB8AC3E}">
        <p14:creationId xmlns:p14="http://schemas.microsoft.com/office/powerpoint/2010/main" val="1498058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371600"/>
            <a:ext cx="6477000" cy="5329500"/>
          </a:xfrm>
          <a:prstGeom prst="rect">
            <a:avLst/>
          </a:prstGeom>
        </p:spPr>
      </p:pic>
      <p:pic>
        <p:nvPicPr>
          <p:cNvPr id="5" name="Picture 4"/>
          <p:cNvPicPr>
            <a:picLocks noChangeAspect="1"/>
          </p:cNvPicPr>
          <p:nvPr/>
        </p:nvPicPr>
        <p:blipFill>
          <a:blip r:embed="rId3"/>
          <a:stretch>
            <a:fillRect/>
          </a:stretch>
        </p:blipFill>
        <p:spPr>
          <a:xfrm>
            <a:off x="1306286" y="152400"/>
            <a:ext cx="6466114" cy="1184890"/>
          </a:xfrm>
          <a:prstGeom prst="rect">
            <a:avLst/>
          </a:prstGeom>
        </p:spPr>
      </p:pic>
      <p:pic>
        <p:nvPicPr>
          <p:cNvPr id="6" name="Picture 5"/>
          <p:cNvPicPr>
            <a:picLocks noChangeAspect="1"/>
          </p:cNvPicPr>
          <p:nvPr/>
        </p:nvPicPr>
        <p:blipFill>
          <a:blip r:embed="rId4"/>
          <a:stretch>
            <a:fillRect/>
          </a:stretch>
        </p:blipFill>
        <p:spPr>
          <a:xfrm>
            <a:off x="5384442" y="1676400"/>
            <a:ext cx="3683358" cy="2971800"/>
          </a:xfrm>
          <a:prstGeom prst="rect">
            <a:avLst/>
          </a:prstGeom>
        </p:spPr>
      </p:pic>
    </p:spTree>
    <p:extLst>
      <p:ext uri="{BB962C8B-B14F-4D97-AF65-F5344CB8AC3E}">
        <p14:creationId xmlns:p14="http://schemas.microsoft.com/office/powerpoint/2010/main" val="83174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229600" cy="5059363"/>
          </a:xfrm>
        </p:spPr>
        <p:txBody>
          <a:bodyPr>
            <a:normAutofit fontScale="85000" lnSpcReduction="20000"/>
          </a:bodyPr>
          <a:lstStyle/>
          <a:p>
            <a:r>
              <a:rPr lang="en-US" dirty="0" smtClean="0"/>
              <a:t>Implanted 1.5, 1.0, and 0.5 mm pieces of glass into pig eyes</a:t>
            </a:r>
          </a:p>
          <a:p>
            <a:endParaRPr lang="en-US" dirty="0" smtClean="0"/>
          </a:p>
          <a:p>
            <a:r>
              <a:rPr lang="en-US" dirty="0" smtClean="0"/>
              <a:t>Used U/S, axial CT, helical CT, MRI, before/after blood placed in AC</a:t>
            </a:r>
          </a:p>
          <a:p>
            <a:endParaRPr lang="en-US" dirty="0" smtClean="0"/>
          </a:p>
          <a:p>
            <a:r>
              <a:rPr lang="en-US" dirty="0" smtClean="0"/>
              <a:t>Detection rates: 57.1% for helical CT, 41.3% for axial CT, 11.1 for MRI</a:t>
            </a:r>
          </a:p>
          <a:p>
            <a:pPr lvl="1"/>
            <a:r>
              <a:rPr lang="en-US" dirty="0" smtClean="0"/>
              <a:t>Helical CT was most sensitive method tested</a:t>
            </a:r>
          </a:p>
          <a:p>
            <a:pPr lvl="1"/>
            <a:r>
              <a:rPr lang="en-US" dirty="0" smtClean="0"/>
              <a:t>Easiest to detect in AC</a:t>
            </a:r>
          </a:p>
          <a:p>
            <a:pPr lvl="1"/>
            <a:r>
              <a:rPr lang="en-US" dirty="0" smtClean="0"/>
              <a:t>Most difficult to detect embedded in cornea</a:t>
            </a:r>
          </a:p>
          <a:p>
            <a:pPr lvl="1"/>
            <a:r>
              <a:rPr lang="en-US" dirty="0" smtClean="0"/>
              <a:t>Larger the piece, easier to find (96.2% for 1.5 mm to 48.3% at 0.5 mm)</a:t>
            </a:r>
            <a:endParaRPr lang="en-US" dirty="0"/>
          </a:p>
        </p:txBody>
      </p:sp>
      <p:pic>
        <p:nvPicPr>
          <p:cNvPr id="5" name="Picture 4"/>
          <p:cNvPicPr>
            <a:picLocks noChangeAspect="1"/>
          </p:cNvPicPr>
          <p:nvPr/>
        </p:nvPicPr>
        <p:blipFill>
          <a:blip r:embed="rId2"/>
          <a:stretch>
            <a:fillRect/>
          </a:stretch>
        </p:blipFill>
        <p:spPr>
          <a:xfrm>
            <a:off x="-21372" y="-76200"/>
            <a:ext cx="6345972" cy="1226332"/>
          </a:xfrm>
          <a:prstGeom prst="rect">
            <a:avLst/>
          </a:prstGeom>
        </p:spPr>
      </p:pic>
    </p:spTree>
    <p:extLst>
      <p:ext uri="{BB962C8B-B14F-4D97-AF65-F5344CB8AC3E}">
        <p14:creationId xmlns:p14="http://schemas.microsoft.com/office/powerpoint/2010/main" val="3033050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52400"/>
            <a:ext cx="6324600" cy="6658449"/>
          </a:xfrm>
          <a:prstGeom prst="rect">
            <a:avLst/>
          </a:prstGeom>
        </p:spPr>
      </p:pic>
      <p:sp>
        <p:nvSpPr>
          <p:cNvPr id="5" name="TextBox 4"/>
          <p:cNvSpPr txBox="1"/>
          <p:nvPr/>
        </p:nvSpPr>
        <p:spPr>
          <a:xfrm>
            <a:off x="6743025" y="785642"/>
            <a:ext cx="1851789" cy="369332"/>
          </a:xfrm>
          <a:prstGeom prst="rect">
            <a:avLst/>
          </a:prstGeom>
          <a:noFill/>
        </p:spPr>
        <p:txBody>
          <a:bodyPr wrap="none" rtlCol="0">
            <a:spAutoFit/>
          </a:bodyPr>
          <a:lstStyle/>
          <a:p>
            <a:r>
              <a:rPr lang="en-US" dirty="0" smtClean="0"/>
              <a:t>Anterior chamber</a:t>
            </a:r>
            <a:endParaRPr lang="en-US" dirty="0"/>
          </a:p>
        </p:txBody>
      </p:sp>
      <p:sp>
        <p:nvSpPr>
          <p:cNvPr id="6" name="TextBox 5"/>
          <p:cNvSpPr txBox="1"/>
          <p:nvPr/>
        </p:nvSpPr>
        <p:spPr>
          <a:xfrm>
            <a:off x="6756118" y="3509201"/>
            <a:ext cx="1928733" cy="369332"/>
          </a:xfrm>
          <a:prstGeom prst="rect">
            <a:avLst/>
          </a:prstGeom>
          <a:noFill/>
        </p:spPr>
        <p:txBody>
          <a:bodyPr wrap="none" rtlCol="0">
            <a:spAutoFit/>
          </a:bodyPr>
          <a:lstStyle/>
          <a:p>
            <a:r>
              <a:rPr lang="en-US" dirty="0" smtClean="0"/>
              <a:t>Posterior chamber</a:t>
            </a:r>
            <a:endParaRPr lang="en-US" dirty="0"/>
          </a:p>
        </p:txBody>
      </p:sp>
    </p:spTree>
    <p:extLst>
      <p:ext uri="{BB962C8B-B14F-4D97-AF65-F5344CB8AC3E}">
        <p14:creationId xmlns:p14="http://schemas.microsoft.com/office/powerpoint/2010/main" val="470091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486400"/>
          </a:xfrm>
        </p:spPr>
        <p:txBody>
          <a:bodyPr>
            <a:normAutofit fontScale="70000" lnSpcReduction="20000"/>
          </a:bodyPr>
          <a:lstStyle/>
          <a:p>
            <a:r>
              <a:rPr lang="en-US" dirty="0" smtClean="0"/>
              <a:t>Hounsfield units: range 80 H – 550 H</a:t>
            </a:r>
          </a:p>
          <a:p>
            <a:pPr lvl="1"/>
            <a:r>
              <a:rPr lang="en-US" dirty="0" smtClean="0"/>
              <a:t>green </a:t>
            </a:r>
            <a:r>
              <a:rPr lang="en-US" dirty="0"/>
              <a:t>beer bottle, 550 </a:t>
            </a:r>
            <a:r>
              <a:rPr lang="en-US" dirty="0" smtClean="0"/>
              <a:t>H</a:t>
            </a:r>
            <a:endParaRPr lang="en-US" dirty="0"/>
          </a:p>
          <a:p>
            <a:pPr lvl="1"/>
            <a:r>
              <a:rPr lang="en-US" dirty="0" smtClean="0"/>
              <a:t>brown </a:t>
            </a:r>
            <a:r>
              <a:rPr lang="en-US" dirty="0"/>
              <a:t>beer bottle, 539 </a:t>
            </a:r>
            <a:r>
              <a:rPr lang="en-US" dirty="0" smtClean="0"/>
              <a:t>H</a:t>
            </a:r>
            <a:endParaRPr lang="en-US" dirty="0"/>
          </a:p>
          <a:p>
            <a:pPr lvl="1"/>
            <a:r>
              <a:rPr lang="en-US" dirty="0" smtClean="0"/>
              <a:t>40</a:t>
            </a:r>
            <a:r>
              <a:rPr lang="en-US" dirty="0"/>
              <a:t>-W fluorescent bulb, 285 </a:t>
            </a:r>
            <a:r>
              <a:rPr lang="en-US" dirty="0" smtClean="0"/>
              <a:t>H</a:t>
            </a:r>
            <a:endParaRPr lang="en-US" dirty="0"/>
          </a:p>
          <a:p>
            <a:pPr lvl="1"/>
            <a:r>
              <a:rPr lang="en-US" dirty="0" smtClean="0"/>
              <a:t>100</a:t>
            </a:r>
            <a:r>
              <a:rPr lang="en-US" dirty="0"/>
              <a:t>-W incandescent bulb, 260 </a:t>
            </a:r>
            <a:r>
              <a:rPr lang="en-US" dirty="0" smtClean="0"/>
              <a:t>H</a:t>
            </a:r>
            <a:endParaRPr lang="en-US" dirty="0"/>
          </a:p>
          <a:p>
            <a:pPr lvl="1"/>
            <a:r>
              <a:rPr lang="en-US" dirty="0" smtClean="0"/>
              <a:t>windshield </a:t>
            </a:r>
            <a:r>
              <a:rPr lang="en-US" dirty="0"/>
              <a:t>glass, 175 </a:t>
            </a:r>
            <a:r>
              <a:rPr lang="en-US" dirty="0" smtClean="0"/>
              <a:t>H</a:t>
            </a:r>
            <a:endParaRPr lang="en-US" dirty="0"/>
          </a:p>
          <a:p>
            <a:pPr lvl="1"/>
            <a:r>
              <a:rPr lang="en-US" dirty="0" smtClean="0"/>
              <a:t>window </a:t>
            </a:r>
            <a:r>
              <a:rPr lang="en-US" dirty="0" err="1"/>
              <a:t>plateglass</a:t>
            </a:r>
            <a:r>
              <a:rPr lang="en-US" dirty="0"/>
              <a:t>, 140 </a:t>
            </a:r>
            <a:r>
              <a:rPr lang="en-US" dirty="0" smtClean="0"/>
              <a:t>H</a:t>
            </a:r>
            <a:endParaRPr lang="en-US" dirty="0"/>
          </a:p>
          <a:p>
            <a:pPr lvl="1"/>
            <a:r>
              <a:rPr lang="en-US" dirty="0" smtClean="0"/>
              <a:t>spectacle </a:t>
            </a:r>
            <a:r>
              <a:rPr lang="en-US" dirty="0"/>
              <a:t>glass, 80 </a:t>
            </a:r>
            <a:r>
              <a:rPr lang="en-US" dirty="0" smtClean="0"/>
              <a:t>H</a:t>
            </a:r>
          </a:p>
          <a:p>
            <a:r>
              <a:rPr lang="en-US" dirty="0" smtClean="0"/>
              <a:t>Detection rates:</a:t>
            </a:r>
          </a:p>
          <a:p>
            <a:pPr lvl="1"/>
            <a:r>
              <a:rPr lang="en-US" dirty="0"/>
              <a:t>g</a:t>
            </a:r>
            <a:r>
              <a:rPr lang="en-US" dirty="0" smtClean="0"/>
              <a:t>reen </a:t>
            </a:r>
            <a:r>
              <a:rPr lang="en-US" dirty="0"/>
              <a:t>beer </a:t>
            </a:r>
            <a:r>
              <a:rPr lang="en-US" dirty="0" smtClean="0"/>
              <a:t>bottle </a:t>
            </a:r>
            <a:r>
              <a:rPr lang="en-US" dirty="0"/>
              <a:t>glass at 90.3</a:t>
            </a:r>
            <a:r>
              <a:rPr lang="en-US" dirty="0" smtClean="0"/>
              <a:t>%</a:t>
            </a:r>
          </a:p>
          <a:p>
            <a:pPr lvl="1"/>
            <a:r>
              <a:rPr lang="en-US" dirty="0" smtClean="0"/>
              <a:t>brown </a:t>
            </a:r>
            <a:r>
              <a:rPr lang="en-US" dirty="0"/>
              <a:t>beer bottle glass at 86.1</a:t>
            </a:r>
            <a:r>
              <a:rPr lang="en-US" dirty="0" smtClean="0"/>
              <a:t>%</a:t>
            </a:r>
            <a:endParaRPr lang="en-US" dirty="0"/>
          </a:p>
          <a:p>
            <a:pPr lvl="1"/>
            <a:r>
              <a:rPr lang="en-US" dirty="0" smtClean="0"/>
              <a:t>windshield </a:t>
            </a:r>
            <a:r>
              <a:rPr lang="en-US" dirty="0"/>
              <a:t>glass at 70.8</a:t>
            </a:r>
            <a:r>
              <a:rPr lang="en-US" dirty="0" smtClean="0"/>
              <a:t>%</a:t>
            </a:r>
          </a:p>
          <a:p>
            <a:pPr lvl="1"/>
            <a:r>
              <a:rPr lang="en-US" dirty="0" err="1"/>
              <a:t>p</a:t>
            </a:r>
            <a:r>
              <a:rPr lang="en-US" dirty="0" err="1" smtClean="0"/>
              <a:t>lateglass</a:t>
            </a:r>
            <a:r>
              <a:rPr lang="en-US" dirty="0" smtClean="0"/>
              <a:t> </a:t>
            </a:r>
            <a:r>
              <a:rPr lang="en-US" dirty="0"/>
              <a:t>at 75.0</a:t>
            </a:r>
            <a:r>
              <a:rPr lang="en-US" dirty="0" smtClean="0"/>
              <a:t>%</a:t>
            </a:r>
            <a:endParaRPr lang="en-US" dirty="0"/>
          </a:p>
          <a:p>
            <a:pPr lvl="1"/>
            <a:r>
              <a:rPr lang="en-US" dirty="0" smtClean="0"/>
              <a:t>100</a:t>
            </a:r>
            <a:r>
              <a:rPr lang="en-US" dirty="0"/>
              <a:t>-W </a:t>
            </a:r>
            <a:r>
              <a:rPr lang="en-US" dirty="0" err="1"/>
              <a:t>incandes</a:t>
            </a:r>
            <a:r>
              <a:rPr lang="en-US" dirty="0" smtClean="0"/>
              <a:t>-cent </a:t>
            </a:r>
            <a:r>
              <a:rPr lang="en-US" dirty="0"/>
              <a:t>bulb glass at 83.3</a:t>
            </a:r>
            <a:r>
              <a:rPr lang="en-US" dirty="0" smtClean="0"/>
              <a:t>%</a:t>
            </a:r>
          </a:p>
          <a:p>
            <a:pPr lvl="1"/>
            <a:r>
              <a:rPr lang="en-US" dirty="0" smtClean="0"/>
              <a:t>40</a:t>
            </a:r>
            <a:r>
              <a:rPr lang="en-US" dirty="0"/>
              <a:t>-W fluorescent bulb glass at 76.4</a:t>
            </a:r>
            <a:r>
              <a:rPr lang="en-US" dirty="0" smtClean="0"/>
              <a:t>%</a:t>
            </a:r>
            <a:endParaRPr lang="en-US" dirty="0"/>
          </a:p>
          <a:p>
            <a:pPr lvl="1"/>
            <a:r>
              <a:rPr lang="en-US" dirty="0" smtClean="0"/>
              <a:t>spectacle </a:t>
            </a:r>
            <a:r>
              <a:rPr lang="en-US" dirty="0"/>
              <a:t>glass (the least detectable) at 43.1% </a:t>
            </a:r>
            <a:endParaRPr lang="en-US" dirty="0" smtClean="0"/>
          </a:p>
          <a:p>
            <a:pPr lvl="1"/>
            <a:r>
              <a:rPr lang="en-US" dirty="0" smtClean="0"/>
              <a:t>(</a:t>
            </a:r>
            <a:r>
              <a:rPr lang="en-US" i="1" dirty="0"/>
              <a:t>n </a:t>
            </a:r>
            <a:r>
              <a:rPr lang="en-US" dirty="0"/>
              <a:t>= 504, </a:t>
            </a:r>
            <a:r>
              <a:rPr lang="en-US" i="1" dirty="0"/>
              <a:t>p </a:t>
            </a:r>
            <a:r>
              <a:rPr lang="en-US" dirty="0"/>
              <a:t>&lt; 0.0001) (Fig. 5</a:t>
            </a:r>
            <a:r>
              <a:rPr lang="en-US" dirty="0" smtClean="0"/>
              <a:t>)</a:t>
            </a:r>
            <a:endParaRPr lang="en-US" dirty="0"/>
          </a:p>
        </p:txBody>
      </p:sp>
      <p:sp>
        <p:nvSpPr>
          <p:cNvPr id="3" name="Title 2"/>
          <p:cNvSpPr>
            <a:spLocks noGrp="1"/>
          </p:cNvSpPr>
          <p:nvPr>
            <p:ph type="title"/>
          </p:nvPr>
        </p:nvSpPr>
        <p:spPr/>
        <p:txBody>
          <a:bodyPr/>
          <a:lstStyle/>
          <a:p>
            <a:r>
              <a:rPr lang="en-US" dirty="0" smtClean="0"/>
              <a:t>CT: higher H </a:t>
            </a:r>
            <a:r>
              <a:rPr lang="en-US" dirty="0" smtClean="0">
                <a:sym typeface="Wingdings"/>
              </a:rPr>
              <a:t></a:t>
            </a:r>
            <a:r>
              <a:rPr lang="en-US" dirty="0" smtClean="0"/>
              <a:t> more detectable</a:t>
            </a:r>
            <a:endParaRPr lang="en-US" dirty="0"/>
          </a:p>
        </p:txBody>
      </p:sp>
    </p:spTree>
    <p:extLst>
      <p:ext uri="{BB962C8B-B14F-4D97-AF65-F5344CB8AC3E}">
        <p14:creationId xmlns:p14="http://schemas.microsoft.com/office/powerpoint/2010/main" val="3313441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07142823"/>
              </p:ext>
            </p:extLst>
          </p:nvPr>
        </p:nvGraphicFramePr>
        <p:xfrm>
          <a:off x="457200" y="1066800"/>
          <a:ext cx="7924800" cy="3048000"/>
        </p:xfrm>
        <a:graphic>
          <a:graphicData uri="http://schemas.openxmlformats.org/drawingml/2006/table">
            <a:tbl>
              <a:tblPr firstRow="1" bandRow="1">
                <a:tableStyleId>{5DA37D80-6434-44D0-A028-1B22A696006F}</a:tableStyleId>
              </a:tblPr>
              <a:tblGrid>
                <a:gridCol w="1371600"/>
                <a:gridCol w="2743200"/>
                <a:gridCol w="1066800"/>
                <a:gridCol w="2743200"/>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VA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20/25+1</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20/20</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Refraction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(not performed)</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(at ER)</a:t>
                      </a:r>
                    </a:p>
                  </a:txBody>
                  <a:tcPr marL="365760" anchor="ctr"/>
                </a:tc>
              </a:tr>
              <a:tr h="533400">
                <a:tc>
                  <a:txBody>
                    <a:bodyPr/>
                    <a:lstStyle/>
                    <a:p>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3→2mm</a:t>
                      </a:r>
                      <a:endParaRPr lang="en-US" dirty="0">
                        <a:latin typeface="Arial" panose="020B0604020202020204" pitchFamily="34" charset="0"/>
                        <a:cs typeface="Arial" panose="020B0604020202020204" pitchFamily="34" charset="0"/>
                      </a:endParaRPr>
                    </a:p>
                  </a:txBody>
                  <a:tcPr marL="365760" anchor="ctr"/>
                </a:tc>
                <a:tc>
                  <a:txBody>
                    <a:bodyPr/>
                    <a:lstStyle/>
                    <a:p>
                      <a:pPr algn="ctr"/>
                      <a:r>
                        <a:rPr lang="en-US" dirty="0" smtClean="0">
                          <a:latin typeface="Arial" panose="020B0604020202020204" pitchFamily="34" charset="0"/>
                          <a:cs typeface="Arial" panose="020B0604020202020204" pitchFamily="34" charset="0"/>
                        </a:rPr>
                        <a:t>No </a:t>
                      </a:r>
                      <a:r>
                        <a:rPr lang="en-US" dirty="0" err="1" smtClean="0">
                          <a:latin typeface="Arial" panose="020B0604020202020204" pitchFamily="34" charset="0"/>
                          <a:cs typeface="Arial" panose="020B0604020202020204" pitchFamily="34" charset="0"/>
                        </a:rPr>
                        <a:t>rAPD</a:t>
                      </a:r>
                      <a:endParaRPr lang="en-US" dirty="0">
                        <a:latin typeface="Arial" panose="020B0604020202020204" pitchFamily="34" charset="0"/>
                        <a:cs typeface="Arial" panose="020B0604020202020204" pitchFamily="34" charset="0"/>
                      </a:endParaRPr>
                    </a:p>
                  </a:txBody>
                  <a:tcPr marL="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2→1mm</a:t>
                      </a:r>
                    </a:p>
                  </a:txBody>
                  <a:tcPr marL="365760" anchor="ctr"/>
                </a:tc>
              </a:tr>
              <a:tr h="533400">
                <a:tc>
                  <a:txBody>
                    <a:bodyPr/>
                    <a:lstStyle/>
                    <a:p>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18 mmHg</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12 mmHg</a:t>
                      </a:r>
                    </a:p>
                  </a:txBody>
                  <a:tcPr marL="365760" anchor="ctr"/>
                </a:tc>
              </a:tr>
              <a:tr h="533400">
                <a:tc>
                  <a:txBody>
                    <a:bodyPr/>
                    <a:lstStyle/>
                    <a:p>
                      <a:r>
                        <a:rPr lang="en-US" dirty="0" smtClean="0">
                          <a:latin typeface="Arial" panose="020B0604020202020204" pitchFamily="34" charset="0"/>
                          <a:cs typeface="Arial" panose="020B0604020202020204" pitchFamily="34" charset="0"/>
                        </a:rPr>
                        <a:t>EOM</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bl>
          </a:graphicData>
        </a:graphic>
      </p:graphicFrame>
      <p:sp>
        <p:nvSpPr>
          <p:cNvPr id="3" name="Title 2"/>
          <p:cNvSpPr>
            <a:spLocks noGrp="1"/>
          </p:cNvSpPr>
          <p:nvPr>
            <p:ph type="title"/>
          </p:nvPr>
        </p:nvSpPr>
        <p:spPr/>
        <p:txBody>
          <a:bodyPr/>
          <a:lstStyle/>
          <a:p>
            <a:r>
              <a:rPr lang="en-US" dirty="0" smtClean="0"/>
              <a:t>External Exam</a:t>
            </a:r>
            <a:endParaRPr lang="en-US" dirty="0"/>
          </a:p>
        </p:txBody>
      </p:sp>
    </p:spTree>
    <p:extLst>
      <p:ext uri="{BB962C8B-B14F-4D97-AF65-F5344CB8AC3E}">
        <p14:creationId xmlns:p14="http://schemas.microsoft.com/office/powerpoint/2010/main" val="3344165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97" y="0"/>
            <a:ext cx="8118846" cy="6824537"/>
          </a:xfrm>
          <a:prstGeom prst="rect">
            <a:avLst/>
          </a:prstGeom>
        </p:spPr>
      </p:pic>
    </p:spTree>
    <p:extLst>
      <p:ext uri="{BB962C8B-B14F-4D97-AF65-F5344CB8AC3E}">
        <p14:creationId xmlns:p14="http://schemas.microsoft.com/office/powerpoint/2010/main" val="4065063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Corneal decompensation following glass IOFBs is a reported </a:t>
            </a:r>
            <a:r>
              <a:rPr lang="en-US" dirty="0" err="1"/>
              <a:t>sequella</a:t>
            </a:r>
            <a:r>
              <a:rPr lang="en-US" dirty="0"/>
              <a:t> of trauma</a:t>
            </a:r>
          </a:p>
          <a:p>
            <a:pPr lvl="1"/>
            <a:r>
              <a:rPr lang="en-US" dirty="0"/>
              <a:t>Relatively uncommon</a:t>
            </a:r>
          </a:p>
          <a:p>
            <a:pPr lvl="1"/>
            <a:endParaRPr lang="en-US" dirty="0"/>
          </a:p>
          <a:p>
            <a:r>
              <a:rPr lang="en-US" dirty="0"/>
              <a:t>Can be found on radiologic evaluation and/or clinical evaluation</a:t>
            </a:r>
          </a:p>
          <a:p>
            <a:endParaRPr lang="en-US" dirty="0"/>
          </a:p>
          <a:p>
            <a:r>
              <a:rPr lang="en-US" dirty="0"/>
              <a:t>Critical to look for other signs suspicious for intraocular foreign body or penetrating ocular injury</a:t>
            </a:r>
          </a:p>
          <a:p>
            <a:endParaRPr lang="en-US" dirty="0"/>
          </a:p>
          <a:p>
            <a:r>
              <a:rPr lang="en-US" dirty="0"/>
              <a:t>Removal of any foreign body in the anterior chamber recommended as soon as possible providing there are not undue surgical risks (to avoid </a:t>
            </a:r>
            <a:r>
              <a:rPr lang="en-US" dirty="0" smtClean="0"/>
              <a:t>future endothelial </a:t>
            </a:r>
            <a:r>
              <a:rPr lang="en-US" dirty="0"/>
              <a:t>damage)</a:t>
            </a:r>
          </a:p>
          <a:p>
            <a:endParaRPr lang="en-US" dirty="0"/>
          </a:p>
        </p:txBody>
      </p:sp>
      <p:sp>
        <p:nvSpPr>
          <p:cNvPr id="3" name="Title 2"/>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1399769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Anterior Segment Exam</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537371271"/>
              </p:ext>
            </p:extLst>
          </p:nvPr>
        </p:nvGraphicFramePr>
        <p:xfrm>
          <a:off x="457200" y="1066800"/>
          <a:ext cx="8305800" cy="4439919"/>
        </p:xfrm>
        <a:graphic>
          <a:graphicData uri="http://schemas.openxmlformats.org/drawingml/2006/table">
            <a:tbl>
              <a:tblPr firstRow="1" bandRow="1">
                <a:tableStyleId>{5DA37D80-6434-44D0-A028-1B22A696006F}</a:tableStyleId>
              </a:tblPr>
              <a:tblGrid>
                <a:gridCol w="1567180"/>
                <a:gridCol w="2743200"/>
                <a:gridCol w="1066800"/>
                <a:gridCol w="2928620"/>
              </a:tblGrid>
              <a:tr h="370840">
                <a:tc>
                  <a:txBody>
                    <a:bodyPr/>
                    <a:lstStyle/>
                    <a:p>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marR="0"/>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 edema UL</a:t>
                      </a:r>
                    </a:p>
                    <a:p>
                      <a:r>
                        <a:rPr lang="en-US" dirty="0" smtClean="0">
                          <a:latin typeface="Arial" panose="020B0604020202020204" pitchFamily="34" charset="0"/>
                          <a:cs typeface="Arial" panose="020B0604020202020204" pitchFamily="34" charset="0"/>
                        </a:rPr>
                        <a:t>Palpable FB subcutaneous</a:t>
                      </a:r>
                      <a:r>
                        <a:rPr lang="en-US" baseline="0" dirty="0" smtClean="0">
                          <a:latin typeface="Arial" panose="020B0604020202020204" pitchFamily="34" charset="0"/>
                          <a:cs typeface="Arial" panose="020B0604020202020204" pitchFamily="34" charset="0"/>
                        </a:rPr>
                        <a:t> at brow</a:t>
                      </a:r>
                      <a:endParaRPr lang="en-US" dirty="0">
                        <a:latin typeface="Arial" panose="020B0604020202020204" pitchFamily="34" charset="0"/>
                        <a:cs typeface="Arial" panose="020B0604020202020204" pitchFamily="34" charset="0"/>
                      </a:endParaRP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 injection</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Clear/white</a:t>
                      </a:r>
                    </a:p>
                  </a:txBody>
                  <a:tcPr marL="365760" anchor="ctr"/>
                </a:tc>
              </a:tr>
              <a:tr h="533400">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Small 3-4 mm full thickness laceration (</a:t>
                      </a:r>
                      <a:r>
                        <a:rPr lang="en-US" smtClean="0">
                          <a:latin typeface="Arial" panose="020B0604020202020204" pitchFamily="34" charset="0"/>
                          <a:cs typeface="Arial" panose="020B0604020202020204" pitchFamily="34" charset="0"/>
                        </a:rPr>
                        <a:t>Siedel </a:t>
                      </a:r>
                      <a:r>
                        <a:rPr lang="en-US" dirty="0" smtClean="0">
                          <a:latin typeface="Arial" panose="020B0604020202020204" pitchFamily="34" charset="0"/>
                          <a:cs typeface="Arial" panose="020B0604020202020204" pitchFamily="34" charset="0"/>
                        </a:rPr>
                        <a:t>negative)</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clear</a:t>
                      </a:r>
                    </a:p>
                  </a:txBody>
                  <a:tcPr marL="365760" anchor="ctr"/>
                </a:tc>
              </a:tr>
              <a:tr h="5334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Formed, </a:t>
                      </a:r>
                      <a:r>
                        <a:rPr lang="en-US" dirty="0" err="1" smtClean="0">
                          <a:latin typeface="Arial" panose="020B0604020202020204" pitchFamily="34" charset="0"/>
                          <a:cs typeface="Arial" panose="020B0604020202020204" pitchFamily="34" charset="0"/>
                        </a:rPr>
                        <a:t>Hyphema</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formed</a:t>
                      </a:r>
                    </a:p>
                  </a:txBody>
                  <a:tcPr marL="365760" anchor="ctr"/>
                </a:tc>
              </a:tr>
              <a:tr h="533400">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Traumatic iris defect</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Clear</a:t>
                      </a:r>
                      <a:r>
                        <a:rPr lang="en-US" baseline="0" dirty="0" smtClean="0">
                          <a:latin typeface="Arial" panose="020B0604020202020204" pitchFamily="34" charset="0"/>
                          <a:cs typeface="Arial" panose="020B0604020202020204" pitchFamily="34" charset="0"/>
                        </a:rPr>
                        <a:t> (limited view/non-dilated pupil)</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r>
            </a:tbl>
          </a:graphicData>
        </a:graphic>
      </p:graphicFrame>
    </p:spTree>
    <p:extLst>
      <p:ext uri="{BB962C8B-B14F-4D97-AF65-F5344CB8AC3E}">
        <p14:creationId xmlns:p14="http://schemas.microsoft.com/office/powerpoint/2010/main" val="3288354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Posterior Segment Exam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0911418"/>
              </p:ext>
            </p:extLst>
          </p:nvPr>
        </p:nvGraphicFramePr>
        <p:xfrm>
          <a:off x="457200" y="1066800"/>
          <a:ext cx="8305800" cy="2621280"/>
        </p:xfrm>
        <a:graphic>
          <a:graphicData uri="http://schemas.openxmlformats.org/drawingml/2006/table">
            <a:tbl>
              <a:tblPr firstRow="1" bandRow="1">
                <a:tableStyleId>{5DA37D80-6434-44D0-A028-1B22A696006F}</a:tableStyleId>
              </a:tblPr>
              <a:tblGrid>
                <a:gridCol w="1567180"/>
                <a:gridCol w="2743200"/>
                <a:gridCol w="1066800"/>
                <a:gridCol w="2928620"/>
              </a:tblGrid>
              <a:tr h="370840">
                <a:tc>
                  <a:txBody>
                    <a:bodyPr/>
                    <a:lstStyle/>
                    <a:p>
                      <a:r>
                        <a:rPr lang="en-US" dirty="0" smtClean="0">
                          <a:latin typeface="Arial" panose="020B0604020202020204" pitchFamily="34" charset="0"/>
                          <a:cs typeface="Arial" panose="020B0604020202020204" pitchFamily="34" charset="0"/>
                        </a:rPr>
                        <a:t>Fundus</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marR="0"/>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Optic Nerve</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UTA</a:t>
                      </a:r>
                      <a:endParaRPr lang="en-US" dirty="0">
                        <a:latin typeface="Arial" panose="020B0604020202020204" pitchFamily="34" charset="0"/>
                        <a:cs typeface="Arial" panose="020B0604020202020204" pitchFamily="34" charset="0"/>
                      </a:endParaRPr>
                    </a:p>
                  </a:txBody>
                  <a:tcPr marL="365760" anchor="ctr"/>
                </a:tc>
                <a:tc>
                  <a:txBody>
                    <a:bodyPr/>
                    <a:lstStyle/>
                    <a:p>
                      <a:pPr algn="l"/>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Pink/sharp</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Macula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UTA</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WNL</a:t>
                      </a:r>
                    </a:p>
                  </a:txBody>
                  <a:tcPr marL="365760" anchor="ctr"/>
                </a:tc>
              </a:tr>
              <a:tr h="533400">
                <a:tc>
                  <a:txBody>
                    <a:bodyPr/>
                    <a:lstStyle/>
                    <a:p>
                      <a:r>
                        <a:rPr lang="en-US" dirty="0" smtClean="0">
                          <a:latin typeface="Arial" panose="020B0604020202020204" pitchFamily="34" charset="0"/>
                          <a:cs typeface="Arial" panose="020B0604020202020204" pitchFamily="34" charset="0"/>
                        </a:rPr>
                        <a:t>Vessels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UTA</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Normal caliber</a:t>
                      </a:r>
                    </a:p>
                  </a:txBody>
                  <a:tcPr marL="365760" anchor="ctr"/>
                </a:tc>
              </a:tr>
              <a:tr h="533400">
                <a:tc>
                  <a:txBody>
                    <a:bodyPr/>
                    <a:lstStyle/>
                    <a:p>
                      <a:r>
                        <a:rPr lang="en-US" dirty="0" smtClean="0">
                          <a:latin typeface="Arial" panose="020B0604020202020204" pitchFamily="34" charset="0"/>
                          <a:cs typeface="Arial" panose="020B0604020202020204" pitchFamily="34" charset="0"/>
                        </a:rPr>
                        <a:t>Periphery</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UTA</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Small flame hem.</a:t>
                      </a:r>
                      <a:r>
                        <a:rPr lang="en-US" baseline="0" dirty="0" smtClean="0">
                          <a:latin typeface="Arial" panose="020B0604020202020204" pitchFamily="34" charset="0"/>
                          <a:cs typeface="Arial" panose="020B0604020202020204" pitchFamily="34" charset="0"/>
                        </a:rPr>
                        <a:t> inf. to inf. arcade</a:t>
                      </a:r>
                      <a:endParaRPr lang="en-US" dirty="0" smtClean="0">
                        <a:latin typeface="Arial" panose="020B0604020202020204" pitchFamily="34" charset="0"/>
                        <a:cs typeface="Arial" panose="020B0604020202020204" pitchFamily="34" charset="0"/>
                      </a:endParaRPr>
                    </a:p>
                  </a:txBody>
                  <a:tcPr marL="365760" anchor="ctr"/>
                </a:tc>
              </a:tr>
            </a:tbl>
          </a:graphicData>
        </a:graphic>
      </p:graphicFrame>
      <p:sp>
        <p:nvSpPr>
          <p:cNvPr id="2" name="TextBox 1"/>
          <p:cNvSpPr txBox="1"/>
          <p:nvPr/>
        </p:nvSpPr>
        <p:spPr>
          <a:xfrm>
            <a:off x="523730" y="4321031"/>
            <a:ext cx="5846485" cy="369332"/>
          </a:xfrm>
          <a:prstGeom prst="rect">
            <a:avLst/>
          </a:prstGeom>
          <a:noFill/>
        </p:spPr>
        <p:txBody>
          <a:bodyPr wrap="none" rtlCol="0">
            <a:spAutoFit/>
          </a:bodyPr>
          <a:lstStyle/>
          <a:p>
            <a:r>
              <a:rPr lang="en-US" dirty="0" smtClean="0"/>
              <a:t>OD not dilated due to suspicion for open globe/foreign body</a:t>
            </a:r>
            <a:endParaRPr lang="en-US" dirty="0"/>
          </a:p>
        </p:txBody>
      </p:sp>
    </p:spTree>
    <p:extLst>
      <p:ext uri="{BB962C8B-B14F-4D97-AF65-F5344CB8AC3E}">
        <p14:creationId xmlns:p14="http://schemas.microsoft.com/office/powerpoint/2010/main" val="971856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“FINDINGS: </a:t>
            </a:r>
          </a:p>
          <a:p>
            <a:pPr lvl="1"/>
            <a:r>
              <a:rPr lang="en-US" sz="2000" dirty="0" smtClean="0"/>
              <a:t>A prominent radiopaque </a:t>
            </a:r>
            <a:r>
              <a:rPr lang="en-US" sz="2000" dirty="0"/>
              <a:t>foreign </a:t>
            </a:r>
            <a:r>
              <a:rPr lang="en-US" sz="2000" dirty="0" smtClean="0"/>
              <a:t>body </a:t>
            </a:r>
            <a:r>
              <a:rPr lang="en-US" sz="2000" dirty="0"/>
              <a:t>in the right </a:t>
            </a:r>
            <a:r>
              <a:rPr lang="en-US" sz="2000" dirty="0" smtClean="0"/>
              <a:t>eyelid</a:t>
            </a:r>
          </a:p>
          <a:p>
            <a:pPr lvl="1"/>
            <a:r>
              <a:rPr lang="en-US" sz="2000" dirty="0"/>
              <a:t>S</a:t>
            </a:r>
            <a:r>
              <a:rPr lang="en-US" sz="2000" dirty="0" smtClean="0"/>
              <a:t>oft </a:t>
            </a:r>
            <a:r>
              <a:rPr lang="en-US" sz="2000" dirty="0"/>
              <a:t>tissue swelling and subcutaneous </a:t>
            </a:r>
            <a:r>
              <a:rPr lang="en-US" sz="2000" dirty="0" smtClean="0"/>
              <a:t>emphysema</a:t>
            </a:r>
          </a:p>
          <a:p>
            <a:pPr lvl="1"/>
            <a:r>
              <a:rPr lang="en-US" sz="2000" dirty="0"/>
              <a:t>T</a:t>
            </a:r>
            <a:r>
              <a:rPr lang="en-US" sz="2000" dirty="0" smtClean="0"/>
              <a:t>wo </a:t>
            </a:r>
            <a:r>
              <a:rPr lang="en-US" sz="2000" dirty="0"/>
              <a:t>small bubbles of gas are in the right anterior </a:t>
            </a:r>
            <a:r>
              <a:rPr lang="en-US" sz="2000" dirty="0" smtClean="0"/>
              <a:t>chamber</a:t>
            </a:r>
          </a:p>
          <a:p>
            <a:endParaRPr lang="en-US" sz="2400" b="1" i="1" dirty="0" smtClean="0">
              <a:solidFill>
                <a:srgbClr val="993300"/>
              </a:solidFill>
              <a:effectLst>
                <a:outerShdw blurRad="38100" dist="38100" dir="2700000" algn="tl">
                  <a:srgbClr val="000000">
                    <a:alpha val="43137"/>
                  </a:srgbClr>
                </a:outerShdw>
              </a:effectLst>
            </a:endParaRPr>
          </a:p>
          <a:p>
            <a:r>
              <a:rPr lang="en-US" sz="2400" b="1" i="1" dirty="0" smtClean="0">
                <a:solidFill>
                  <a:srgbClr val="993300"/>
                </a:solidFill>
                <a:effectLst>
                  <a:outerShdw blurRad="38100" dist="38100" dir="2700000" algn="tl">
                    <a:srgbClr val="000000">
                      <a:alpha val="43137"/>
                    </a:srgbClr>
                  </a:outerShdw>
                </a:effectLst>
              </a:rPr>
              <a:t>A radiopaque </a:t>
            </a:r>
            <a:r>
              <a:rPr lang="en-US" sz="2400" b="1" i="1" dirty="0">
                <a:solidFill>
                  <a:srgbClr val="993300"/>
                </a:solidFill>
                <a:effectLst>
                  <a:outerShdw blurRad="38100" dist="38100" dir="2700000" algn="tl">
                    <a:srgbClr val="000000">
                      <a:alpha val="43137"/>
                    </a:srgbClr>
                  </a:outerShdw>
                </a:effectLst>
              </a:rPr>
              <a:t>foreign </a:t>
            </a:r>
            <a:r>
              <a:rPr lang="en-US" sz="2400" b="1" i="1" dirty="0" smtClean="0">
                <a:solidFill>
                  <a:srgbClr val="993300"/>
                </a:solidFill>
                <a:effectLst>
                  <a:outerShdw blurRad="38100" dist="38100" dir="2700000" algn="tl">
                    <a:srgbClr val="000000">
                      <a:alpha val="43137"/>
                    </a:srgbClr>
                  </a:outerShdw>
                </a:effectLst>
              </a:rPr>
              <a:t>body in </a:t>
            </a:r>
            <a:r>
              <a:rPr lang="en-US" sz="2400" b="1" i="1" dirty="0">
                <a:solidFill>
                  <a:srgbClr val="993300"/>
                </a:solidFill>
                <a:effectLst>
                  <a:outerShdw blurRad="38100" dist="38100" dir="2700000" algn="tl">
                    <a:srgbClr val="000000">
                      <a:alpha val="43137"/>
                    </a:srgbClr>
                  </a:outerShdw>
                </a:effectLst>
              </a:rPr>
              <a:t>the inferior anterior </a:t>
            </a:r>
            <a:r>
              <a:rPr lang="en-US" sz="2400" b="1" i="1" dirty="0" smtClean="0">
                <a:solidFill>
                  <a:srgbClr val="993300"/>
                </a:solidFill>
                <a:effectLst>
                  <a:outerShdw blurRad="38100" dist="38100" dir="2700000" algn="tl">
                    <a:srgbClr val="000000">
                      <a:alpha val="43137"/>
                    </a:srgbClr>
                  </a:outerShdw>
                </a:effectLst>
              </a:rPr>
              <a:t>chamber</a:t>
            </a:r>
            <a:endParaRPr lang="en-US" sz="2400" b="1" i="1" dirty="0">
              <a:solidFill>
                <a:srgbClr val="9933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t>CT Imaging</a:t>
            </a:r>
            <a:endParaRPr lang="en-US" dirty="0"/>
          </a:p>
        </p:txBody>
      </p:sp>
    </p:spTree>
    <p:extLst>
      <p:ext uri="{BB962C8B-B14F-4D97-AF65-F5344CB8AC3E}">
        <p14:creationId xmlns:p14="http://schemas.microsoft.com/office/powerpoint/2010/main" val="26529566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CT Imaging</a:t>
            </a:r>
            <a:endParaRPr lang="en-US" dirty="0"/>
          </a:p>
        </p:txBody>
      </p:sp>
      <p:pic>
        <p:nvPicPr>
          <p:cNvPr id="4" name="Picture 3"/>
          <p:cNvPicPr>
            <a:picLocks noChangeAspect="1"/>
          </p:cNvPicPr>
          <p:nvPr/>
        </p:nvPicPr>
        <p:blipFill rotWithShape="1">
          <a:blip r:embed="rId2"/>
          <a:srcRect l="6733" t="7322" r="19804"/>
          <a:stretch/>
        </p:blipFill>
        <p:spPr>
          <a:xfrm>
            <a:off x="0" y="1018880"/>
            <a:ext cx="9144000" cy="5786959"/>
          </a:xfrm>
          <a:prstGeom prst="rect">
            <a:avLst/>
          </a:prstGeom>
        </p:spPr>
      </p:pic>
    </p:spTree>
    <p:extLst>
      <p:ext uri="{BB962C8B-B14F-4D97-AF65-F5344CB8AC3E}">
        <p14:creationId xmlns:p14="http://schemas.microsoft.com/office/powerpoint/2010/main" val="2118735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CT Imaging</a:t>
            </a:r>
            <a:endParaRPr lang="en-US" dirty="0"/>
          </a:p>
        </p:txBody>
      </p:sp>
      <p:pic>
        <p:nvPicPr>
          <p:cNvPr id="5" name="Picture 4"/>
          <p:cNvPicPr>
            <a:picLocks noChangeAspect="1"/>
          </p:cNvPicPr>
          <p:nvPr/>
        </p:nvPicPr>
        <p:blipFill rotWithShape="1">
          <a:blip r:embed="rId2"/>
          <a:srcRect l="5938" r="14638" b="-4989"/>
          <a:stretch/>
        </p:blipFill>
        <p:spPr>
          <a:xfrm>
            <a:off x="0" y="838200"/>
            <a:ext cx="9163467" cy="5638800"/>
          </a:xfrm>
          <a:prstGeom prst="rect">
            <a:avLst/>
          </a:prstGeom>
        </p:spPr>
      </p:pic>
    </p:spTree>
    <p:extLst>
      <p:ext uri="{BB962C8B-B14F-4D97-AF65-F5344CB8AC3E}">
        <p14:creationId xmlns:p14="http://schemas.microsoft.com/office/powerpoint/2010/main" val="839996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7462</TotalTime>
  <Words>1604</Words>
  <Application>Microsoft Office PowerPoint</Application>
  <PresentationFormat>On-screen Show (4:3)</PresentationFormat>
  <Paragraphs>274</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Arial Rounded MT Bold</vt:lpstr>
      <vt:lpstr>Calibri</vt:lpstr>
      <vt:lpstr>Wingdings</vt:lpstr>
      <vt:lpstr>Office Theme</vt:lpstr>
      <vt:lpstr>Corneal endothelial decompensation secondary to retained intracameral foreign body</vt:lpstr>
      <vt:lpstr>Patient Presentation</vt:lpstr>
      <vt:lpstr>History (Hx)</vt:lpstr>
      <vt:lpstr>External Exam</vt:lpstr>
      <vt:lpstr>Anterior Segment Exam</vt:lpstr>
      <vt:lpstr>Posterior Segment Exam</vt:lpstr>
      <vt:lpstr>CT Imaging</vt:lpstr>
      <vt:lpstr>CT Imaging</vt:lpstr>
      <vt:lpstr>CT Imaging</vt:lpstr>
      <vt:lpstr>CT Imaging</vt:lpstr>
      <vt:lpstr>Assessment &amp; Plan</vt:lpstr>
      <vt:lpstr>Globe exploration OD in OR</vt:lpstr>
      <vt:lpstr>In-hospital follow-up</vt:lpstr>
      <vt:lpstr>Patient lost to follow-up until… 2 months and 4 days later...</vt:lpstr>
      <vt:lpstr>Patient Re-Presentation</vt:lpstr>
      <vt:lpstr>External Exam</vt:lpstr>
      <vt:lpstr>Anterior Segment Exam</vt:lpstr>
      <vt:lpstr>Anterior segment exam</vt:lpstr>
      <vt:lpstr>Anterior segment exam</vt:lpstr>
      <vt:lpstr>PowerPoint Presentation</vt:lpstr>
      <vt:lpstr>PowerPoint Presentation</vt:lpstr>
      <vt:lpstr>Assessment &amp; Plan</vt:lpstr>
      <vt:lpstr>POW #4</vt:lpstr>
      <vt:lpstr>PowerPoint Presentation</vt:lpstr>
      <vt:lpstr>PowerPoint Presentation</vt:lpstr>
      <vt:lpstr>Discussion</vt:lpstr>
      <vt:lpstr>PowerPoint Presentation</vt:lpstr>
      <vt:lpstr>PowerPoint Presentation</vt:lpstr>
      <vt:lpstr>References</vt:lpstr>
      <vt:lpstr>Globe exploration OD in OR</vt:lpstr>
      <vt:lpstr>(Ophtho) OR Trip #2 (OD)</vt:lpstr>
      <vt:lpstr>PowerPoint Presentation</vt:lpstr>
      <vt:lpstr>Plan at that time</vt:lpstr>
      <vt:lpstr>20 years later…</vt:lpstr>
      <vt:lpstr>33 yo man w/glass AC FB</vt:lpstr>
      <vt:lpstr>PowerPoint Presentation</vt:lpstr>
      <vt:lpstr>PowerPoint Presentation</vt:lpstr>
      <vt:lpstr>PowerPoint Presentation</vt:lpstr>
      <vt:lpstr>CT: higher H  more detectable</vt:lpstr>
      <vt:lpstr>PowerPoint Presentation</vt:lpstr>
      <vt:lpstr>Conclusions</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Brock,Cynthia L.</cp:lastModifiedBy>
  <cp:revision>59</cp:revision>
  <dcterms:created xsi:type="dcterms:W3CDTF">2016-06-13T00:58:53Z</dcterms:created>
  <dcterms:modified xsi:type="dcterms:W3CDTF">2017-08-01T18:05:04Z</dcterms:modified>
</cp:coreProperties>
</file>