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9" r:id="rId3"/>
    <p:sldId id="258" r:id="rId4"/>
    <p:sldId id="260" r:id="rId5"/>
    <p:sldId id="264" r:id="rId6"/>
    <p:sldId id="269" r:id="rId7"/>
    <p:sldId id="300" r:id="rId8"/>
    <p:sldId id="277" r:id="rId9"/>
    <p:sldId id="270" r:id="rId10"/>
    <p:sldId id="265" r:id="rId11"/>
    <p:sldId id="284" r:id="rId12"/>
    <p:sldId id="275" r:id="rId13"/>
    <p:sldId id="299" r:id="rId14"/>
    <p:sldId id="271" r:id="rId15"/>
    <p:sldId id="301" r:id="rId16"/>
    <p:sldId id="291" r:id="rId17"/>
    <p:sldId id="309" r:id="rId18"/>
    <p:sldId id="308" r:id="rId19"/>
    <p:sldId id="310" r:id="rId20"/>
    <p:sldId id="292" r:id="rId21"/>
    <p:sldId id="290" r:id="rId22"/>
    <p:sldId id="302" r:id="rId23"/>
    <p:sldId id="274" r:id="rId24"/>
    <p:sldId id="286" r:id="rId25"/>
    <p:sldId id="293" r:id="rId26"/>
    <p:sldId id="303" r:id="rId27"/>
    <p:sldId id="305" r:id="rId28"/>
    <p:sldId id="306" r:id="rId29"/>
    <p:sldId id="307" r:id="rId30"/>
    <p:sldId id="304" r:id="rId31"/>
    <p:sldId id="26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0000"/>
    <a:srgbClr val="CC3300"/>
    <a:srgbClr val="993300"/>
    <a:srgbClr val="D3D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8" autoAdjust="0"/>
    <p:restoredTop sz="83123" autoAdjust="0"/>
  </p:normalViewPr>
  <p:slideViewPr>
    <p:cSldViewPr showGuides="1">
      <p:cViewPr varScale="1">
        <p:scale>
          <a:sx n="62" d="100"/>
          <a:sy n="62" d="100"/>
        </p:scale>
        <p:origin x="135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EA8B83-AA75-CA43-B9E9-369D451EDAD0}" type="datetimeFigureOut">
              <a:rPr lang="en-US" smtClean="0"/>
              <a:t>8/1/2017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5906A-BD70-4448-8061-2DF52E388F04}" type="slidenum">
              <a:rPr lang="en-US" smtClean="0"/>
              <a:t>‹#›</a:t>
            </a:fld>
            <a:endParaRPr lang="en-US"/>
          </a:p>
        </p:txBody>
      </p:sp>
    </p:spTree>
    <p:extLst>
      <p:ext uri="{BB962C8B-B14F-4D97-AF65-F5344CB8AC3E}">
        <p14:creationId xmlns:p14="http://schemas.microsoft.com/office/powerpoint/2010/main" val="39209894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5906A-BD70-4448-8061-2DF52E388F04}" type="slidenum">
              <a:rPr lang="en-US" smtClean="0"/>
              <a:t>1</a:t>
            </a:fld>
            <a:endParaRPr lang="en-US"/>
          </a:p>
        </p:txBody>
      </p:sp>
    </p:spTree>
    <p:extLst>
      <p:ext uri="{BB962C8B-B14F-4D97-AF65-F5344CB8AC3E}">
        <p14:creationId xmlns:p14="http://schemas.microsoft.com/office/powerpoint/2010/main" val="525606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r>
              <a:rPr lang="en-US" baseline="0" dirty="0" smtClean="0"/>
              <a:t> x 2 x2 t</a:t>
            </a:r>
            <a:r>
              <a:rPr lang="en-US" dirty="0" smtClean="0"/>
              <a:t>umor around 7 o’clock.</a:t>
            </a:r>
            <a:r>
              <a:rPr lang="en-US" baseline="0" dirty="0" smtClean="0"/>
              <a:t> 2 seeds. </a:t>
            </a:r>
            <a:r>
              <a:rPr lang="en-US" baseline="0" dirty="0" err="1" smtClean="0"/>
              <a:t>Sectoral</a:t>
            </a:r>
            <a:r>
              <a:rPr lang="en-US" baseline="0" dirty="0" smtClean="0"/>
              <a:t> cataract. </a:t>
            </a:r>
            <a:endParaRPr lang="en-US" dirty="0"/>
          </a:p>
        </p:txBody>
      </p:sp>
      <p:sp>
        <p:nvSpPr>
          <p:cNvPr id="4" name="Slide Number Placeholder 3"/>
          <p:cNvSpPr>
            <a:spLocks noGrp="1"/>
          </p:cNvSpPr>
          <p:nvPr>
            <p:ph type="sldNum" sz="quarter" idx="10"/>
          </p:nvPr>
        </p:nvSpPr>
        <p:spPr/>
        <p:txBody>
          <a:bodyPr/>
          <a:lstStyle/>
          <a:p>
            <a:fld id="{F9E5906A-BD70-4448-8061-2DF52E388F04}" type="slidenum">
              <a:rPr lang="en-US" smtClean="0"/>
              <a:t>12</a:t>
            </a:fld>
            <a:endParaRPr lang="en-US"/>
          </a:p>
        </p:txBody>
      </p:sp>
    </p:spTree>
    <p:extLst>
      <p:ext uri="{BB962C8B-B14F-4D97-AF65-F5344CB8AC3E}">
        <p14:creationId xmlns:p14="http://schemas.microsoft.com/office/powerpoint/2010/main" val="2085092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a:t>
            </a:r>
            <a:r>
              <a:rPr lang="en-US" baseline="0" dirty="0" smtClean="0"/>
              <a:t> x 2 x2 t</a:t>
            </a:r>
            <a:r>
              <a:rPr lang="en-US" dirty="0" smtClean="0"/>
              <a:t>umor around 7 o’clock.</a:t>
            </a:r>
            <a:r>
              <a:rPr lang="en-US" baseline="0" dirty="0" smtClean="0"/>
              <a:t> 2 seeds. </a:t>
            </a:r>
            <a:r>
              <a:rPr lang="en-US" baseline="0" dirty="0" err="1" smtClean="0"/>
              <a:t>Sectoral</a:t>
            </a:r>
            <a:r>
              <a:rPr lang="en-US" baseline="0" dirty="0" smtClean="0"/>
              <a:t> cataract. </a:t>
            </a:r>
            <a:endParaRPr lang="en-US" dirty="0"/>
          </a:p>
        </p:txBody>
      </p:sp>
      <p:sp>
        <p:nvSpPr>
          <p:cNvPr id="4" name="Slide Number Placeholder 3"/>
          <p:cNvSpPr>
            <a:spLocks noGrp="1"/>
          </p:cNvSpPr>
          <p:nvPr>
            <p:ph type="sldNum" sz="quarter" idx="10"/>
          </p:nvPr>
        </p:nvSpPr>
        <p:spPr/>
        <p:txBody>
          <a:bodyPr/>
          <a:lstStyle/>
          <a:p>
            <a:fld id="{F9E5906A-BD70-4448-8061-2DF52E388F04}" type="slidenum">
              <a:rPr lang="en-US" smtClean="0"/>
              <a:t>13</a:t>
            </a:fld>
            <a:endParaRPr lang="en-US"/>
          </a:p>
        </p:txBody>
      </p:sp>
    </p:spTree>
    <p:extLst>
      <p:ext uri="{BB962C8B-B14F-4D97-AF65-F5344CB8AC3E}">
        <p14:creationId xmlns:p14="http://schemas.microsoft.com/office/powerpoint/2010/main" val="2085092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CK 7 and 20 for epithelial cancers</a:t>
            </a:r>
          </a:p>
          <a:p>
            <a:r>
              <a:rPr lang="en-US" dirty="0" smtClean="0"/>
              <a:t>GATA</a:t>
            </a:r>
            <a:r>
              <a:rPr lang="en-US" baseline="0" dirty="0" smtClean="0"/>
              <a:t>-3 </a:t>
            </a:r>
            <a:r>
              <a:rPr lang="en-US" baseline="0" dirty="0" err="1" smtClean="0"/>
              <a:t>urothelial</a:t>
            </a:r>
            <a:r>
              <a:rPr lang="en-US" baseline="0" dirty="0" smtClean="0"/>
              <a:t> and breast </a:t>
            </a:r>
            <a:r>
              <a:rPr lang="en-US" baseline="0" dirty="0" err="1" smtClean="0"/>
              <a:t>Ca</a:t>
            </a:r>
            <a:endParaRPr lang="en-US" baseline="0" dirty="0" smtClean="0"/>
          </a:p>
          <a:p>
            <a:r>
              <a:rPr lang="en-US" baseline="0" dirty="0" smtClean="0"/>
              <a:t>GCDFP-15 marker of apocrine differentiation, including apocrine carcinoma of breast</a:t>
            </a:r>
          </a:p>
          <a:p>
            <a:r>
              <a:rPr lang="en-US" baseline="0" dirty="0" err="1" smtClean="0"/>
              <a:t>Mammaglobin</a:t>
            </a:r>
            <a:r>
              <a:rPr lang="en-US" baseline="0" dirty="0" smtClean="0"/>
              <a:t> breast tissue</a:t>
            </a:r>
          </a:p>
          <a:p>
            <a:r>
              <a:rPr lang="en-US" baseline="0" dirty="0" smtClean="0"/>
              <a:t>TTF-1 Lung cancer</a:t>
            </a:r>
          </a:p>
          <a:p>
            <a:r>
              <a:rPr lang="en-US" baseline="0" dirty="0" err="1" smtClean="0"/>
              <a:t>Napsin</a:t>
            </a:r>
            <a:r>
              <a:rPr lang="en-US" baseline="0" dirty="0" smtClean="0"/>
              <a:t> A- pulmonary adenocarcinoma </a:t>
            </a:r>
          </a:p>
          <a:p>
            <a:r>
              <a:rPr lang="en-US" baseline="0" dirty="0" smtClean="0"/>
              <a:t>CDX2 for adenocarcinomas, typically GI </a:t>
            </a:r>
          </a:p>
          <a:p>
            <a:r>
              <a:rPr lang="en-US" baseline="0" dirty="0" smtClean="0"/>
              <a:t>CA19-9 for pancreatic cancer</a:t>
            </a:r>
          </a:p>
          <a:p>
            <a:endParaRPr lang="en-US" dirty="0"/>
          </a:p>
        </p:txBody>
      </p:sp>
      <p:sp>
        <p:nvSpPr>
          <p:cNvPr id="4" name="Slide Number Placeholder 3"/>
          <p:cNvSpPr>
            <a:spLocks noGrp="1"/>
          </p:cNvSpPr>
          <p:nvPr>
            <p:ph type="sldNum" sz="quarter" idx="10"/>
          </p:nvPr>
        </p:nvSpPr>
        <p:spPr/>
        <p:txBody>
          <a:bodyPr/>
          <a:lstStyle/>
          <a:p>
            <a:fld id="{F9E5906A-BD70-4448-8061-2DF52E388F04}" type="slidenum">
              <a:rPr lang="en-US" smtClean="0"/>
              <a:t>14</a:t>
            </a:fld>
            <a:endParaRPr lang="en-US"/>
          </a:p>
        </p:txBody>
      </p:sp>
    </p:spTree>
    <p:extLst>
      <p:ext uri="{BB962C8B-B14F-4D97-AF65-F5344CB8AC3E}">
        <p14:creationId xmlns:p14="http://schemas.microsoft.com/office/powerpoint/2010/main" val="242739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5906A-BD70-4448-8061-2DF52E388F04}" type="slidenum">
              <a:rPr lang="en-US" smtClean="0"/>
              <a:t>20</a:t>
            </a:fld>
            <a:endParaRPr lang="en-US"/>
          </a:p>
        </p:txBody>
      </p:sp>
    </p:spTree>
    <p:extLst>
      <p:ext uri="{BB962C8B-B14F-4D97-AF65-F5344CB8AC3E}">
        <p14:creationId xmlns:p14="http://schemas.microsoft.com/office/powerpoint/2010/main" val="2966076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5906A-BD70-4448-8061-2DF52E388F04}" type="slidenum">
              <a:rPr lang="en-US" smtClean="0"/>
              <a:t>23</a:t>
            </a:fld>
            <a:endParaRPr lang="en-US"/>
          </a:p>
        </p:txBody>
      </p:sp>
    </p:spTree>
    <p:extLst>
      <p:ext uri="{BB962C8B-B14F-4D97-AF65-F5344CB8AC3E}">
        <p14:creationId xmlns:p14="http://schemas.microsoft.com/office/powerpoint/2010/main" val="4260706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E5906A-BD70-4448-8061-2DF52E388F04}" type="slidenum">
              <a:rPr lang="en-US" smtClean="0"/>
              <a:t>31</a:t>
            </a:fld>
            <a:endParaRPr lang="en-US"/>
          </a:p>
        </p:txBody>
      </p:sp>
    </p:spTree>
    <p:extLst>
      <p:ext uri="{BB962C8B-B14F-4D97-AF65-F5344CB8AC3E}">
        <p14:creationId xmlns:p14="http://schemas.microsoft.com/office/powerpoint/2010/main" val="124293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2085" y="-89356"/>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latin typeface="Arial" panose="020B0604020202020204" pitchFamily="34" charset="0"/>
              <a:cs typeface="Arial" panose="020B0604020202020204" pitchFamily="34" charset="0"/>
            </a:endParaRPr>
          </a:p>
        </p:txBody>
      </p:sp>
      <p:sp>
        <p:nvSpPr>
          <p:cNvPr id="2" name="Title 1"/>
          <p:cNvSpPr>
            <a:spLocks noGrp="1"/>
          </p:cNvSpPr>
          <p:nvPr>
            <p:ph type="ctrTitle" hasCustomPrompt="1"/>
          </p:nvPr>
        </p:nvSpPr>
        <p:spPr>
          <a:xfrm>
            <a:off x="685800" y="304800"/>
            <a:ext cx="7772400" cy="1524000"/>
          </a:xfrm>
        </p:spPr>
        <p:txBody>
          <a:bodyPr/>
          <a:lstStyle>
            <a:lvl1pPr marL="0" marR="0" indent="0" algn="ctr" defTabSz="914400" rtl="0" eaLnBrk="1" fontAlgn="auto" latinLnBrk="0" hangingPunct="1">
              <a:lnSpc>
                <a:spcPct val="100000"/>
              </a:lnSpc>
              <a:spcBef>
                <a:spcPct val="0"/>
              </a:spcBef>
              <a:spcAft>
                <a:spcPts val="0"/>
              </a:spcAft>
              <a:buClrTx/>
              <a:buSzTx/>
              <a:buFontTx/>
              <a:buNone/>
              <a:tabLst/>
              <a:defRPr sz="4800" baseline="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Title (i.e. Grand Rounds)</a:t>
            </a:r>
            <a:br>
              <a:rPr lang="en-US" dirty="0" smtClean="0"/>
            </a:br>
            <a:r>
              <a:rPr lang="en-US" sz="4000" dirty="0" smtClean="0"/>
              <a:t>Subtitle (i.e.</a:t>
            </a:r>
            <a:r>
              <a:rPr lang="en-US" sz="4000" baseline="0" dirty="0" smtClean="0"/>
              <a:t> </a:t>
            </a:r>
            <a:r>
              <a:rPr lang="en-US" sz="4000" baseline="0" dirty="0" err="1" smtClean="0"/>
              <a:t>Chalazion</a:t>
            </a:r>
            <a:r>
              <a:rPr lang="en-US" sz="4000" dirty="0" smtClean="0"/>
              <a:t>)</a:t>
            </a:r>
            <a:endParaRPr lang="en-US" dirty="0"/>
          </a:p>
        </p:txBody>
      </p:sp>
      <p:sp>
        <p:nvSpPr>
          <p:cNvPr id="3" name="Subtitle 2"/>
          <p:cNvSpPr>
            <a:spLocks noGrp="1"/>
          </p:cNvSpPr>
          <p:nvPr>
            <p:ph type="subTitle" idx="1" hasCustomPrompt="1"/>
          </p:nvPr>
        </p:nvSpPr>
        <p:spPr>
          <a:xfrm>
            <a:off x="1371600" y="4495800"/>
            <a:ext cx="6400800" cy="1219200"/>
          </a:xfrm>
        </p:spPr>
        <p:txBody>
          <a:bodyPr/>
          <a:lstStyle>
            <a:lvl1pPr marL="0" indent="0" algn="ctr">
              <a:buNone/>
              <a:defRPr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Name and Date</a:t>
            </a:r>
          </a:p>
        </p:txBody>
      </p:sp>
      <p:sp>
        <p:nvSpPr>
          <p:cNvPr id="10" name="Rectangle 9"/>
          <p:cNvSpPr/>
          <p:nvPr userDrawn="1"/>
        </p:nvSpPr>
        <p:spPr>
          <a:xfrm>
            <a:off x="-32085" y="6180221"/>
            <a:ext cx="9176085" cy="685800"/>
          </a:xfrm>
          <a:prstGeom prst="rect">
            <a:avLst/>
          </a:prstGeom>
          <a:solidFill>
            <a:srgbClr val="AD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81302" y="2286000"/>
            <a:ext cx="3148717" cy="1828800"/>
          </a:xfrm>
          <a:prstGeom prst="rect">
            <a:avLst/>
          </a:prstGeom>
        </p:spPr>
      </p:pic>
      <p:sp>
        <p:nvSpPr>
          <p:cNvPr id="12" name="TextBox 11"/>
          <p:cNvSpPr txBox="1"/>
          <p:nvPr userDrawn="1"/>
        </p:nvSpPr>
        <p:spPr>
          <a:xfrm>
            <a:off x="2507803" y="6348481"/>
            <a:ext cx="6523902" cy="400110"/>
          </a:xfrm>
          <a:prstGeom prst="rect">
            <a:avLst/>
          </a:prstGeom>
          <a:noFill/>
        </p:spPr>
        <p:txBody>
          <a:bodyPr wrap="none" rtlCol="0">
            <a:spAutoFit/>
          </a:bodyPr>
          <a:lstStyle/>
          <a:p>
            <a:r>
              <a:rPr lang="en-US" sz="2000" dirty="0" smtClean="0">
                <a:ln w="3175">
                  <a:noFill/>
                </a:ln>
                <a:solidFill>
                  <a:schemeClr val="bg1"/>
                </a:solidFill>
                <a:effectLst/>
                <a:latin typeface="Arial Rounded MT Bold" panose="020F0704030504030204" pitchFamily="34" charset="0"/>
              </a:rPr>
              <a:t>Department of Ophthalmology and Visual Sciences</a:t>
            </a:r>
            <a:endParaRPr lang="en-US" sz="2000" dirty="0">
              <a:ln w="3175">
                <a:noFill/>
              </a:ln>
              <a:solidFill>
                <a:schemeClr val="bg1"/>
              </a:solidFill>
              <a:effectLst/>
              <a:latin typeface="Arial Rounded MT Bold" panose="020F0704030504030204" pitchFamily="34" charset="0"/>
            </a:endParaRPr>
          </a:p>
        </p:txBody>
      </p:sp>
      <p:pic>
        <p:nvPicPr>
          <p:cNvPr id="1028" name="Picture 4" descr="https://cdn0.orgsync.com/images/os-school-logos/374-pyvbk56-university-of-louisville-onred-app-sm.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199" y="6112042"/>
            <a:ext cx="2286001" cy="914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58318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A4EB-0B06-4F24-98BB-CEE041FC849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11791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3DA4EB-0B06-4F24-98BB-CEE041FC849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233328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gradFill flip="none" rotWithShape="1">
            <a:gsLst>
              <a:gs pos="0">
                <a:schemeClr val="bg1">
                  <a:lumMod val="95000"/>
                </a:schemeClr>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066800"/>
            <a:ext cx="8229600" cy="5059363"/>
          </a:xfrm>
        </p:spPr>
        <p:txBody>
          <a:bodyPr/>
          <a:lstStyle>
            <a:lvl1pPr>
              <a:defRPr>
                <a:latin typeface="Arial" panose="020B0604020202020204" pitchFamily="34" charset="0"/>
                <a:cs typeface="Arial" panose="020B0604020202020204" pitchFamily="34" charset="0"/>
              </a:defRPr>
            </a:lvl1pPr>
            <a:lvl2pPr>
              <a:defRPr>
                <a:solidFill>
                  <a:schemeClr val="tx1">
                    <a:lumMod val="65000"/>
                    <a:lumOff val="35000"/>
                  </a:schemeClr>
                </a:solidFill>
                <a:latin typeface="Arial" panose="020B0604020202020204" pitchFamily="34" charset="0"/>
                <a:cs typeface="Arial" panose="020B0604020202020204" pitchFamily="34" charset="0"/>
              </a:defRPr>
            </a:lvl2pPr>
            <a:lvl3pPr>
              <a:defRPr>
                <a:solidFill>
                  <a:schemeClr val="tx1">
                    <a:lumMod val="65000"/>
                    <a:lumOff val="35000"/>
                  </a:schemeClr>
                </a:solidFill>
                <a:latin typeface="Arial" panose="020B0604020202020204" pitchFamily="34" charset="0"/>
                <a:cs typeface="Arial" panose="020B0604020202020204" pitchFamily="34" charset="0"/>
              </a:defRPr>
            </a:lvl3pPr>
            <a:lvl4pPr>
              <a:defRPr>
                <a:solidFill>
                  <a:schemeClr val="tx1">
                    <a:lumMod val="65000"/>
                    <a:lumOff val="35000"/>
                  </a:schemeClr>
                </a:solidFill>
                <a:latin typeface="Arial" panose="020B0604020202020204" pitchFamily="34" charset="0"/>
                <a:cs typeface="Arial" panose="020B0604020202020204" pitchFamily="34" charset="0"/>
              </a:defRPr>
            </a:lvl4pPr>
            <a:lvl5pPr>
              <a:defRPr>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102349"/>
            <a:ext cx="8229600" cy="1143000"/>
          </a:xfrm>
        </p:spPr>
        <p:txBody>
          <a:bodyPr/>
          <a:lstStyle>
            <a:lvl1pPr>
              <a:defRPr>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pic>
        <p:nvPicPr>
          <p:cNvPr id="10" name="Picture 2" descr="C:\Users\Juan P FdC\Desktop\DOVS white.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8106257" y="6253205"/>
            <a:ext cx="1013680" cy="5887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6372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3DA4EB-0B06-4F24-98BB-CEE041FC849F}" type="datetimeFigureOut">
              <a:rPr lang="en-US" smtClean="0"/>
              <a:t>8/1/2017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61403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3DA4EB-0B06-4F24-98BB-CEE041FC849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2327258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3DA4EB-0B06-4F24-98BB-CEE041FC849F}" type="datetimeFigureOut">
              <a:rPr lang="en-US" smtClean="0"/>
              <a:t>8/1/2017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1797511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3DA4EB-0B06-4F24-98BB-CEE041FC849F}" type="datetimeFigureOut">
              <a:rPr lang="en-US" smtClean="0"/>
              <a:t>8/1/2017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711319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3DA4EB-0B06-4F24-98BB-CEE041FC849F}" type="datetimeFigureOut">
              <a:rPr lang="en-US" smtClean="0"/>
              <a:t>8/1/2017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2972094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3332209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3DA4EB-0B06-4F24-98BB-CEE041FC849F}" type="datetimeFigureOut">
              <a:rPr lang="en-US" smtClean="0"/>
              <a:t>8/1/2017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783579-E7DE-4469-A140-89CEE8B0329A}" type="slidenum">
              <a:rPr lang="en-US" smtClean="0"/>
              <a:t>‹#›</a:t>
            </a:fld>
            <a:endParaRPr lang="en-US"/>
          </a:p>
        </p:txBody>
      </p:sp>
    </p:spTree>
    <p:extLst>
      <p:ext uri="{BB962C8B-B14F-4D97-AF65-F5344CB8AC3E}">
        <p14:creationId xmlns:p14="http://schemas.microsoft.com/office/powerpoint/2010/main" val="407737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DA4EB-0B06-4F24-98BB-CEE041FC849F}" type="datetimeFigureOut">
              <a:rPr lang="en-US" smtClean="0"/>
              <a:t>8/1/2017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783579-E7DE-4469-A140-89CEE8B0329A}" type="slidenum">
              <a:rPr lang="en-US" smtClean="0"/>
              <a:t>‹#›</a:t>
            </a:fld>
            <a:endParaRPr lang="en-US"/>
          </a:p>
        </p:txBody>
      </p:sp>
    </p:spTree>
    <p:extLst>
      <p:ext uri="{BB962C8B-B14F-4D97-AF65-F5344CB8AC3E}">
        <p14:creationId xmlns:p14="http://schemas.microsoft.com/office/powerpoint/2010/main" val="395619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Andrea Breaux</a:t>
            </a:r>
          </a:p>
          <a:p>
            <a:r>
              <a:rPr lang="en-US" dirty="0" smtClean="0"/>
              <a:t>June 15, 2017</a:t>
            </a:r>
            <a:endParaRPr lang="en-US" dirty="0"/>
          </a:p>
        </p:txBody>
      </p:sp>
      <p:sp>
        <p:nvSpPr>
          <p:cNvPr id="4" name="Title 3"/>
          <p:cNvSpPr>
            <a:spLocks noGrp="1"/>
          </p:cNvSpPr>
          <p:nvPr>
            <p:ph type="ctrTitle"/>
          </p:nvPr>
        </p:nvSpPr>
        <p:spPr/>
        <p:txBody>
          <a:bodyPr>
            <a:normAutofit fontScale="90000"/>
          </a:bodyPr>
          <a:lstStyle/>
          <a:p>
            <a:r>
              <a:rPr lang="en-US" dirty="0" smtClean="0"/>
              <a:t>Differential Diagnosis of an Orbital Mass</a:t>
            </a:r>
            <a:endParaRPr lang="en-US" dirty="0"/>
          </a:p>
        </p:txBody>
      </p:sp>
      <p:sp>
        <p:nvSpPr>
          <p:cNvPr id="2" name="TextBox 1"/>
          <p:cNvSpPr txBox="1"/>
          <p:nvPr/>
        </p:nvSpPr>
        <p:spPr>
          <a:xfrm>
            <a:off x="4286457" y="209929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2215821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91 </a:t>
            </a:r>
            <a:r>
              <a:rPr lang="en-US" dirty="0" err="1" smtClean="0"/>
              <a:t>yo</a:t>
            </a:r>
            <a:r>
              <a:rPr lang="en-US" dirty="0" smtClean="0"/>
              <a:t> AAF with known history of bilateral breast cancer in the 1960’s and 70’s, but no other known malignancy.</a:t>
            </a:r>
          </a:p>
          <a:p>
            <a:pPr marL="0" indent="0">
              <a:buNone/>
            </a:pPr>
            <a:endParaRPr lang="en-US" dirty="0" smtClean="0"/>
          </a:p>
          <a:p>
            <a:r>
              <a:rPr lang="en-US" dirty="0" smtClean="0"/>
              <a:t>Differential Diagnosis</a:t>
            </a:r>
          </a:p>
          <a:p>
            <a:pPr lvl="1"/>
            <a:r>
              <a:rPr lang="en-US" dirty="0" smtClean="0"/>
              <a:t>Metastatic </a:t>
            </a:r>
            <a:r>
              <a:rPr lang="en-US" dirty="0"/>
              <a:t>disease</a:t>
            </a:r>
          </a:p>
          <a:p>
            <a:pPr lvl="1"/>
            <a:r>
              <a:rPr lang="en-US" dirty="0"/>
              <a:t>Lymphoma </a:t>
            </a:r>
          </a:p>
          <a:p>
            <a:pPr lvl="1"/>
            <a:r>
              <a:rPr lang="en-US" dirty="0"/>
              <a:t>Sarcoma</a:t>
            </a:r>
          </a:p>
          <a:p>
            <a:pPr lvl="1"/>
            <a:r>
              <a:rPr lang="en-US" dirty="0" smtClean="0"/>
              <a:t>Infection</a:t>
            </a:r>
          </a:p>
          <a:p>
            <a:pPr marL="457200" lvl="1" indent="0">
              <a:buNone/>
            </a:pPr>
            <a:endParaRPr lang="en-US" dirty="0" smtClean="0"/>
          </a:p>
          <a:p>
            <a:r>
              <a:rPr lang="en-US" dirty="0" smtClean="0"/>
              <a:t>Plan: Proceed with anterior </a:t>
            </a:r>
            <a:r>
              <a:rPr lang="en-US" dirty="0" err="1" smtClean="0"/>
              <a:t>orbitotomy</a:t>
            </a:r>
            <a:r>
              <a:rPr lang="en-US" dirty="0" smtClean="0"/>
              <a:t> with mass biopsy with frozen tissue/fresh tissue sections per lymphoma protocol. </a:t>
            </a:r>
          </a:p>
          <a:p>
            <a:pPr lvl="1"/>
            <a:endParaRPr lang="en-US" dirty="0"/>
          </a:p>
          <a:p>
            <a:pPr marL="457200" lvl="1" indent="0">
              <a:buNone/>
            </a:pPr>
            <a:endParaRPr lang="en-US" dirty="0" smtClean="0"/>
          </a:p>
          <a:p>
            <a:pPr lvl="1"/>
            <a:endParaRPr lang="en-US" dirty="0"/>
          </a:p>
          <a:p>
            <a:pPr lvl="1"/>
            <a:endParaRPr lang="en-US" dirty="0" smtClean="0"/>
          </a:p>
          <a:p>
            <a:pPr lvl="1"/>
            <a:endParaRPr lang="en-US" dirty="0"/>
          </a:p>
          <a:p>
            <a:pPr lvl="1"/>
            <a:endParaRPr lang="en-US" dirty="0" smtClean="0"/>
          </a:p>
        </p:txBody>
      </p:sp>
      <p:sp>
        <p:nvSpPr>
          <p:cNvPr id="3" name="Title 2"/>
          <p:cNvSpPr>
            <a:spLocks noGrp="1"/>
          </p:cNvSpPr>
          <p:nvPr>
            <p:ph type="title"/>
          </p:nvPr>
        </p:nvSpPr>
        <p:spPr/>
        <p:txBody>
          <a:bodyPr/>
          <a:lstStyle/>
          <a:p>
            <a:r>
              <a:rPr lang="en-US" dirty="0" smtClean="0"/>
              <a:t>Assessment/Plan</a:t>
            </a:r>
            <a:endParaRPr lang="en-US" dirty="0"/>
          </a:p>
        </p:txBody>
      </p:sp>
    </p:spTree>
    <p:extLst>
      <p:ext uri="{BB962C8B-B14F-4D97-AF65-F5344CB8AC3E}">
        <p14:creationId xmlns:p14="http://schemas.microsoft.com/office/powerpoint/2010/main" val="403132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Imaging</a:t>
            </a:r>
            <a:endParaRPr lang="en-US" dirty="0"/>
          </a:p>
        </p:txBody>
      </p:sp>
      <p:pic>
        <p:nvPicPr>
          <p:cNvPr id="4" name="Content Placeholder 3" descr="Screen Shot 2017-06-15 at 8.49.02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8854" t="2323" r="8948" b="4985"/>
          <a:stretch/>
        </p:blipFill>
        <p:spPr>
          <a:xfrm>
            <a:off x="685800" y="1066800"/>
            <a:ext cx="6985000" cy="4559300"/>
          </a:xfrm>
        </p:spPr>
      </p:pic>
      <p:sp>
        <p:nvSpPr>
          <p:cNvPr id="7" name="TextBox 6"/>
          <p:cNvSpPr txBox="1"/>
          <p:nvPr/>
        </p:nvSpPr>
        <p:spPr>
          <a:xfrm>
            <a:off x="76200" y="6475968"/>
            <a:ext cx="2416046" cy="369332"/>
          </a:xfrm>
          <a:prstGeom prst="rect">
            <a:avLst/>
          </a:prstGeom>
          <a:noFill/>
        </p:spPr>
        <p:txBody>
          <a:bodyPr wrap="none" rtlCol="0">
            <a:spAutoFit/>
          </a:bodyPr>
          <a:lstStyle/>
          <a:p>
            <a:r>
              <a:rPr lang="en-US" dirty="0" smtClean="0"/>
              <a:t>T1 Coronal Pre-contrast</a:t>
            </a:r>
            <a:endParaRPr lang="en-US" dirty="0"/>
          </a:p>
        </p:txBody>
      </p:sp>
    </p:spTree>
    <p:extLst>
      <p:ext uri="{BB962C8B-B14F-4D97-AF65-F5344CB8AC3E}">
        <p14:creationId xmlns:p14="http://schemas.microsoft.com/office/powerpoint/2010/main" val="13524399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Imaging </a:t>
            </a:r>
            <a:endParaRPr lang="en-US" dirty="0"/>
          </a:p>
        </p:txBody>
      </p:sp>
      <p:pic>
        <p:nvPicPr>
          <p:cNvPr id="6" name="Content Placeholder 5" descr="Screen Shot 2017-06-15 at 8.49.44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8105" t="12418" r="-2600" b="3201"/>
          <a:stretch/>
        </p:blipFill>
        <p:spPr>
          <a:xfrm>
            <a:off x="914400" y="1066801"/>
            <a:ext cx="7848600" cy="4876800"/>
          </a:xfrm>
        </p:spPr>
      </p:pic>
      <p:sp>
        <p:nvSpPr>
          <p:cNvPr id="7" name="TextBox 6"/>
          <p:cNvSpPr txBox="1"/>
          <p:nvPr/>
        </p:nvSpPr>
        <p:spPr>
          <a:xfrm>
            <a:off x="457200" y="6324600"/>
            <a:ext cx="2518638" cy="369332"/>
          </a:xfrm>
          <a:prstGeom prst="rect">
            <a:avLst/>
          </a:prstGeom>
          <a:noFill/>
        </p:spPr>
        <p:txBody>
          <a:bodyPr wrap="none" rtlCol="0">
            <a:spAutoFit/>
          </a:bodyPr>
          <a:lstStyle/>
          <a:p>
            <a:r>
              <a:rPr lang="en-US" dirty="0" smtClean="0"/>
              <a:t>T1 Coronal Post Contrast</a:t>
            </a:r>
            <a:endParaRPr lang="en-US" dirty="0"/>
          </a:p>
        </p:txBody>
      </p:sp>
    </p:spTree>
    <p:extLst>
      <p:ext uri="{BB962C8B-B14F-4D97-AF65-F5344CB8AC3E}">
        <p14:creationId xmlns:p14="http://schemas.microsoft.com/office/powerpoint/2010/main" val="3759485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Imaging </a:t>
            </a:r>
            <a:endParaRPr lang="en-US" dirty="0"/>
          </a:p>
        </p:txBody>
      </p:sp>
      <p:pic>
        <p:nvPicPr>
          <p:cNvPr id="7" name="Content Placeholder 6" descr="Screen Shot 2017-06-15 at 8.54.58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4926" t="-1255" r="-14527" b="1255"/>
          <a:stretch/>
        </p:blipFill>
        <p:spPr>
          <a:xfrm>
            <a:off x="457200" y="1295400"/>
            <a:ext cx="8229600" cy="5059363"/>
          </a:xfrm>
        </p:spPr>
      </p:pic>
      <p:sp>
        <p:nvSpPr>
          <p:cNvPr id="8" name="TextBox 7"/>
          <p:cNvSpPr txBox="1"/>
          <p:nvPr/>
        </p:nvSpPr>
        <p:spPr>
          <a:xfrm>
            <a:off x="1371600" y="6488668"/>
            <a:ext cx="2236510" cy="369332"/>
          </a:xfrm>
          <a:prstGeom prst="rect">
            <a:avLst/>
          </a:prstGeom>
          <a:noFill/>
        </p:spPr>
        <p:txBody>
          <a:bodyPr wrap="none" rtlCol="0">
            <a:spAutoFit/>
          </a:bodyPr>
          <a:lstStyle/>
          <a:p>
            <a:r>
              <a:rPr lang="en-US" dirty="0" smtClean="0"/>
              <a:t>T1 Axial Post Contrast</a:t>
            </a:r>
            <a:endParaRPr lang="en-US" dirty="0"/>
          </a:p>
        </p:txBody>
      </p:sp>
    </p:spTree>
    <p:extLst>
      <p:ext uri="{BB962C8B-B14F-4D97-AF65-F5344CB8AC3E}">
        <p14:creationId xmlns:p14="http://schemas.microsoft.com/office/powerpoint/2010/main" val="2076316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6-15 at 9.33.53 PM.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080" t="-61715" r="-1080" b="2302"/>
          <a:stretch/>
        </p:blipFill>
        <p:spPr>
          <a:xfrm>
            <a:off x="228600" y="2514600"/>
            <a:ext cx="8229600" cy="3517900"/>
          </a:xfrm>
        </p:spPr>
      </p:pic>
      <p:sp>
        <p:nvSpPr>
          <p:cNvPr id="3" name="Title 2"/>
          <p:cNvSpPr>
            <a:spLocks noGrp="1"/>
          </p:cNvSpPr>
          <p:nvPr>
            <p:ph type="title"/>
          </p:nvPr>
        </p:nvSpPr>
        <p:spPr/>
        <p:txBody>
          <a:bodyPr/>
          <a:lstStyle/>
          <a:p>
            <a:r>
              <a:rPr lang="en-US" dirty="0" smtClean="0"/>
              <a:t>Pathology </a:t>
            </a:r>
            <a:endParaRPr lang="en-US" dirty="0"/>
          </a:p>
        </p:txBody>
      </p:sp>
      <p:pic>
        <p:nvPicPr>
          <p:cNvPr id="5" name="Picture 4" descr="Screen Shot 2017-06-15 at 9.33.33 PM.png"/>
          <p:cNvPicPr>
            <a:picLocks noChangeAspect="1"/>
          </p:cNvPicPr>
          <p:nvPr/>
        </p:nvPicPr>
        <p:blipFill rotWithShape="1">
          <a:blip r:embed="rId4">
            <a:extLst>
              <a:ext uri="{28A0092B-C50C-407E-A947-70E740481C1C}">
                <a14:useLocalDpi xmlns:a14="http://schemas.microsoft.com/office/drawing/2010/main" val="0"/>
              </a:ext>
            </a:extLst>
          </a:blip>
          <a:srcRect l="2299" t="-446" r="-288" b="20447"/>
          <a:stretch/>
        </p:blipFill>
        <p:spPr>
          <a:xfrm>
            <a:off x="355600" y="1117601"/>
            <a:ext cx="8661400" cy="2285999"/>
          </a:xfrm>
          <a:prstGeom prst="rect">
            <a:avLst/>
          </a:prstGeom>
        </p:spPr>
      </p:pic>
    </p:spTree>
    <p:extLst>
      <p:ext uri="{BB962C8B-B14F-4D97-AF65-F5344CB8AC3E}">
        <p14:creationId xmlns:p14="http://schemas.microsoft.com/office/powerpoint/2010/main" val="816154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Pathology – H&amp;E low power</a:t>
            </a:r>
            <a:endParaRPr lang="en-US" dirty="0"/>
          </a:p>
        </p:txBody>
      </p:sp>
      <p:pic>
        <p:nvPicPr>
          <p:cNvPr id="5" name="Content Placeholder 4" descr="SR low.jpg"/>
          <p:cNvPicPr>
            <a:picLocks noGrp="1" noChangeAspect="1"/>
          </p:cNvPicPr>
          <p:nvPr>
            <p:ph idx="1"/>
          </p:nvPr>
        </p:nvPicPr>
        <p:blipFill>
          <a:blip r:embed="rId2" cstate="print">
            <a:extLst>
              <a:ext uri="{28A0092B-C50C-407E-A947-70E740481C1C}">
                <a14:useLocalDpi xmlns:a14="http://schemas.microsoft.com/office/drawing/2010/main" val="0"/>
              </a:ext>
            </a:extLst>
          </a:blip>
          <a:srcRect t="7046" b="7046"/>
          <a:stretch>
            <a:fillRect/>
          </a:stretch>
        </p:blipFill>
        <p:spPr/>
      </p:pic>
    </p:spTree>
    <p:extLst>
      <p:ext uri="{BB962C8B-B14F-4D97-AF65-F5344CB8AC3E}">
        <p14:creationId xmlns:p14="http://schemas.microsoft.com/office/powerpoint/2010/main" val="1838857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H&amp;E 40x </a:t>
            </a:r>
            <a:endParaRPr lang="en-US" dirty="0"/>
          </a:p>
        </p:txBody>
      </p:sp>
      <p:pic>
        <p:nvPicPr>
          <p:cNvPr id="4" name="Content Placeholder 3" descr="SR2 40x.jpg"/>
          <p:cNvPicPr>
            <a:picLocks noGrp="1" noChangeAspect="1"/>
          </p:cNvPicPr>
          <p:nvPr>
            <p:ph idx="1"/>
          </p:nvPr>
        </p:nvPicPr>
        <p:blipFill>
          <a:blip r:embed="rId2" cstate="print">
            <a:extLst>
              <a:ext uri="{28A0092B-C50C-407E-A947-70E740481C1C}">
                <a14:useLocalDpi xmlns:a14="http://schemas.microsoft.com/office/drawing/2010/main" val="0"/>
              </a:ext>
            </a:extLst>
          </a:blip>
          <a:srcRect t="7046" b="7046"/>
          <a:stretch>
            <a:fillRect/>
          </a:stretch>
        </p:blipFill>
        <p:spPr/>
      </p:pic>
    </p:spTree>
    <p:extLst>
      <p:ext uri="{BB962C8B-B14F-4D97-AF65-F5344CB8AC3E}">
        <p14:creationId xmlns:p14="http://schemas.microsoft.com/office/powerpoint/2010/main" val="1075359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R ER.jpg"/>
          <p:cNvPicPr>
            <a:picLocks noGrp="1" noChangeAspect="1"/>
          </p:cNvPicPr>
          <p:nvPr>
            <p:ph idx="1"/>
          </p:nvPr>
        </p:nvPicPr>
        <p:blipFill>
          <a:blip r:embed="rId2" cstate="print">
            <a:extLst>
              <a:ext uri="{28A0092B-C50C-407E-A947-70E740481C1C}">
                <a14:useLocalDpi xmlns:a14="http://schemas.microsoft.com/office/drawing/2010/main" val="0"/>
              </a:ext>
            </a:extLst>
          </a:blip>
          <a:srcRect t="7046" b="7046"/>
          <a:stretch>
            <a:fillRect/>
          </a:stretch>
        </p:blipFill>
        <p:spPr/>
      </p:pic>
      <p:sp>
        <p:nvSpPr>
          <p:cNvPr id="3" name="Title 2"/>
          <p:cNvSpPr>
            <a:spLocks noGrp="1"/>
          </p:cNvSpPr>
          <p:nvPr>
            <p:ph type="title"/>
          </p:nvPr>
        </p:nvSpPr>
        <p:spPr/>
        <p:txBody>
          <a:bodyPr/>
          <a:lstStyle/>
          <a:p>
            <a:r>
              <a:rPr lang="en-US" dirty="0" smtClean="0"/>
              <a:t>ER staining</a:t>
            </a:r>
            <a:endParaRPr lang="en-US" dirty="0"/>
          </a:p>
        </p:txBody>
      </p:sp>
    </p:spTree>
    <p:extLst>
      <p:ext uri="{BB962C8B-B14F-4D97-AF65-F5344CB8AC3E}">
        <p14:creationId xmlns:p14="http://schemas.microsoft.com/office/powerpoint/2010/main" val="4221956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R PR.jpg"/>
          <p:cNvPicPr>
            <a:picLocks noGrp="1" noChangeAspect="1"/>
          </p:cNvPicPr>
          <p:nvPr>
            <p:ph idx="1"/>
          </p:nvPr>
        </p:nvPicPr>
        <p:blipFill>
          <a:blip r:embed="rId2" cstate="print">
            <a:extLst>
              <a:ext uri="{28A0092B-C50C-407E-A947-70E740481C1C}">
                <a14:useLocalDpi xmlns:a14="http://schemas.microsoft.com/office/drawing/2010/main" val="0"/>
              </a:ext>
            </a:extLst>
          </a:blip>
          <a:srcRect t="7046" b="7046"/>
          <a:stretch>
            <a:fillRect/>
          </a:stretch>
        </p:blipFill>
        <p:spPr/>
      </p:pic>
      <p:sp>
        <p:nvSpPr>
          <p:cNvPr id="3" name="Title 2"/>
          <p:cNvSpPr>
            <a:spLocks noGrp="1"/>
          </p:cNvSpPr>
          <p:nvPr>
            <p:ph type="title"/>
          </p:nvPr>
        </p:nvSpPr>
        <p:spPr/>
        <p:txBody>
          <a:bodyPr/>
          <a:lstStyle/>
          <a:p>
            <a:r>
              <a:rPr lang="en-US" dirty="0" smtClean="0"/>
              <a:t>PR staining</a:t>
            </a:r>
            <a:endParaRPr lang="en-US" dirty="0"/>
          </a:p>
        </p:txBody>
      </p:sp>
    </p:spTree>
    <p:extLst>
      <p:ext uri="{BB962C8B-B14F-4D97-AF65-F5344CB8AC3E}">
        <p14:creationId xmlns:p14="http://schemas.microsoft.com/office/powerpoint/2010/main" val="2590829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R Her2.jpg"/>
          <p:cNvPicPr>
            <a:picLocks noGrp="1" noChangeAspect="1"/>
          </p:cNvPicPr>
          <p:nvPr>
            <p:ph idx="1"/>
          </p:nvPr>
        </p:nvPicPr>
        <p:blipFill>
          <a:blip r:embed="rId2" cstate="print">
            <a:extLst>
              <a:ext uri="{28A0092B-C50C-407E-A947-70E740481C1C}">
                <a14:useLocalDpi xmlns:a14="http://schemas.microsoft.com/office/drawing/2010/main" val="0"/>
              </a:ext>
            </a:extLst>
          </a:blip>
          <a:srcRect t="7046" b="7046"/>
          <a:stretch>
            <a:fillRect/>
          </a:stretch>
        </p:blipFill>
        <p:spPr/>
      </p:pic>
      <p:sp>
        <p:nvSpPr>
          <p:cNvPr id="3" name="Title 2"/>
          <p:cNvSpPr>
            <a:spLocks noGrp="1"/>
          </p:cNvSpPr>
          <p:nvPr>
            <p:ph type="title"/>
          </p:nvPr>
        </p:nvSpPr>
        <p:spPr/>
        <p:txBody>
          <a:bodyPr/>
          <a:lstStyle/>
          <a:p>
            <a:r>
              <a:rPr lang="en-US" dirty="0" smtClean="0"/>
              <a:t>HER2 Staining</a:t>
            </a:r>
            <a:endParaRPr lang="en-US" dirty="0"/>
          </a:p>
        </p:txBody>
      </p:sp>
    </p:spTree>
    <p:extLst>
      <p:ext uri="{BB962C8B-B14F-4D97-AF65-F5344CB8AC3E}">
        <p14:creationId xmlns:p14="http://schemas.microsoft.com/office/powerpoint/2010/main" val="17508214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CC</a:t>
            </a:r>
          </a:p>
          <a:p>
            <a:pPr marL="457200" lvl="1" indent="0">
              <a:buNone/>
            </a:pPr>
            <a:r>
              <a:rPr lang="en-US" dirty="0" smtClean="0"/>
              <a:t>“Blurry and double vision”</a:t>
            </a:r>
          </a:p>
          <a:p>
            <a:endParaRPr lang="en-US" dirty="0"/>
          </a:p>
          <a:p>
            <a:pPr marL="0" indent="0">
              <a:buNone/>
            </a:pPr>
            <a:r>
              <a:rPr lang="en-US" b="1" dirty="0" smtClean="0"/>
              <a:t>HPI</a:t>
            </a:r>
          </a:p>
          <a:p>
            <a:pPr marL="457200" lvl="1" indent="0">
              <a:buNone/>
            </a:pPr>
            <a:r>
              <a:rPr lang="en-US" dirty="0" smtClean="0"/>
              <a:t>91 </a:t>
            </a:r>
            <a:r>
              <a:rPr lang="en-US" dirty="0" err="1" smtClean="0"/>
              <a:t>yo</a:t>
            </a:r>
            <a:r>
              <a:rPr lang="en-US" dirty="0" smtClean="0"/>
              <a:t> AAF having problems with balance and equilibrium, dizziness and double vision, primarily worse in down gaze. She also complained of headaches in the front part of her head and sides of her head.  </a:t>
            </a:r>
            <a:endParaRPr lang="en-US" dirty="0"/>
          </a:p>
        </p:txBody>
      </p:sp>
      <p:sp>
        <p:nvSpPr>
          <p:cNvPr id="3" name="Title 2"/>
          <p:cNvSpPr>
            <a:spLocks noGrp="1"/>
          </p:cNvSpPr>
          <p:nvPr>
            <p:ph type="title"/>
          </p:nvPr>
        </p:nvSpPr>
        <p:spPr/>
        <p:txBody>
          <a:bodyPr/>
          <a:lstStyle/>
          <a:p>
            <a:r>
              <a:rPr lang="en-US" dirty="0" smtClean="0"/>
              <a:t>Patient Presentation</a:t>
            </a:r>
            <a:endParaRPr lang="en-US" dirty="0"/>
          </a:p>
        </p:txBody>
      </p:sp>
    </p:spTree>
    <p:extLst>
      <p:ext uri="{BB962C8B-B14F-4D97-AF65-F5344CB8AC3E}">
        <p14:creationId xmlns:p14="http://schemas.microsoft.com/office/powerpoint/2010/main" val="3902974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Special Stains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80379253"/>
              </p:ext>
            </p:extLst>
          </p:nvPr>
        </p:nvGraphicFramePr>
        <p:xfrm>
          <a:off x="533400" y="1828800"/>
          <a:ext cx="8229600" cy="2966720"/>
        </p:xfrm>
        <a:graphic>
          <a:graphicData uri="http://schemas.openxmlformats.org/drawingml/2006/table">
            <a:tbl>
              <a:tblPr firstRow="1" bandRow="1">
                <a:tableStyleId>{BC89EF96-8CEA-46FF-86C4-4CE0E7609802}</a:tableStyleId>
              </a:tblPr>
              <a:tblGrid>
                <a:gridCol w="4114800"/>
                <a:gridCol w="4114800"/>
              </a:tblGrid>
              <a:tr h="370840">
                <a:tc>
                  <a:txBody>
                    <a:bodyPr/>
                    <a:lstStyle/>
                    <a:p>
                      <a:r>
                        <a:rPr lang="en-US" b="1" dirty="0" smtClean="0"/>
                        <a:t>CK 7 and CK 20</a:t>
                      </a:r>
                      <a:endParaRPr lang="en-US" b="1" dirty="0"/>
                    </a:p>
                  </a:txBody>
                  <a:tcPr/>
                </a:tc>
                <a:tc>
                  <a:txBody>
                    <a:bodyPr/>
                    <a:lstStyle/>
                    <a:p>
                      <a:r>
                        <a:rPr lang="en-US" b="1" dirty="0" smtClean="0"/>
                        <a:t>Epithelial</a:t>
                      </a:r>
                      <a:r>
                        <a:rPr lang="en-US" b="1" baseline="0" dirty="0" smtClean="0"/>
                        <a:t> cancers</a:t>
                      </a:r>
                      <a:endParaRPr lang="en-US" b="1" dirty="0"/>
                    </a:p>
                  </a:txBody>
                  <a:tcPr/>
                </a:tc>
              </a:tr>
              <a:tr h="370840">
                <a:tc>
                  <a:txBody>
                    <a:bodyPr/>
                    <a:lstStyle/>
                    <a:p>
                      <a:r>
                        <a:rPr lang="en-US" b="1" dirty="0" smtClean="0"/>
                        <a:t>GATA-3</a:t>
                      </a:r>
                      <a:endParaRPr lang="en-US" b="1" dirty="0"/>
                    </a:p>
                  </a:txBody>
                  <a:tcPr/>
                </a:tc>
                <a:tc>
                  <a:txBody>
                    <a:bodyPr/>
                    <a:lstStyle/>
                    <a:p>
                      <a:r>
                        <a:rPr lang="en-US" b="1" dirty="0" err="1" smtClean="0"/>
                        <a:t>Urothelial</a:t>
                      </a:r>
                      <a:r>
                        <a:rPr lang="en-US" b="1" dirty="0" smtClean="0"/>
                        <a:t> and Breast cancers</a:t>
                      </a:r>
                      <a:endParaRPr lang="en-US" b="1" dirty="0"/>
                    </a:p>
                  </a:txBody>
                  <a:tcPr/>
                </a:tc>
              </a:tr>
              <a:tr h="370840">
                <a:tc>
                  <a:txBody>
                    <a:bodyPr/>
                    <a:lstStyle/>
                    <a:p>
                      <a:r>
                        <a:rPr lang="en-US" b="1" dirty="0" smtClean="0"/>
                        <a:t>GCDFP-15</a:t>
                      </a:r>
                      <a:endParaRPr lang="en-US" b="1" dirty="0"/>
                    </a:p>
                  </a:txBody>
                  <a:tcPr/>
                </a:tc>
                <a:tc>
                  <a:txBody>
                    <a:bodyPr/>
                    <a:lstStyle/>
                    <a:p>
                      <a:r>
                        <a:rPr lang="en-US" b="1" dirty="0" smtClean="0"/>
                        <a:t>Apocrine</a:t>
                      </a:r>
                      <a:r>
                        <a:rPr lang="en-US" b="1" baseline="0" dirty="0" smtClean="0"/>
                        <a:t> differentiation, including breast</a:t>
                      </a:r>
                      <a:endParaRPr lang="en-US" b="1" dirty="0"/>
                    </a:p>
                  </a:txBody>
                  <a:tcPr/>
                </a:tc>
              </a:tr>
              <a:tr h="370840">
                <a:tc>
                  <a:txBody>
                    <a:bodyPr/>
                    <a:lstStyle/>
                    <a:p>
                      <a:r>
                        <a:rPr lang="en-US" b="1" dirty="0" err="1" smtClean="0"/>
                        <a:t>Mammaglobin</a:t>
                      </a:r>
                      <a:endParaRPr lang="en-US" b="1" dirty="0"/>
                    </a:p>
                  </a:txBody>
                  <a:tcPr/>
                </a:tc>
                <a:tc>
                  <a:txBody>
                    <a:bodyPr/>
                    <a:lstStyle/>
                    <a:p>
                      <a:r>
                        <a:rPr lang="en-US" b="1" dirty="0" smtClean="0"/>
                        <a:t>Breast tissue</a:t>
                      </a:r>
                      <a:endParaRPr lang="en-US" b="1" dirty="0"/>
                    </a:p>
                  </a:txBody>
                  <a:tcPr/>
                </a:tc>
              </a:tr>
              <a:tr h="370840">
                <a:tc>
                  <a:txBody>
                    <a:bodyPr/>
                    <a:lstStyle/>
                    <a:p>
                      <a:r>
                        <a:rPr lang="en-US" b="1" dirty="0" smtClean="0"/>
                        <a:t>TTF-1</a:t>
                      </a:r>
                      <a:endParaRPr lang="en-US" b="1" dirty="0"/>
                    </a:p>
                  </a:txBody>
                  <a:tcPr/>
                </a:tc>
                <a:tc>
                  <a:txBody>
                    <a:bodyPr/>
                    <a:lstStyle/>
                    <a:p>
                      <a:r>
                        <a:rPr lang="en-US" b="1" dirty="0" smtClean="0"/>
                        <a:t>Pulmonary cancers</a:t>
                      </a:r>
                      <a:endParaRPr lang="en-US" b="1" dirty="0"/>
                    </a:p>
                  </a:txBody>
                  <a:tcPr/>
                </a:tc>
              </a:tr>
              <a:tr h="370840">
                <a:tc>
                  <a:txBody>
                    <a:bodyPr/>
                    <a:lstStyle/>
                    <a:p>
                      <a:r>
                        <a:rPr lang="en-US" b="1" dirty="0" err="1" smtClean="0"/>
                        <a:t>Napsin</a:t>
                      </a:r>
                      <a:r>
                        <a:rPr lang="en-US" b="1" dirty="0" smtClean="0"/>
                        <a:t>-A</a:t>
                      </a:r>
                      <a:endParaRPr lang="en-US" b="1" dirty="0"/>
                    </a:p>
                  </a:txBody>
                  <a:tcPr/>
                </a:tc>
                <a:tc>
                  <a:txBody>
                    <a:bodyPr/>
                    <a:lstStyle/>
                    <a:p>
                      <a:r>
                        <a:rPr lang="en-US" b="1" dirty="0" smtClean="0"/>
                        <a:t>Pulmonary Adenocarcinoma</a:t>
                      </a:r>
                      <a:endParaRPr lang="en-US" b="1" dirty="0"/>
                    </a:p>
                  </a:txBody>
                  <a:tcPr/>
                </a:tc>
              </a:tr>
              <a:tr h="370840">
                <a:tc>
                  <a:txBody>
                    <a:bodyPr/>
                    <a:lstStyle/>
                    <a:p>
                      <a:r>
                        <a:rPr lang="en-US" b="1" dirty="0" smtClean="0"/>
                        <a:t>CDX2</a:t>
                      </a:r>
                      <a:endParaRPr lang="en-US" b="1" dirty="0"/>
                    </a:p>
                  </a:txBody>
                  <a:tcPr/>
                </a:tc>
                <a:tc>
                  <a:txBody>
                    <a:bodyPr/>
                    <a:lstStyle/>
                    <a:p>
                      <a:r>
                        <a:rPr lang="en-US" b="1" dirty="0" smtClean="0"/>
                        <a:t>Adenocarcinomas,</a:t>
                      </a:r>
                      <a:r>
                        <a:rPr lang="en-US" b="1" baseline="0" dirty="0" smtClean="0"/>
                        <a:t> typically GI</a:t>
                      </a:r>
                      <a:endParaRPr lang="en-US" b="1" dirty="0"/>
                    </a:p>
                  </a:txBody>
                  <a:tcPr/>
                </a:tc>
              </a:tr>
              <a:tr h="370840">
                <a:tc>
                  <a:txBody>
                    <a:bodyPr/>
                    <a:lstStyle/>
                    <a:p>
                      <a:r>
                        <a:rPr lang="en-US" b="1" dirty="0" err="1" smtClean="0"/>
                        <a:t>Ca</a:t>
                      </a:r>
                      <a:r>
                        <a:rPr lang="en-US" b="1" dirty="0" smtClean="0"/>
                        <a:t> 19-9</a:t>
                      </a:r>
                      <a:endParaRPr lang="en-US" b="1" dirty="0"/>
                    </a:p>
                  </a:txBody>
                  <a:tcPr/>
                </a:tc>
                <a:tc>
                  <a:txBody>
                    <a:bodyPr/>
                    <a:lstStyle/>
                    <a:p>
                      <a:r>
                        <a:rPr lang="en-US" b="1" dirty="0" smtClean="0"/>
                        <a:t>Pancreatic cancer</a:t>
                      </a:r>
                      <a:endParaRPr lang="en-US" b="1" dirty="0"/>
                    </a:p>
                  </a:txBody>
                  <a:tcPr/>
                </a:tc>
              </a:tr>
            </a:tbl>
          </a:graphicData>
        </a:graphic>
      </p:graphicFrame>
    </p:spTree>
    <p:extLst>
      <p:ext uri="{BB962C8B-B14F-4D97-AF65-F5344CB8AC3E}">
        <p14:creationId xmlns:p14="http://schemas.microsoft.com/office/powerpoint/2010/main" val="33384810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a:t>
            </a:r>
            <a:endParaRPr lang="en-US" dirty="0"/>
          </a:p>
        </p:txBody>
      </p:sp>
      <p:sp>
        <p:nvSpPr>
          <p:cNvPr id="2" name="Content Placeholder 1"/>
          <p:cNvSpPr>
            <a:spLocks noGrp="1"/>
          </p:cNvSpPr>
          <p:nvPr>
            <p:ph idx="1"/>
          </p:nvPr>
        </p:nvSpPr>
        <p:spPr/>
        <p:txBody>
          <a:bodyPr/>
          <a:lstStyle/>
          <a:p>
            <a:r>
              <a:rPr lang="en-US" dirty="0" err="1" smtClean="0"/>
              <a:t>Extraocular</a:t>
            </a:r>
            <a:r>
              <a:rPr lang="en-US" dirty="0" smtClean="0"/>
              <a:t> orbital metastasis account for 2-11% of all orbital neoplasms. </a:t>
            </a:r>
          </a:p>
          <a:p>
            <a:r>
              <a:rPr lang="en-US" dirty="0" smtClean="0"/>
              <a:t>Most commonly: breast, pulmonary, prostate, GI.</a:t>
            </a:r>
          </a:p>
          <a:p>
            <a:r>
              <a:rPr lang="en-US" dirty="0" smtClean="0"/>
              <a:t>Distant metastasis of breast cancer are relatively common, but spread to head and neck is not quite as common. </a:t>
            </a:r>
            <a:endParaRPr lang="en-US" dirty="0"/>
          </a:p>
        </p:txBody>
      </p:sp>
    </p:spTree>
    <p:extLst>
      <p:ext uri="{BB962C8B-B14F-4D97-AF65-F5344CB8AC3E}">
        <p14:creationId xmlns:p14="http://schemas.microsoft.com/office/powerpoint/2010/main" val="926720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a:t>
            </a:r>
            <a:endParaRPr lang="en-US" dirty="0"/>
          </a:p>
        </p:txBody>
      </p:sp>
      <p:sp>
        <p:nvSpPr>
          <p:cNvPr id="2" name="Content Placeholder 1"/>
          <p:cNvSpPr>
            <a:spLocks noGrp="1"/>
          </p:cNvSpPr>
          <p:nvPr>
            <p:ph idx="1"/>
          </p:nvPr>
        </p:nvSpPr>
        <p:spPr/>
        <p:txBody>
          <a:bodyPr/>
          <a:lstStyle/>
          <a:p>
            <a:r>
              <a:rPr lang="en-US" dirty="0" err="1" smtClean="0"/>
              <a:t>Gondim</a:t>
            </a:r>
            <a:r>
              <a:rPr lang="en-US" dirty="0" smtClean="0"/>
              <a:t> et al reviewed a set of patients and found that only 88% had a known history of breast carcinoma. </a:t>
            </a:r>
            <a:endParaRPr lang="en-US" dirty="0"/>
          </a:p>
          <a:p>
            <a:r>
              <a:rPr lang="en-US" dirty="0" smtClean="0"/>
              <a:t>They also found that time between primary diagnosis to head and neck metastasis ranged from 1 to 33 years. </a:t>
            </a:r>
          </a:p>
          <a:p>
            <a:r>
              <a:rPr lang="en-US" dirty="0" smtClean="0"/>
              <a:t>The most common site of metastasis in this study was neck lymph nodes, followed by orbital soft tissue. </a:t>
            </a:r>
            <a:endParaRPr lang="en-US" dirty="0"/>
          </a:p>
        </p:txBody>
      </p:sp>
    </p:spTree>
    <p:extLst>
      <p:ext uri="{BB962C8B-B14F-4D97-AF65-F5344CB8AC3E}">
        <p14:creationId xmlns:p14="http://schemas.microsoft.com/office/powerpoint/2010/main" val="2887389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457200"/>
            <a:ext cx="7924800" cy="762000"/>
          </a:xfrm>
        </p:spPr>
        <p:txBody>
          <a:bodyPr>
            <a:normAutofit/>
          </a:bodyPr>
          <a:lstStyle/>
          <a:p>
            <a:r>
              <a:rPr lang="en-US" dirty="0" smtClean="0"/>
              <a:t> Discussion</a:t>
            </a:r>
            <a:endParaRPr lang="en-US" dirty="0"/>
          </a:p>
        </p:txBody>
      </p:sp>
      <p:sp>
        <p:nvSpPr>
          <p:cNvPr id="5" name="Content Placeholder 4"/>
          <p:cNvSpPr>
            <a:spLocks noGrp="1"/>
          </p:cNvSpPr>
          <p:nvPr>
            <p:ph idx="1"/>
          </p:nvPr>
        </p:nvSpPr>
        <p:spPr>
          <a:xfrm>
            <a:off x="685800" y="1905000"/>
            <a:ext cx="8001000" cy="4678363"/>
          </a:xfrm>
        </p:spPr>
        <p:txBody>
          <a:bodyPr/>
          <a:lstStyle/>
          <a:p>
            <a:pPr marL="0" indent="0">
              <a:buNone/>
            </a:pPr>
            <a:r>
              <a:rPr lang="en-US" dirty="0" smtClean="0"/>
              <a:t>Presenting symptom can be quite variable…</a:t>
            </a:r>
          </a:p>
          <a:p>
            <a:r>
              <a:rPr lang="en-US" dirty="0" smtClean="0"/>
              <a:t>Gaze-evoked </a:t>
            </a:r>
            <a:r>
              <a:rPr lang="en-US" dirty="0" err="1" smtClean="0"/>
              <a:t>amaurosis</a:t>
            </a:r>
            <a:r>
              <a:rPr lang="en-US" dirty="0" smtClean="0"/>
              <a:t> </a:t>
            </a:r>
          </a:p>
          <a:p>
            <a:r>
              <a:rPr lang="en-US" dirty="0" smtClean="0"/>
              <a:t>Acute fungal </a:t>
            </a:r>
            <a:r>
              <a:rPr lang="en-US" dirty="0" err="1" smtClean="0"/>
              <a:t>rhinosinusitis</a:t>
            </a:r>
            <a:r>
              <a:rPr lang="en-US" dirty="0" smtClean="0"/>
              <a:t> </a:t>
            </a:r>
          </a:p>
          <a:p>
            <a:r>
              <a:rPr lang="en-US" dirty="0" err="1" smtClean="0"/>
              <a:t>Parasthesias</a:t>
            </a:r>
            <a:r>
              <a:rPr lang="en-US" dirty="0" smtClean="0"/>
              <a:t> or pain</a:t>
            </a:r>
          </a:p>
          <a:p>
            <a:r>
              <a:rPr lang="en-US" dirty="0" smtClean="0"/>
              <a:t>Spontaneous </a:t>
            </a:r>
            <a:r>
              <a:rPr lang="en-US" dirty="0" err="1" smtClean="0"/>
              <a:t>Retrobulbar</a:t>
            </a:r>
            <a:r>
              <a:rPr lang="en-US" dirty="0" smtClean="0"/>
              <a:t> Hemorrhage</a:t>
            </a:r>
          </a:p>
          <a:p>
            <a:r>
              <a:rPr lang="en-US" dirty="0" err="1" smtClean="0"/>
              <a:t>Conjunctival</a:t>
            </a:r>
            <a:r>
              <a:rPr lang="en-US" dirty="0" smtClean="0"/>
              <a:t> </a:t>
            </a:r>
            <a:r>
              <a:rPr lang="en-US" dirty="0" err="1" smtClean="0"/>
              <a:t>Chemosis</a:t>
            </a:r>
            <a:r>
              <a:rPr lang="en-US" dirty="0" smtClean="0"/>
              <a:t> </a:t>
            </a:r>
            <a:endParaRPr lang="en-US" dirty="0"/>
          </a:p>
        </p:txBody>
      </p:sp>
      <p:sp>
        <p:nvSpPr>
          <p:cNvPr id="7" name="TextBox 6"/>
          <p:cNvSpPr txBox="1"/>
          <p:nvPr/>
        </p:nvSpPr>
        <p:spPr>
          <a:xfrm>
            <a:off x="2679700" y="749300"/>
            <a:ext cx="184666" cy="369332"/>
          </a:xfrm>
          <a:prstGeom prst="rect">
            <a:avLst/>
          </a:prstGeom>
          <a:noFill/>
        </p:spPr>
        <p:txBody>
          <a:bodyPr wrap="none" rtlCol="0">
            <a:spAutoFit/>
          </a:bodyPr>
          <a:lstStyle/>
          <a:p>
            <a:endParaRPr lang="en-US" dirty="0"/>
          </a:p>
        </p:txBody>
      </p:sp>
      <p:sp>
        <p:nvSpPr>
          <p:cNvPr id="9" name="TextBox 8"/>
          <p:cNvSpPr txBox="1"/>
          <p:nvPr/>
        </p:nvSpPr>
        <p:spPr>
          <a:xfrm>
            <a:off x="3276600" y="3048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65049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The majority of orbital breast metastases are lobular carcinomas. </a:t>
            </a:r>
          </a:p>
          <a:p>
            <a:r>
              <a:rPr lang="en-US" dirty="0" smtClean="0"/>
              <a:t>Lobular carcinomas are more likely to spread due to lack of intracellular cohesiveness and absence of E-cadherin.</a:t>
            </a:r>
          </a:p>
          <a:p>
            <a:r>
              <a:rPr lang="en-US" dirty="0" smtClean="0"/>
              <a:t>Special staining protocols are very helpful in diagnosis of these metastases.  </a:t>
            </a:r>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7258669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Breast cancer is much rarer in men, however there are cases of males with orbital breast cancer metastasis. </a:t>
            </a:r>
          </a:p>
          <a:p>
            <a:r>
              <a:rPr lang="en-US" dirty="0" smtClean="0"/>
              <a:t>Case study of 66 </a:t>
            </a:r>
            <a:r>
              <a:rPr lang="en-US" dirty="0" err="1" smtClean="0"/>
              <a:t>yo</a:t>
            </a:r>
            <a:r>
              <a:rPr lang="en-US" dirty="0" smtClean="0"/>
              <a:t> WM who presented with </a:t>
            </a:r>
            <a:r>
              <a:rPr lang="en-US" u="sng" dirty="0" smtClean="0"/>
              <a:t>headaches and intermittent diplopia </a:t>
            </a:r>
            <a:r>
              <a:rPr lang="en-US" dirty="0" smtClean="0"/>
              <a:t>who had been diagnosed with breast carcinoma 12 and 5 years prior. Found to have mass in </a:t>
            </a:r>
            <a:r>
              <a:rPr lang="en-US" dirty="0" err="1" smtClean="0"/>
              <a:t>superomedial</a:t>
            </a:r>
            <a:r>
              <a:rPr lang="en-US" dirty="0" smtClean="0"/>
              <a:t> right orbit near superior oblique. </a:t>
            </a:r>
          </a:p>
          <a:p>
            <a:r>
              <a:rPr lang="en-US" dirty="0" smtClean="0"/>
              <a:t>Only four prior case reports of this in males. </a:t>
            </a:r>
          </a:p>
          <a:p>
            <a:endParaRPr lang="en-US" dirty="0" smtClean="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20062308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err="1"/>
              <a:t>Enophthalmos</a:t>
            </a:r>
            <a:r>
              <a:rPr lang="en-US" dirty="0"/>
              <a:t> due to infiltration and retraction is commonly seen in breast carcinoma metastasis. </a:t>
            </a:r>
            <a:endParaRPr lang="en-US" dirty="0" smtClean="0"/>
          </a:p>
          <a:p>
            <a:r>
              <a:rPr lang="en-US" dirty="0" err="1" smtClean="0"/>
              <a:t>Extraocular</a:t>
            </a:r>
            <a:r>
              <a:rPr lang="en-US" dirty="0" smtClean="0"/>
              <a:t> muscles tend to be the main site of breast cancer orbital metastases.</a:t>
            </a:r>
          </a:p>
          <a:p>
            <a:r>
              <a:rPr lang="en-US" dirty="0" smtClean="0"/>
              <a:t>Symptoms associated with this are what we would expect: diplopia, pain with eye movement, eye movement limitation.  </a:t>
            </a:r>
          </a:p>
          <a:p>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3341331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In almost 40% of patients who are symptomatic from orbital metastases (excluding breast metastasis), orbital symptoms occur well before local symptoms manifest and are thus the first indication of advanced malignancy. </a:t>
            </a:r>
          </a:p>
          <a:p>
            <a:r>
              <a:rPr lang="en-US" dirty="0" smtClean="0"/>
              <a:t>MRI remarkable for T1 </a:t>
            </a:r>
            <a:r>
              <a:rPr lang="en-US" dirty="0" err="1" smtClean="0"/>
              <a:t>isointense</a:t>
            </a:r>
            <a:r>
              <a:rPr lang="en-US" dirty="0" smtClean="0"/>
              <a:t> to muscle,T2 </a:t>
            </a:r>
            <a:r>
              <a:rPr lang="en-US" dirty="0" err="1" smtClean="0"/>
              <a:t>hyperintense</a:t>
            </a:r>
            <a:r>
              <a:rPr lang="en-US" dirty="0" smtClean="0"/>
              <a:t> to muscle and </a:t>
            </a:r>
            <a:r>
              <a:rPr lang="en-US" dirty="0" err="1" smtClean="0"/>
              <a:t>hypointense</a:t>
            </a:r>
            <a:r>
              <a:rPr lang="en-US" dirty="0" smtClean="0"/>
              <a:t> to fat, and T1 plus contrast with enhancement present but variable. </a:t>
            </a:r>
            <a:endParaRPr lang="en-US" dirty="0"/>
          </a:p>
        </p:txBody>
      </p:sp>
      <p:sp>
        <p:nvSpPr>
          <p:cNvPr id="3" name="Title 2"/>
          <p:cNvSpPr>
            <a:spLocks noGrp="1"/>
          </p:cNvSpPr>
          <p:nvPr>
            <p:ph type="title"/>
          </p:nvPr>
        </p:nvSpPr>
        <p:spPr/>
        <p:txBody>
          <a:bodyPr/>
          <a:lstStyle/>
          <a:p>
            <a:r>
              <a:rPr lang="en-US" dirty="0" smtClean="0"/>
              <a:t>Discussion</a:t>
            </a:r>
            <a:endParaRPr lang="en-US" dirty="0"/>
          </a:p>
        </p:txBody>
      </p:sp>
    </p:spTree>
    <p:extLst>
      <p:ext uri="{BB962C8B-B14F-4D97-AF65-F5344CB8AC3E}">
        <p14:creationId xmlns:p14="http://schemas.microsoft.com/office/powerpoint/2010/main" val="3443330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Primary orbital malignancy</a:t>
            </a:r>
          </a:p>
          <a:p>
            <a:pPr lvl="1"/>
            <a:r>
              <a:rPr lang="en-US" dirty="0" err="1" smtClean="0"/>
              <a:t>Rhabdomyosarcoma</a:t>
            </a:r>
            <a:r>
              <a:rPr lang="en-US" dirty="0" smtClean="0"/>
              <a:t>, lymphoma, lacrimal gland</a:t>
            </a:r>
          </a:p>
          <a:p>
            <a:r>
              <a:rPr lang="en-US" dirty="0" err="1" smtClean="0"/>
              <a:t>Extraocular</a:t>
            </a:r>
            <a:r>
              <a:rPr lang="en-US" dirty="0" smtClean="0"/>
              <a:t> extension of intraocular tumor</a:t>
            </a:r>
          </a:p>
          <a:p>
            <a:pPr lvl="1"/>
            <a:r>
              <a:rPr lang="en-US" dirty="0" err="1" smtClean="0"/>
              <a:t>Uveal</a:t>
            </a:r>
            <a:r>
              <a:rPr lang="en-US" dirty="0" smtClean="0"/>
              <a:t> melanomas or metastases </a:t>
            </a:r>
          </a:p>
          <a:p>
            <a:r>
              <a:rPr lang="en-US" dirty="0" smtClean="0"/>
              <a:t>Tumors of the optic nerve</a:t>
            </a:r>
          </a:p>
          <a:p>
            <a:pPr lvl="1"/>
            <a:r>
              <a:rPr lang="en-US" dirty="0" err="1" smtClean="0"/>
              <a:t>Glioma</a:t>
            </a:r>
            <a:r>
              <a:rPr lang="en-US" dirty="0" smtClean="0"/>
              <a:t>, meningioma </a:t>
            </a:r>
          </a:p>
          <a:p>
            <a:r>
              <a:rPr lang="en-US" dirty="0" smtClean="0"/>
              <a:t>Orbital vascular lesion</a:t>
            </a:r>
          </a:p>
          <a:p>
            <a:r>
              <a:rPr lang="en-US" dirty="0" smtClean="0"/>
              <a:t>Infection</a:t>
            </a:r>
          </a:p>
          <a:p>
            <a:r>
              <a:rPr lang="en-US" dirty="0" smtClean="0"/>
              <a:t>Thyroid eye disease</a:t>
            </a:r>
          </a:p>
          <a:p>
            <a:r>
              <a:rPr lang="en-US" dirty="0" smtClean="0"/>
              <a:t>Inflammatory or granulomatous disease </a:t>
            </a:r>
          </a:p>
          <a:p>
            <a:pPr lvl="1"/>
            <a:r>
              <a:rPr lang="en-US" dirty="0" err="1" smtClean="0"/>
              <a:t>Sarcoid</a:t>
            </a:r>
            <a:r>
              <a:rPr lang="en-US" dirty="0" smtClean="0"/>
              <a:t>, </a:t>
            </a:r>
            <a:r>
              <a:rPr lang="en-US" dirty="0" err="1" smtClean="0"/>
              <a:t>granulomatosis</a:t>
            </a:r>
            <a:r>
              <a:rPr lang="en-US" dirty="0" smtClean="0"/>
              <a:t> with </a:t>
            </a:r>
            <a:r>
              <a:rPr lang="en-US" dirty="0" err="1" smtClean="0"/>
              <a:t>polyangiitis</a:t>
            </a:r>
            <a:r>
              <a:rPr lang="en-US" dirty="0" smtClean="0"/>
              <a:t>, orbital </a:t>
            </a:r>
            <a:r>
              <a:rPr lang="en-US" dirty="0" err="1" smtClean="0"/>
              <a:t>pseudotumor</a:t>
            </a:r>
            <a:r>
              <a:rPr lang="en-US" dirty="0" smtClean="0"/>
              <a:t> </a:t>
            </a:r>
          </a:p>
        </p:txBody>
      </p:sp>
      <p:sp>
        <p:nvSpPr>
          <p:cNvPr id="3" name="Title 2"/>
          <p:cNvSpPr>
            <a:spLocks noGrp="1"/>
          </p:cNvSpPr>
          <p:nvPr>
            <p:ph type="title"/>
          </p:nvPr>
        </p:nvSpPr>
        <p:spPr/>
        <p:txBody>
          <a:bodyPr/>
          <a:lstStyle/>
          <a:p>
            <a:r>
              <a:rPr lang="en-US" dirty="0" smtClean="0"/>
              <a:t>Differential </a:t>
            </a:r>
            <a:r>
              <a:rPr lang="en-US" dirty="0" err="1" smtClean="0"/>
              <a:t>Dx</a:t>
            </a:r>
            <a:endParaRPr lang="en-US" dirty="0"/>
          </a:p>
        </p:txBody>
      </p:sp>
    </p:spTree>
    <p:extLst>
      <p:ext uri="{BB962C8B-B14F-4D97-AF65-F5344CB8AC3E}">
        <p14:creationId xmlns:p14="http://schemas.microsoft.com/office/powerpoint/2010/main" val="2657711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91 </a:t>
            </a:r>
            <a:r>
              <a:rPr lang="en-US" dirty="0" err="1" smtClean="0"/>
              <a:t>yo</a:t>
            </a:r>
            <a:r>
              <a:rPr lang="en-US" dirty="0" smtClean="0"/>
              <a:t> AAF with remote history of bilateral breast cancer, had undergone bilateral mastectomy and lymphadenectomy in the 1960’s and 1970’s.</a:t>
            </a:r>
          </a:p>
          <a:p>
            <a:r>
              <a:rPr lang="en-US" dirty="0" smtClean="0"/>
              <a:t>Presented with double vision and headaches. </a:t>
            </a:r>
          </a:p>
          <a:p>
            <a:r>
              <a:rPr lang="en-US" dirty="0" smtClean="0"/>
              <a:t>Found to have distant metastasis consistent with breast cancer.  </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1609598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US" dirty="0" smtClean="0"/>
              <a:t>Past Ocular </a:t>
            </a:r>
            <a:r>
              <a:rPr lang="en-US" dirty="0" err="1" smtClean="0"/>
              <a:t>Hx</a:t>
            </a:r>
            <a:r>
              <a:rPr lang="en-US" dirty="0" smtClean="0"/>
              <a:t>: Bell’s palsy, </a:t>
            </a:r>
            <a:r>
              <a:rPr lang="en-US" dirty="0" err="1" smtClean="0"/>
              <a:t>hemifacial</a:t>
            </a:r>
            <a:r>
              <a:rPr lang="en-US" dirty="0" smtClean="0"/>
              <a:t> spasm, </a:t>
            </a:r>
            <a:r>
              <a:rPr lang="en-US" dirty="0" err="1" smtClean="0"/>
              <a:t>pseudophakia</a:t>
            </a:r>
            <a:r>
              <a:rPr lang="en-US" dirty="0" smtClean="0"/>
              <a:t> OU </a:t>
            </a:r>
          </a:p>
          <a:p>
            <a:pPr marL="0" indent="0">
              <a:buNone/>
            </a:pPr>
            <a:r>
              <a:rPr lang="en-US" dirty="0" smtClean="0"/>
              <a:t>Past Medical </a:t>
            </a:r>
            <a:r>
              <a:rPr lang="en-US" dirty="0" err="1" smtClean="0"/>
              <a:t>Hx</a:t>
            </a:r>
            <a:r>
              <a:rPr lang="en-US" dirty="0" smtClean="0"/>
              <a:t>: Breast cancer (bilateral s/p mastectomy), DM, thyroid disease</a:t>
            </a:r>
          </a:p>
          <a:p>
            <a:pPr marL="0" indent="0">
              <a:buNone/>
            </a:pPr>
            <a:r>
              <a:rPr lang="en-US" dirty="0" err="1" smtClean="0"/>
              <a:t>Fam</a:t>
            </a:r>
            <a:r>
              <a:rPr lang="en-US" dirty="0" smtClean="0"/>
              <a:t> </a:t>
            </a:r>
            <a:r>
              <a:rPr lang="en-US" dirty="0" err="1" smtClean="0"/>
              <a:t>Hx</a:t>
            </a:r>
            <a:r>
              <a:rPr lang="en-US" dirty="0" smtClean="0"/>
              <a:t>: DM, cancer, heart disease</a:t>
            </a:r>
          </a:p>
          <a:p>
            <a:pPr marL="0" indent="0">
              <a:buNone/>
            </a:pPr>
            <a:r>
              <a:rPr lang="en-US" dirty="0" smtClean="0"/>
              <a:t>Meds: Numerous</a:t>
            </a:r>
          </a:p>
          <a:p>
            <a:pPr marL="0" indent="0">
              <a:buNone/>
            </a:pPr>
            <a:r>
              <a:rPr lang="en-US" dirty="0" smtClean="0"/>
              <a:t>Allergies: None</a:t>
            </a:r>
          </a:p>
          <a:p>
            <a:pPr marL="0" indent="0">
              <a:buNone/>
            </a:pPr>
            <a:r>
              <a:rPr lang="en-US" dirty="0" smtClean="0"/>
              <a:t>Social </a:t>
            </a:r>
            <a:r>
              <a:rPr lang="en-US" dirty="0" err="1" smtClean="0"/>
              <a:t>Hx</a:t>
            </a:r>
            <a:r>
              <a:rPr lang="en-US" dirty="0" smtClean="0"/>
              <a:t>: Non-smoker, no alcohol use</a:t>
            </a:r>
          </a:p>
          <a:p>
            <a:pPr marL="0" indent="0">
              <a:buNone/>
            </a:pPr>
            <a:endParaRPr lang="en-US" dirty="0"/>
          </a:p>
          <a:p>
            <a:pPr marL="0" indent="0">
              <a:buNone/>
            </a:pPr>
            <a:r>
              <a:rPr lang="en-US" dirty="0" smtClean="0"/>
              <a:t>ROS: Vision change, headache, fatigue, dizziness</a:t>
            </a:r>
            <a:endParaRPr lang="en-US" dirty="0"/>
          </a:p>
        </p:txBody>
      </p:sp>
      <p:sp>
        <p:nvSpPr>
          <p:cNvPr id="3" name="Title 2"/>
          <p:cNvSpPr>
            <a:spLocks noGrp="1"/>
          </p:cNvSpPr>
          <p:nvPr>
            <p:ph type="title"/>
          </p:nvPr>
        </p:nvSpPr>
        <p:spPr/>
        <p:txBody>
          <a:bodyPr/>
          <a:lstStyle/>
          <a:p>
            <a:r>
              <a:rPr lang="en-US" dirty="0" smtClean="0"/>
              <a:t>History (</a:t>
            </a:r>
            <a:r>
              <a:rPr lang="en-US" dirty="0" err="1" smtClean="0"/>
              <a:t>Hx</a:t>
            </a:r>
            <a:r>
              <a:rPr lang="en-US" dirty="0" smtClean="0"/>
              <a:t>)</a:t>
            </a:r>
            <a:endParaRPr lang="en-US" dirty="0"/>
          </a:p>
        </p:txBody>
      </p:sp>
    </p:spTree>
    <p:extLst>
      <p:ext uri="{BB962C8B-B14F-4D97-AF65-F5344CB8AC3E}">
        <p14:creationId xmlns:p14="http://schemas.microsoft.com/office/powerpoint/2010/main" val="3342863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Breast cancer is one of the most common cancers to metastasize to the orbit. </a:t>
            </a:r>
          </a:p>
          <a:p>
            <a:r>
              <a:rPr lang="en-US" dirty="0" smtClean="0"/>
              <a:t>Can present in a variety of ways, but typically present with pain and diplopia. </a:t>
            </a:r>
          </a:p>
          <a:p>
            <a:r>
              <a:rPr lang="en-US" dirty="0"/>
              <a:t>The presence of ocular metastasis is a bad prognostic indicator. Survival can range from 0-64 months with average of 5 months. </a:t>
            </a:r>
            <a:endParaRPr lang="en-US" dirty="0" smtClean="0"/>
          </a:p>
          <a:p>
            <a:r>
              <a:rPr lang="en-US" dirty="0" smtClean="0"/>
              <a:t>We must be vigilant to pursue a thorough workup in patients with new orbital complaints, especially those with a history of cancer. </a:t>
            </a:r>
            <a:endParaRPr lang="en-US" dirty="0"/>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265623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lvl="0"/>
            <a:r>
              <a:rPr lang="en-US" sz="1800" dirty="0" err="1"/>
              <a:t>Ratanatharathorn</a:t>
            </a:r>
            <a:r>
              <a:rPr lang="en-US" sz="1800" dirty="0"/>
              <a:t> V., Powers W. E., Grimm J., et al. Eye metastasis from carcinoma of the breast: diagnosis, radiation treatment and results. </a:t>
            </a:r>
            <a:r>
              <a:rPr lang="en-US" sz="1800" i="1" dirty="0"/>
              <a:t>Cancer Treatment Reviews</a:t>
            </a:r>
            <a:r>
              <a:rPr lang="en-US" sz="1800" dirty="0"/>
              <a:t>. 1991;18(4):261–276. </a:t>
            </a:r>
            <a:r>
              <a:rPr lang="en-US" sz="1800" dirty="0" err="1"/>
              <a:t>doi</a:t>
            </a:r>
            <a:r>
              <a:rPr lang="en-US" sz="1800" dirty="0"/>
              <a:t>: 10.1016/0305-7372(91)90017-T. </a:t>
            </a:r>
          </a:p>
          <a:p>
            <a:pPr lvl="0"/>
            <a:r>
              <a:rPr lang="en-US" sz="1800" dirty="0"/>
              <a:t>Tabai, M., </a:t>
            </a:r>
            <a:r>
              <a:rPr lang="en-US" sz="1800" dirty="0" err="1"/>
              <a:t>Hazboun</a:t>
            </a:r>
            <a:r>
              <a:rPr lang="en-US" sz="1800" dirty="0"/>
              <a:t>, I. M., Sakuma, E. T. I., </a:t>
            </a:r>
            <a:r>
              <a:rPr lang="en-US" sz="1800" dirty="0" err="1"/>
              <a:t>Sampaio</a:t>
            </a:r>
            <a:r>
              <a:rPr lang="en-US" sz="1800" dirty="0"/>
              <a:t>, M. H., &amp; </a:t>
            </a:r>
            <a:r>
              <a:rPr lang="en-US" sz="1800" dirty="0" err="1"/>
              <a:t>Sakano</a:t>
            </a:r>
            <a:r>
              <a:rPr lang="en-US" sz="1800" dirty="0"/>
              <a:t>, E. (2016). Orbital Metastasis of Breast Cancer Mimicking Invasive Fungal </a:t>
            </a:r>
            <a:r>
              <a:rPr lang="en-US" sz="1800" dirty="0" err="1"/>
              <a:t>Rhinosinusitis</a:t>
            </a:r>
            <a:r>
              <a:rPr lang="en-US" sz="1800" dirty="0"/>
              <a:t>. </a:t>
            </a:r>
            <a:r>
              <a:rPr lang="en-US" sz="1800" i="1" dirty="0"/>
              <a:t>Case Reports in Otolaryngology</a:t>
            </a:r>
            <a:r>
              <a:rPr lang="en-US" sz="1800" dirty="0"/>
              <a:t>, </a:t>
            </a:r>
            <a:r>
              <a:rPr lang="en-US" sz="1800" i="1" dirty="0"/>
              <a:t>2016</a:t>
            </a:r>
            <a:r>
              <a:rPr lang="en-US" sz="1800" dirty="0"/>
              <a:t>, 2913241. http://</a:t>
            </a:r>
            <a:r>
              <a:rPr lang="en-US" sz="1800" dirty="0" err="1"/>
              <a:t>doi.org</a:t>
            </a:r>
            <a:r>
              <a:rPr lang="en-US" sz="1800" dirty="0"/>
              <a:t>/10.1155/2016/2913241</a:t>
            </a:r>
          </a:p>
          <a:p>
            <a:pPr lvl="0"/>
            <a:r>
              <a:rPr lang="en-US" sz="1800" dirty="0" err="1"/>
              <a:t>Gondim</a:t>
            </a:r>
            <a:r>
              <a:rPr lang="en-US" sz="1800" dirty="0"/>
              <a:t>, D.D., </a:t>
            </a:r>
            <a:r>
              <a:rPr lang="en-US" sz="1800" dirty="0" err="1"/>
              <a:t>Chernock</a:t>
            </a:r>
            <a:r>
              <a:rPr lang="en-US" sz="1800" dirty="0"/>
              <a:t>, R., El-</a:t>
            </a:r>
            <a:r>
              <a:rPr lang="en-US" sz="1800" dirty="0" err="1"/>
              <a:t>Mofty</a:t>
            </a:r>
            <a:r>
              <a:rPr lang="en-US" sz="1800" dirty="0"/>
              <a:t>, S. et al. </a:t>
            </a:r>
            <a:r>
              <a:rPr lang="en-US" sz="1800" i="1" dirty="0"/>
              <a:t>Head and Neck </a:t>
            </a:r>
            <a:r>
              <a:rPr lang="en-US" sz="1800" i="1" dirty="0" err="1"/>
              <a:t>Pathol</a:t>
            </a:r>
            <a:r>
              <a:rPr lang="en-US" sz="1800" dirty="0"/>
              <a:t> (2016). doi:10.1007/s12105-016-0768-8</a:t>
            </a:r>
          </a:p>
          <a:p>
            <a:pPr lvl="0"/>
            <a:r>
              <a:rPr lang="en-US" sz="1800" dirty="0"/>
              <a:t>Patel M., Lefebvre D.R., Lee,  G, N., </a:t>
            </a:r>
            <a:r>
              <a:rPr lang="en-US" sz="1800" dirty="0" err="1"/>
              <a:t>Brachtel</a:t>
            </a:r>
            <a:r>
              <a:rPr lang="en-US" sz="1800" dirty="0"/>
              <a:t>, E., Rizzo J., </a:t>
            </a:r>
            <a:r>
              <a:rPr lang="en-US" sz="1800" dirty="0" err="1"/>
              <a:t>Freitag</a:t>
            </a:r>
            <a:r>
              <a:rPr lang="en-US" sz="1800" dirty="0"/>
              <a:t>, S K. Gaze-Evoked </a:t>
            </a:r>
            <a:r>
              <a:rPr lang="en-US" sz="1800" dirty="0" err="1"/>
              <a:t>Amaurosis</a:t>
            </a:r>
            <a:r>
              <a:rPr lang="en-US" sz="1800" dirty="0"/>
              <a:t> From Orbital Breast Carcinoma Metastasis. </a:t>
            </a:r>
            <a:r>
              <a:rPr lang="en-US" sz="1800" i="1" dirty="0"/>
              <a:t>Ophthalmic Plastic &amp; Reconstructive Surgery:</a:t>
            </a:r>
            <a:r>
              <a:rPr lang="en-US" sz="1800" dirty="0"/>
              <a:t> July/August 2013 - Volume 29 - Issue 4 - p e98–e101doi: 10.1097/IOP.0b013e31827defc7</a:t>
            </a:r>
          </a:p>
          <a:p>
            <a:pPr lvl="0"/>
            <a:r>
              <a:rPr lang="en-US" sz="1800" dirty="0"/>
              <a:t>Wang, Y., </a:t>
            </a:r>
            <a:r>
              <a:rPr lang="en-US" sz="1800" dirty="0" err="1"/>
              <a:t>Mettu</a:t>
            </a:r>
            <a:r>
              <a:rPr lang="en-US" sz="1800" dirty="0"/>
              <a:t>, P., </a:t>
            </a:r>
            <a:r>
              <a:rPr lang="en-US" sz="1800" dirty="0" err="1"/>
              <a:t>Maltry</a:t>
            </a:r>
            <a:r>
              <a:rPr lang="en-US" sz="1800" dirty="0"/>
              <a:t>, A. et al. </a:t>
            </a:r>
            <a:r>
              <a:rPr lang="en-US" sz="1800" i="1" dirty="0" err="1"/>
              <a:t>Ophthalmol</a:t>
            </a:r>
            <a:r>
              <a:rPr lang="en-US" sz="1800" i="1" dirty="0"/>
              <a:t> </a:t>
            </a:r>
            <a:r>
              <a:rPr lang="en-US" sz="1800" i="1" dirty="0" err="1"/>
              <a:t>Ther</a:t>
            </a:r>
            <a:r>
              <a:rPr lang="en-US" sz="1800" dirty="0"/>
              <a:t> (2017). doi:10.1007/s40123-017-0093-7</a:t>
            </a:r>
          </a:p>
          <a:p>
            <a:pPr lvl="0"/>
            <a:r>
              <a:rPr lang="en-US" sz="1800" dirty="0"/>
              <a:t>Frederick A. </a:t>
            </a:r>
            <a:r>
              <a:rPr lang="en-US" sz="1800" dirty="0" err="1"/>
              <a:t>Jakobiec</a:t>
            </a:r>
            <a:r>
              <a:rPr lang="en-US" sz="1800" dirty="0"/>
              <a:t>; Anna M. </a:t>
            </a:r>
            <a:r>
              <a:rPr lang="en-US" sz="1800" dirty="0" err="1"/>
              <a:t>Stagner</a:t>
            </a:r>
            <a:r>
              <a:rPr lang="en-US" sz="1800" dirty="0"/>
              <a:t>; Natalie Homer; Michael K. Yoon. </a:t>
            </a:r>
            <a:r>
              <a:rPr lang="en-US" sz="1800" dirty="0" err="1"/>
              <a:t>Periocular</a:t>
            </a:r>
            <a:r>
              <a:rPr lang="en-US" sz="1800" dirty="0"/>
              <a:t> Breast Carcinoma Metastases: Predominant Origin From the Lobular Variant. </a:t>
            </a:r>
            <a:r>
              <a:rPr lang="en-US" sz="1800" i="1" dirty="0"/>
              <a:t>Ophthalmic Plastic and Reconstructive Surgery</a:t>
            </a:r>
            <a:r>
              <a:rPr lang="en-US" sz="1800" dirty="0"/>
              <a:t>. DOI: 10.1097/IOP.0000000000000793</a:t>
            </a:r>
          </a:p>
          <a:p>
            <a:pPr lvl="0"/>
            <a:r>
              <a:rPr lang="en-US" sz="1800" dirty="0" err="1"/>
              <a:t>Wickremasinghe</a:t>
            </a:r>
            <a:r>
              <a:rPr lang="en-US" sz="1800" dirty="0"/>
              <a:t> S, </a:t>
            </a:r>
            <a:r>
              <a:rPr lang="en-US" sz="1800" dirty="0" err="1"/>
              <a:t>Dansingani</a:t>
            </a:r>
            <a:r>
              <a:rPr lang="en-US" sz="1800" dirty="0"/>
              <a:t> KK, </a:t>
            </a:r>
            <a:r>
              <a:rPr lang="en-US" sz="1800" dirty="0" err="1"/>
              <a:t>Tranos</a:t>
            </a:r>
            <a:r>
              <a:rPr lang="en-US" sz="1800" dirty="0"/>
              <a:t> P, et al. Ocular presentations of breast cancer. </a:t>
            </a:r>
            <a:r>
              <a:rPr lang="en-US" sz="1800" i="1" dirty="0" err="1"/>
              <a:t>Acta</a:t>
            </a:r>
            <a:r>
              <a:rPr lang="en-US" sz="1800" i="1" dirty="0"/>
              <a:t> </a:t>
            </a:r>
            <a:r>
              <a:rPr lang="en-US" sz="1800" i="1" dirty="0" err="1"/>
              <a:t>Ophthalmol</a:t>
            </a:r>
            <a:r>
              <a:rPr lang="en-US" sz="1800" i="1" dirty="0"/>
              <a:t>  Scand</a:t>
            </a:r>
            <a:r>
              <a:rPr lang="en-US" sz="1800" dirty="0"/>
              <a:t>. 2007;85: 133–42.</a:t>
            </a:r>
          </a:p>
          <a:p>
            <a:pPr lvl="0"/>
            <a:r>
              <a:rPr lang="en-US" sz="1800" dirty="0"/>
              <a:t> </a:t>
            </a:r>
            <a:r>
              <a:rPr lang="en-US" sz="1800" dirty="0" err="1"/>
              <a:t>Dieing</a:t>
            </a:r>
            <a:r>
              <a:rPr lang="en-US" sz="1800" dirty="0"/>
              <a:t> A, Schulz CO, </a:t>
            </a:r>
            <a:r>
              <a:rPr lang="en-US" sz="1800" dirty="0" err="1"/>
              <a:t>Schmid</a:t>
            </a:r>
            <a:r>
              <a:rPr lang="en-US" sz="1800" dirty="0"/>
              <a:t> P, et al. Orbital metastases in breast cancer: report of two cases and review of the literature</a:t>
            </a:r>
            <a:r>
              <a:rPr lang="en-US" sz="1800" i="1" dirty="0"/>
              <a:t>. J Cancer Res </a:t>
            </a:r>
            <a:r>
              <a:rPr lang="en-US" sz="1800" i="1" dirty="0" err="1"/>
              <a:t>Clin</a:t>
            </a:r>
            <a:r>
              <a:rPr lang="en-US" sz="1800" i="1" dirty="0"/>
              <a:t> </a:t>
            </a:r>
            <a:r>
              <a:rPr lang="en-US" sz="1800" i="1" dirty="0" err="1"/>
              <a:t>Oncol</a:t>
            </a:r>
            <a:r>
              <a:rPr lang="en-US" sz="1800" dirty="0"/>
              <a:t>. 2004; 130: 745–</a:t>
            </a:r>
            <a:r>
              <a:rPr lang="en-US" sz="1800" dirty="0" smtClean="0"/>
              <a:t>8</a:t>
            </a:r>
            <a:endParaRPr lang="en-US" sz="1800" dirty="0"/>
          </a:p>
          <a:p>
            <a:endParaRPr lang="en-US" sz="1800" dirty="0"/>
          </a:p>
          <a:p>
            <a:endParaRPr lang="en-US" sz="1800" dirty="0"/>
          </a:p>
          <a:p>
            <a:pPr lvl="0"/>
            <a:endParaRPr lang="en-US" dirty="0" smtClean="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Tree>
    <p:extLst>
      <p:ext uri="{BB962C8B-B14F-4D97-AF65-F5344CB8AC3E}">
        <p14:creationId xmlns:p14="http://schemas.microsoft.com/office/powerpoint/2010/main" val="2798469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337299554"/>
              </p:ext>
            </p:extLst>
          </p:nvPr>
        </p:nvGraphicFramePr>
        <p:xfrm>
          <a:off x="457200" y="1066800"/>
          <a:ext cx="7924800" cy="3886199"/>
        </p:xfrm>
        <a:graphic>
          <a:graphicData uri="http://schemas.openxmlformats.org/drawingml/2006/table">
            <a:tbl>
              <a:tblPr firstRow="1" bandRow="1">
                <a:tableStyleId>{5DA37D80-6434-44D0-A028-1B22A696006F}</a:tableStyleId>
              </a:tblPr>
              <a:tblGrid>
                <a:gridCol w="1371600"/>
                <a:gridCol w="2743200"/>
                <a:gridCol w="1066800"/>
                <a:gridCol w="2743200"/>
              </a:tblGrid>
              <a:tr h="370840">
                <a:tc>
                  <a:txBody>
                    <a:bodyPr/>
                    <a:lstStyle/>
                    <a:p>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OD</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OS</a:t>
                      </a:r>
                      <a:endParaRPr lang="en-US" dirty="0">
                        <a:latin typeface="Arial" panose="020B0604020202020204" pitchFamily="34" charset="0"/>
                        <a:cs typeface="Arial" panose="020B0604020202020204" pitchFamily="34" charset="0"/>
                      </a:endParaRPr>
                    </a:p>
                  </a:txBody>
                  <a:tcPr/>
                </a:tc>
              </a:tr>
              <a:tr h="543560">
                <a:tc>
                  <a:txBody>
                    <a:bodyPr/>
                    <a:lstStyle/>
                    <a:p>
                      <a:r>
                        <a:rPr lang="en-US" dirty="0" smtClean="0">
                          <a:latin typeface="Arial" panose="020B0604020202020204" pitchFamily="34" charset="0"/>
                          <a:cs typeface="Arial" panose="020B0604020202020204" pitchFamily="34" charset="0"/>
                        </a:rPr>
                        <a:t>VA</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20/40</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smtClean="0">
                          <a:latin typeface="Arial" panose="020B0604020202020204" pitchFamily="34" charset="0"/>
                          <a:cs typeface="Arial" panose="020B0604020202020204" pitchFamily="34" charset="0"/>
                        </a:rPr>
                        <a:t>20/40</a:t>
                      </a:r>
                      <a:endParaRPr lang="en-US" dirty="0">
                        <a:latin typeface="Arial" panose="020B0604020202020204" pitchFamily="34" charset="0"/>
                        <a:cs typeface="Arial" panose="020B0604020202020204" pitchFamily="34" charset="0"/>
                      </a:endParaRPr>
                    </a:p>
                  </a:txBody>
                  <a:tcPr marL="365760" anchor="ctr"/>
                </a:tc>
              </a:tr>
              <a:tr h="533400">
                <a:tc>
                  <a:txBody>
                    <a:bodyPr/>
                    <a:lstStyle/>
                    <a:p>
                      <a:r>
                        <a:rPr lang="en-US" dirty="0" smtClean="0">
                          <a:latin typeface="Arial" panose="020B0604020202020204" pitchFamily="34" charset="0"/>
                          <a:cs typeface="Arial" panose="020B0604020202020204" pitchFamily="34" charset="0"/>
                        </a:rPr>
                        <a:t>Refraction</a:t>
                      </a:r>
                      <a:endParaRPr lang="en-US"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-1.25 +1.00 x 025</a:t>
                      </a: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-2.00 +0.50 x 120</a:t>
                      </a:r>
                    </a:p>
                  </a:txBody>
                  <a:tcPr marL="365760" anchor="ctr"/>
                </a:tc>
              </a:tr>
              <a:tr h="533400">
                <a:tc>
                  <a:txBody>
                    <a:bodyPr/>
                    <a:lstStyle/>
                    <a:p>
                      <a:r>
                        <a:rPr lang="en-US" dirty="0" smtClean="0">
                          <a:latin typeface="Arial" panose="020B0604020202020204" pitchFamily="34" charset="0"/>
                          <a:cs typeface="Arial" panose="020B0604020202020204" pitchFamily="34" charset="0"/>
                        </a:rPr>
                        <a:t>Pupils</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2mm</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2mm</a:t>
                      </a:r>
                    </a:p>
                  </a:txBody>
                  <a:tcPr marL="365760" anchor="ctr"/>
                </a:tc>
              </a:tr>
              <a:tr h="533400">
                <a:tc>
                  <a:txBody>
                    <a:bodyPr/>
                    <a:lstStyle/>
                    <a:p>
                      <a:r>
                        <a:rPr lang="en-US" dirty="0" smtClean="0">
                          <a:latin typeface="Arial" panose="020B0604020202020204" pitchFamily="34" charset="0"/>
                          <a:cs typeface="Arial" panose="020B0604020202020204" pitchFamily="34" charset="0"/>
                        </a:rPr>
                        <a:t>IOP</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18 mmHg</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18 mmHg</a:t>
                      </a:r>
                    </a:p>
                  </a:txBody>
                  <a:tcPr marL="365760" anchor="ctr"/>
                </a:tc>
              </a:tr>
              <a:tr h="533400">
                <a:tc>
                  <a:txBody>
                    <a:bodyPr/>
                    <a:lstStyle/>
                    <a:p>
                      <a:r>
                        <a:rPr lang="en-US" dirty="0" smtClean="0">
                          <a:latin typeface="Arial" panose="020B0604020202020204" pitchFamily="34" charset="0"/>
                          <a:cs typeface="Arial" panose="020B0604020202020204" pitchFamily="34" charset="0"/>
                        </a:rPr>
                        <a:t>EOM</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-3</a:t>
                      </a:r>
                      <a:r>
                        <a:rPr lang="en-US" baseline="0" dirty="0" smtClean="0">
                          <a:latin typeface="Arial" panose="020B0604020202020204" pitchFamily="34" charset="0"/>
                          <a:cs typeface="Arial" panose="020B0604020202020204" pitchFamily="34" charset="0"/>
                        </a:rPr>
                        <a:t> to -4 limitation in </a:t>
                      </a:r>
                      <a:r>
                        <a:rPr lang="en-US" baseline="0" dirty="0" err="1" smtClean="0">
                          <a:latin typeface="Arial" panose="020B0604020202020204" pitchFamily="34" charset="0"/>
                          <a:cs typeface="Arial" panose="020B0604020202020204" pitchFamily="34" charset="0"/>
                        </a:rPr>
                        <a:t>infraduction</a:t>
                      </a:r>
                      <a:r>
                        <a:rPr lang="en-US" baseline="0" dirty="0" smtClean="0">
                          <a:latin typeface="Arial" panose="020B0604020202020204" pitchFamily="34" charset="0"/>
                          <a:cs typeface="Arial" panose="020B0604020202020204" pitchFamily="34" charset="0"/>
                        </a:rPr>
                        <a:t>, -1 abduction</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smtClean="0">
                          <a:latin typeface="Arial" panose="020B0604020202020204" pitchFamily="34" charset="0"/>
                          <a:cs typeface="Arial" panose="020B0604020202020204" pitchFamily="34" charset="0"/>
                        </a:rPr>
                        <a:t>Restriction</a:t>
                      </a:r>
                      <a:r>
                        <a:rPr lang="en-US" baseline="0" dirty="0" smtClean="0">
                          <a:latin typeface="Arial" panose="020B0604020202020204" pitchFamily="34" charset="0"/>
                          <a:cs typeface="Arial" panose="020B0604020202020204" pitchFamily="34" charset="0"/>
                        </a:rPr>
                        <a:t> in </a:t>
                      </a:r>
                      <a:r>
                        <a:rPr lang="en-US" baseline="0" dirty="0" err="1" smtClean="0">
                          <a:latin typeface="Arial" panose="020B0604020202020204" pitchFamily="34" charset="0"/>
                          <a:cs typeface="Arial" panose="020B0604020202020204" pitchFamily="34" charset="0"/>
                        </a:rPr>
                        <a:t>supraduction</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hemifacial</a:t>
                      </a:r>
                      <a:r>
                        <a:rPr lang="en-US" baseline="0" dirty="0" smtClean="0">
                          <a:latin typeface="Arial" panose="020B0604020202020204" pitchFamily="34" charset="0"/>
                          <a:cs typeface="Arial" panose="020B0604020202020204" pitchFamily="34" charset="0"/>
                        </a:rPr>
                        <a:t> spasm</a:t>
                      </a:r>
                      <a:endParaRPr lang="en-US" dirty="0">
                        <a:latin typeface="Arial" panose="020B0604020202020204" pitchFamily="34" charset="0"/>
                        <a:cs typeface="Arial" panose="020B0604020202020204" pitchFamily="34" charset="0"/>
                      </a:endParaRPr>
                    </a:p>
                  </a:txBody>
                  <a:tcPr marL="365760" anchor="ctr"/>
                </a:tc>
              </a:tr>
              <a:tr h="457200">
                <a:tc>
                  <a:txBody>
                    <a:bodyPr/>
                    <a:lstStyle/>
                    <a:p>
                      <a:r>
                        <a:rPr lang="en-US" dirty="0" smtClean="0">
                          <a:latin typeface="Arial" panose="020B0604020202020204" pitchFamily="34" charset="0"/>
                          <a:cs typeface="Arial" panose="020B0604020202020204" pitchFamily="34" charset="0"/>
                        </a:rPr>
                        <a:t>CVF</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full</a:t>
                      </a:r>
                      <a:endParaRPr lang="en-US" dirty="0">
                        <a:latin typeface="Arial" panose="020B0604020202020204" pitchFamily="34" charset="0"/>
                        <a:cs typeface="Arial" panose="020B0604020202020204" pitchFamily="34" charset="0"/>
                      </a:endParaRPr>
                    </a:p>
                  </a:txBody>
                  <a:tcPr marL="365760" anchor="ctr"/>
                </a:tc>
                <a:tc>
                  <a:txBody>
                    <a:bodyPr/>
                    <a:lstStyle/>
                    <a:p>
                      <a:endParaRPr lang="en-US" dirty="0">
                        <a:latin typeface="Arial" panose="020B0604020202020204" pitchFamily="34" charset="0"/>
                        <a:cs typeface="Arial" panose="020B0604020202020204" pitchFamily="34" charset="0"/>
                      </a:endParaRPr>
                    </a:p>
                  </a:txBody>
                  <a:tcPr marL="365760" anchor="ctr"/>
                </a:tc>
                <a:tc>
                  <a:txBody>
                    <a:bodyPr/>
                    <a:lstStyle/>
                    <a:p>
                      <a:r>
                        <a:rPr lang="en-US" dirty="0" smtClean="0">
                          <a:latin typeface="Arial" panose="020B0604020202020204" pitchFamily="34" charset="0"/>
                          <a:cs typeface="Arial" panose="020B0604020202020204" pitchFamily="34" charset="0"/>
                        </a:rPr>
                        <a:t>full</a:t>
                      </a:r>
                      <a:endParaRPr lang="en-US" dirty="0">
                        <a:latin typeface="Arial" panose="020B0604020202020204" pitchFamily="34" charset="0"/>
                        <a:cs typeface="Arial" panose="020B0604020202020204" pitchFamily="34" charset="0"/>
                      </a:endParaRPr>
                    </a:p>
                  </a:txBody>
                  <a:tcPr marL="365760" anchor="ctr"/>
                </a:tc>
              </a:tr>
            </a:tbl>
          </a:graphicData>
        </a:graphic>
      </p:graphicFrame>
      <p:sp>
        <p:nvSpPr>
          <p:cNvPr id="3" name="Title 2"/>
          <p:cNvSpPr>
            <a:spLocks noGrp="1"/>
          </p:cNvSpPr>
          <p:nvPr>
            <p:ph type="title"/>
          </p:nvPr>
        </p:nvSpPr>
        <p:spPr/>
        <p:txBody>
          <a:bodyPr/>
          <a:lstStyle/>
          <a:p>
            <a:r>
              <a:rPr lang="en-US" dirty="0" smtClean="0"/>
              <a:t>External Exam</a:t>
            </a:r>
            <a:endParaRPr lang="en-US" dirty="0"/>
          </a:p>
        </p:txBody>
      </p:sp>
    </p:spTree>
    <p:extLst>
      <p:ext uri="{BB962C8B-B14F-4D97-AF65-F5344CB8AC3E}">
        <p14:creationId xmlns:p14="http://schemas.microsoft.com/office/powerpoint/2010/main" val="3344165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Anterior Segment Exam</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618688477"/>
              </p:ext>
            </p:extLst>
          </p:nvPr>
        </p:nvGraphicFramePr>
        <p:xfrm>
          <a:off x="457200" y="1066800"/>
          <a:ext cx="8305800" cy="4805679"/>
        </p:xfrm>
        <a:graphic>
          <a:graphicData uri="http://schemas.openxmlformats.org/drawingml/2006/table">
            <a:tbl>
              <a:tblPr firstRow="1" bandRow="1">
                <a:tableStyleId>{5DA37D80-6434-44D0-A028-1B22A696006F}</a:tableStyleId>
              </a:tblPr>
              <a:tblGrid>
                <a:gridCol w="1567180"/>
                <a:gridCol w="2743200"/>
                <a:gridCol w="1066800"/>
                <a:gridCol w="2928620"/>
              </a:tblGrid>
              <a:tr h="370840">
                <a:tc>
                  <a:txBody>
                    <a:bodyPr/>
                    <a:lstStyle/>
                    <a:p>
                      <a:r>
                        <a:rPr lang="en-US" dirty="0" smtClean="0">
                          <a:latin typeface="Arial" panose="020B0604020202020204" pitchFamily="34" charset="0"/>
                          <a:cs typeface="Arial" panose="020B0604020202020204" pitchFamily="34" charset="0"/>
                        </a:rPr>
                        <a:t>PLE </a:t>
                      </a:r>
                      <a:r>
                        <a:rPr lang="en-US" sz="1400" dirty="0" smtClean="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SLE</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OD</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marR="0"/>
                </a:tc>
                <a:tc>
                  <a:txBody>
                    <a:bodyPr/>
                    <a:lstStyle/>
                    <a:p>
                      <a:pPr algn="ctr"/>
                      <a:r>
                        <a:rPr lang="en-US" dirty="0" smtClean="0">
                          <a:latin typeface="Arial" panose="020B0604020202020204" pitchFamily="34" charset="0"/>
                          <a:cs typeface="Arial" panose="020B0604020202020204" pitchFamily="34" charset="0"/>
                        </a:rPr>
                        <a:t>OS</a:t>
                      </a:r>
                      <a:endParaRPr lang="en-US" dirty="0">
                        <a:latin typeface="Arial" panose="020B0604020202020204" pitchFamily="34" charset="0"/>
                        <a:cs typeface="Arial" panose="020B0604020202020204" pitchFamily="34" charset="0"/>
                      </a:endParaRPr>
                    </a:p>
                  </a:txBody>
                  <a:tcPr/>
                </a:tc>
              </a:tr>
              <a:tr h="543560">
                <a:tc>
                  <a:txBody>
                    <a:bodyPr/>
                    <a:lstStyle/>
                    <a:p>
                      <a:r>
                        <a:rPr lang="en-US" dirty="0" smtClean="0">
                          <a:latin typeface="Arial" panose="020B0604020202020204" pitchFamily="34" charset="0"/>
                          <a:cs typeface="Arial" panose="020B0604020202020204" pitchFamily="34" charset="0"/>
                        </a:rPr>
                        <a:t>External/Lids</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Firm,</a:t>
                      </a:r>
                      <a:r>
                        <a:rPr lang="en-US" baseline="0" dirty="0" smtClean="0">
                          <a:latin typeface="Arial" panose="020B0604020202020204" pitchFamily="34" charset="0"/>
                          <a:cs typeface="Arial" panose="020B0604020202020204" pitchFamily="34" charset="0"/>
                        </a:rPr>
                        <a:t> irregularly shaped, non-tender mass under RLL</a:t>
                      </a:r>
                      <a:endParaRPr lang="en-US" dirty="0">
                        <a:latin typeface="Arial" panose="020B0604020202020204" pitchFamily="34" charset="0"/>
                        <a:cs typeface="Arial" panose="020B0604020202020204" pitchFamily="34" charset="0"/>
                      </a:endParaRPr>
                    </a:p>
                  </a:txBody>
                  <a:tcPr marL="365760" anchor="ctr"/>
                </a:tc>
                <a:tc>
                  <a:txBody>
                    <a:bodyPr/>
                    <a:lstStyle/>
                    <a:p>
                      <a:pPr algn="l"/>
                      <a:endParaRPr lang="en-US" dirty="0">
                        <a:latin typeface="Arial" panose="020B0604020202020204" pitchFamily="34" charset="0"/>
                        <a:cs typeface="Arial" panose="020B0604020202020204" pitchFamily="34" charset="0"/>
                      </a:endParaRPr>
                    </a:p>
                  </a:txBody>
                  <a:tcPr marL="365760" marR="0" anchor="ctr"/>
                </a:tc>
                <a:tc>
                  <a:txBody>
                    <a:bodyPr/>
                    <a:lstStyle/>
                    <a:p>
                      <a:r>
                        <a:rPr lang="en-US" dirty="0" smtClean="0">
                          <a:latin typeface="Arial" panose="020B0604020202020204" pitchFamily="34" charset="0"/>
                          <a:cs typeface="Arial" panose="020B0604020202020204" pitchFamily="34" charset="0"/>
                        </a:rPr>
                        <a:t>Ptosis </a:t>
                      </a:r>
                      <a:endParaRPr lang="en-US" dirty="0">
                        <a:latin typeface="Arial" panose="020B0604020202020204" pitchFamily="34" charset="0"/>
                        <a:cs typeface="Arial" panose="020B0604020202020204" pitchFamily="34" charset="0"/>
                      </a:endParaRPr>
                    </a:p>
                  </a:txBody>
                  <a:tcPr marL="365760" anchor="ctr"/>
                </a:tc>
              </a:tr>
              <a:tr h="533400">
                <a:tc>
                  <a:txBody>
                    <a:bodyPr/>
                    <a:lstStyle/>
                    <a:p>
                      <a:r>
                        <a:rPr lang="en-US" dirty="0" err="1" smtClean="0">
                          <a:latin typeface="Arial" panose="020B0604020202020204" pitchFamily="34" charset="0"/>
                          <a:cs typeface="Arial" panose="020B0604020202020204" pitchFamily="34" charset="0"/>
                        </a:rPr>
                        <a:t>Conj</a:t>
                      </a:r>
                      <a:r>
                        <a:rPr lang="en-US" dirty="0" smtClean="0">
                          <a:latin typeface="Arial" panose="020B0604020202020204" pitchFamily="34" charset="0"/>
                          <a:cs typeface="Arial" panose="020B0604020202020204" pitchFamily="34" charset="0"/>
                        </a:rPr>
                        <a:t>/Sclera</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Trace</a:t>
                      </a:r>
                      <a:r>
                        <a:rPr lang="en-US" baseline="0" dirty="0" smtClean="0">
                          <a:latin typeface="Arial" panose="020B0604020202020204" pitchFamily="34" charset="0"/>
                          <a:cs typeface="Arial" panose="020B0604020202020204" pitchFamily="34" charset="0"/>
                        </a:rPr>
                        <a:t> injection, nodular appearing area of raised </a:t>
                      </a:r>
                      <a:r>
                        <a:rPr lang="en-US" baseline="0" dirty="0" err="1" smtClean="0">
                          <a:latin typeface="Arial" panose="020B0604020202020204" pitchFamily="34" charset="0"/>
                          <a:cs typeface="Arial" panose="020B0604020202020204" pitchFamily="34" charset="0"/>
                        </a:rPr>
                        <a:t>conj</a:t>
                      </a:r>
                      <a:r>
                        <a:rPr lang="en-US" baseline="0" dirty="0" smtClean="0">
                          <a:latin typeface="Arial" panose="020B0604020202020204" pitchFamily="34" charset="0"/>
                          <a:cs typeface="Arial" panose="020B0604020202020204" pitchFamily="34" charset="0"/>
                        </a:rPr>
                        <a:t> temporally in inferior fornix</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White/quiet</a:t>
                      </a:r>
                    </a:p>
                  </a:txBody>
                  <a:tcPr marL="365760" anchor="ctr"/>
                </a:tc>
              </a:tr>
              <a:tr h="533400">
                <a:tc>
                  <a:txBody>
                    <a:bodyPr/>
                    <a:lstStyle/>
                    <a:p>
                      <a:r>
                        <a:rPr lang="en-US" dirty="0" smtClean="0">
                          <a:latin typeface="Arial" panose="020B0604020202020204" pitchFamily="34" charset="0"/>
                          <a:cs typeface="Arial" panose="020B0604020202020204" pitchFamily="34" charset="0"/>
                        </a:rPr>
                        <a:t>Cornea</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Clear</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Clear</a:t>
                      </a:r>
                    </a:p>
                  </a:txBody>
                  <a:tcPr marL="365760" anchor="ctr"/>
                </a:tc>
              </a:tr>
              <a:tr h="533400">
                <a:tc>
                  <a:txBody>
                    <a:bodyPr/>
                    <a:lstStyle/>
                    <a:p>
                      <a:r>
                        <a:rPr lang="en-US" dirty="0" smtClean="0">
                          <a:latin typeface="Arial" panose="020B0604020202020204" pitchFamily="34" charset="0"/>
                          <a:cs typeface="Arial" panose="020B0604020202020204" pitchFamily="34" charset="0"/>
                        </a:rPr>
                        <a:t>Ant Chamber</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Deep</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Deep</a:t>
                      </a:r>
                    </a:p>
                  </a:txBody>
                  <a:tcPr marL="365760" anchor="ctr"/>
                </a:tc>
              </a:tr>
              <a:tr h="533400">
                <a:tc>
                  <a:txBody>
                    <a:bodyPr/>
                    <a:lstStyle/>
                    <a:p>
                      <a:r>
                        <a:rPr lang="en-US" dirty="0" smtClean="0">
                          <a:latin typeface="Arial" panose="020B0604020202020204" pitchFamily="34" charset="0"/>
                          <a:cs typeface="Arial" panose="020B0604020202020204" pitchFamily="34" charset="0"/>
                        </a:rPr>
                        <a:t>Iris</a:t>
                      </a:r>
                      <a:endParaRPr lang="en-US" dirty="0">
                        <a:latin typeface="Arial" panose="020B0604020202020204" pitchFamily="34" charset="0"/>
                        <a:cs typeface="Arial" panose="020B0604020202020204" pitchFamily="34"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WNL</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r>
                        <a:rPr lang="en-US" dirty="0" smtClean="0">
                          <a:latin typeface="Arial" panose="020B0604020202020204" pitchFamily="34" charset="0"/>
                          <a:cs typeface="Arial" panose="020B0604020202020204" pitchFamily="34" charset="0"/>
                        </a:rPr>
                        <a:t>WNL</a:t>
                      </a:r>
                      <a:endParaRPr lang="en-US" dirty="0">
                        <a:latin typeface="Arial" panose="020B0604020202020204" pitchFamily="34" charset="0"/>
                        <a:cs typeface="Arial" panose="020B0604020202020204" pitchFamily="34" charset="0"/>
                      </a:endParaRPr>
                    </a:p>
                  </a:txBody>
                  <a:tcPr marL="365760" anchor="ctr"/>
                </a:tc>
              </a:tr>
              <a:tr h="457200">
                <a:tc>
                  <a:txBody>
                    <a:bodyPr/>
                    <a:lstStyle/>
                    <a:p>
                      <a:r>
                        <a:rPr lang="en-US" dirty="0" smtClean="0">
                          <a:latin typeface="Arial" panose="020B0604020202020204" pitchFamily="34" charset="0"/>
                          <a:cs typeface="Arial" panose="020B0604020202020204" pitchFamily="34" charset="0"/>
                        </a:rPr>
                        <a:t>Lens</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PCIOL</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r>
                        <a:rPr lang="en-US" dirty="0" smtClean="0">
                          <a:latin typeface="Arial" panose="020B0604020202020204" pitchFamily="34" charset="0"/>
                          <a:cs typeface="Arial" panose="020B0604020202020204" pitchFamily="34" charset="0"/>
                        </a:rPr>
                        <a:t>PCIOL</a:t>
                      </a:r>
                      <a:endParaRPr lang="en-US" dirty="0">
                        <a:latin typeface="Arial" panose="020B0604020202020204" pitchFamily="34" charset="0"/>
                        <a:cs typeface="Arial" panose="020B0604020202020204" pitchFamily="34" charset="0"/>
                      </a:endParaRPr>
                    </a:p>
                  </a:txBody>
                  <a:tcPr marL="365760" anchor="ctr"/>
                </a:tc>
              </a:tr>
            </a:tbl>
          </a:graphicData>
        </a:graphic>
      </p:graphicFrame>
    </p:spTree>
    <p:extLst>
      <p:ext uri="{BB962C8B-B14F-4D97-AF65-F5344CB8AC3E}">
        <p14:creationId xmlns:p14="http://schemas.microsoft.com/office/powerpoint/2010/main" val="3288354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Posterior Segment Exam</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82018070"/>
              </p:ext>
            </p:extLst>
          </p:nvPr>
        </p:nvGraphicFramePr>
        <p:xfrm>
          <a:off x="457200" y="1066800"/>
          <a:ext cx="8305800" cy="2514600"/>
        </p:xfrm>
        <a:graphic>
          <a:graphicData uri="http://schemas.openxmlformats.org/drawingml/2006/table">
            <a:tbl>
              <a:tblPr firstRow="1" bandRow="1">
                <a:tableStyleId>{5DA37D80-6434-44D0-A028-1B22A696006F}</a:tableStyleId>
              </a:tblPr>
              <a:tblGrid>
                <a:gridCol w="1567180"/>
                <a:gridCol w="2743200"/>
                <a:gridCol w="1066800"/>
                <a:gridCol w="2928620"/>
              </a:tblGrid>
              <a:tr h="370840">
                <a:tc>
                  <a:txBody>
                    <a:bodyPr/>
                    <a:lstStyle/>
                    <a:p>
                      <a:r>
                        <a:rPr lang="en-US" dirty="0" smtClean="0">
                          <a:latin typeface="Arial" panose="020B0604020202020204" pitchFamily="34" charset="0"/>
                          <a:cs typeface="Arial" panose="020B0604020202020204" pitchFamily="34" charset="0"/>
                        </a:rPr>
                        <a:t>Fundus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OD</a:t>
                      </a:r>
                      <a:endParaRPr lang="en-US" dirty="0">
                        <a:latin typeface="Arial" panose="020B0604020202020204" pitchFamily="34" charset="0"/>
                        <a:cs typeface="Arial" panose="020B0604020202020204" pitchFamily="34" charset="0"/>
                      </a:endParaRPr>
                    </a:p>
                  </a:txBody>
                  <a:tcPr/>
                </a:tc>
                <a:tc>
                  <a:txBody>
                    <a:bodyPr/>
                    <a:lstStyle/>
                    <a:p>
                      <a:pPr algn="ctr"/>
                      <a:endParaRPr lang="en-US" dirty="0">
                        <a:latin typeface="Arial" panose="020B0604020202020204" pitchFamily="34" charset="0"/>
                        <a:cs typeface="Arial" panose="020B0604020202020204" pitchFamily="34" charset="0"/>
                      </a:endParaRPr>
                    </a:p>
                  </a:txBody>
                  <a:tcPr marR="0"/>
                </a:tc>
                <a:tc>
                  <a:txBody>
                    <a:bodyPr/>
                    <a:lstStyle/>
                    <a:p>
                      <a:pPr algn="ctr"/>
                      <a:r>
                        <a:rPr lang="en-US" dirty="0" smtClean="0">
                          <a:latin typeface="Arial" panose="020B0604020202020204" pitchFamily="34" charset="0"/>
                          <a:cs typeface="Arial" panose="020B0604020202020204" pitchFamily="34" charset="0"/>
                        </a:rPr>
                        <a:t>OS</a:t>
                      </a:r>
                      <a:endParaRPr lang="en-US" dirty="0">
                        <a:latin typeface="Arial" panose="020B0604020202020204" pitchFamily="34" charset="0"/>
                        <a:cs typeface="Arial" panose="020B0604020202020204" pitchFamily="34" charset="0"/>
                      </a:endParaRPr>
                    </a:p>
                  </a:txBody>
                  <a:tcPr/>
                </a:tc>
              </a:tr>
              <a:tr h="543560">
                <a:tc>
                  <a:txBody>
                    <a:bodyPr/>
                    <a:lstStyle/>
                    <a:p>
                      <a:r>
                        <a:rPr lang="en-US" dirty="0" smtClean="0">
                          <a:latin typeface="Arial" panose="020B0604020202020204" pitchFamily="34" charset="0"/>
                          <a:cs typeface="Arial" panose="020B0604020202020204" pitchFamily="34" charset="0"/>
                        </a:rPr>
                        <a:t>Optic Nerve</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Sharp/pink</a:t>
                      </a:r>
                      <a:endParaRPr lang="en-US" dirty="0">
                        <a:latin typeface="Arial" panose="020B0604020202020204" pitchFamily="34" charset="0"/>
                        <a:cs typeface="Arial" panose="020B0604020202020204" pitchFamily="34" charset="0"/>
                      </a:endParaRPr>
                    </a:p>
                  </a:txBody>
                  <a:tcPr marL="365760" anchor="ctr"/>
                </a:tc>
                <a:tc>
                  <a:txBody>
                    <a:bodyPr/>
                    <a:lstStyle/>
                    <a:p>
                      <a:pPr algn="l"/>
                      <a:endParaRPr lang="en-US" dirty="0">
                        <a:latin typeface="Arial" panose="020B0604020202020204" pitchFamily="34" charset="0"/>
                        <a:cs typeface="Arial" panose="020B0604020202020204" pitchFamily="34" charset="0"/>
                      </a:endParaRPr>
                    </a:p>
                  </a:txBody>
                  <a:tcPr marL="365760" marR="0" anchor="ctr"/>
                </a:tc>
                <a:tc>
                  <a:txBody>
                    <a:bodyPr/>
                    <a:lstStyle/>
                    <a:p>
                      <a:r>
                        <a:rPr lang="en-US" dirty="0" smtClean="0">
                          <a:latin typeface="Arial" panose="020B0604020202020204" pitchFamily="34" charset="0"/>
                          <a:cs typeface="Arial" panose="020B0604020202020204" pitchFamily="34" charset="0"/>
                        </a:rPr>
                        <a:t>Sharp/pink</a:t>
                      </a:r>
                      <a:endParaRPr lang="en-US" dirty="0">
                        <a:latin typeface="Arial" panose="020B0604020202020204" pitchFamily="34" charset="0"/>
                        <a:cs typeface="Arial" panose="020B0604020202020204" pitchFamily="34" charset="0"/>
                      </a:endParaRPr>
                    </a:p>
                  </a:txBody>
                  <a:tcPr marL="365760" anchor="ctr"/>
                </a:tc>
              </a:tr>
              <a:tr h="533400">
                <a:tc>
                  <a:txBody>
                    <a:bodyPr/>
                    <a:lstStyle/>
                    <a:p>
                      <a:r>
                        <a:rPr lang="en-US" dirty="0" smtClean="0">
                          <a:latin typeface="Arial" panose="020B0604020202020204" pitchFamily="34" charset="0"/>
                          <a:cs typeface="Arial" panose="020B0604020202020204" pitchFamily="34" charset="0"/>
                        </a:rPr>
                        <a:t>Macula</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WNL</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WNL</a:t>
                      </a:r>
                    </a:p>
                  </a:txBody>
                  <a:tcPr marL="365760" anchor="ctr"/>
                </a:tc>
              </a:tr>
              <a:tr h="533400">
                <a:tc>
                  <a:txBody>
                    <a:bodyPr/>
                    <a:lstStyle/>
                    <a:p>
                      <a:r>
                        <a:rPr lang="en-US" dirty="0" smtClean="0">
                          <a:latin typeface="Arial" panose="020B0604020202020204" pitchFamily="34" charset="0"/>
                          <a:cs typeface="Arial" panose="020B0604020202020204" pitchFamily="34" charset="0"/>
                        </a:rPr>
                        <a:t>Vessels</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Normal caliber</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Normal Caliber</a:t>
                      </a:r>
                    </a:p>
                  </a:txBody>
                  <a:tcPr marL="365760" anchor="ctr"/>
                </a:tc>
              </a:tr>
              <a:tr h="533400">
                <a:tc>
                  <a:txBody>
                    <a:bodyPr/>
                    <a:lstStyle/>
                    <a:p>
                      <a:r>
                        <a:rPr lang="en-US" dirty="0" smtClean="0">
                          <a:latin typeface="Arial" panose="020B0604020202020204" pitchFamily="34" charset="0"/>
                          <a:cs typeface="Arial" panose="020B0604020202020204" pitchFamily="34" charset="0"/>
                        </a:rPr>
                        <a:t>Periphery</a:t>
                      </a:r>
                      <a:endParaRPr lang="en-US" dirty="0">
                        <a:latin typeface="Arial" panose="020B0604020202020204" pitchFamily="34" charset="0"/>
                        <a:cs typeface="Arial" panose="020B0604020202020204" pitchFamily="34" charset="0"/>
                      </a:endParaRPr>
                    </a:p>
                  </a:txBody>
                  <a:tcPr anchor="ctr"/>
                </a:tc>
                <a:tc>
                  <a:txBody>
                    <a:bodyPr/>
                    <a:lstStyle/>
                    <a:p>
                      <a:r>
                        <a:rPr lang="en-US" dirty="0" smtClean="0">
                          <a:latin typeface="Arial" panose="020B0604020202020204" pitchFamily="34" charset="0"/>
                          <a:cs typeface="Arial" panose="020B0604020202020204" pitchFamily="34" charset="0"/>
                        </a:rPr>
                        <a:t>WNL</a:t>
                      </a:r>
                      <a:endParaRPr lang="en-US" dirty="0">
                        <a:latin typeface="Arial" panose="020B0604020202020204" pitchFamily="34" charset="0"/>
                        <a:cs typeface="Arial" panose="020B0604020202020204" pitchFamily="34" charset="0"/>
                      </a:endParaRPr>
                    </a:p>
                  </a:txBody>
                  <a:tcPr marL="365760" anchor="ctr"/>
                </a:tc>
                <a:tc>
                  <a:txBody>
                    <a:bodyPr/>
                    <a:lstStyle/>
                    <a:p>
                      <a:pPr algn="ctr"/>
                      <a:endParaRPr lang="en-US" dirty="0">
                        <a:latin typeface="Arial" panose="020B0604020202020204" pitchFamily="34" charset="0"/>
                        <a:cs typeface="Arial" panose="020B0604020202020204" pitchFamily="34" charset="0"/>
                      </a:endParaRPr>
                    </a:p>
                  </a:txBody>
                  <a:tcPr marL="365760" marR="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WNL</a:t>
                      </a:r>
                    </a:p>
                  </a:txBody>
                  <a:tcPr marL="365760" anchor="ctr"/>
                </a:tc>
              </a:tr>
            </a:tbl>
          </a:graphicData>
        </a:graphic>
      </p:graphicFrame>
    </p:spTree>
    <p:extLst>
      <p:ext uri="{BB962C8B-B14F-4D97-AF65-F5344CB8AC3E}">
        <p14:creationId xmlns:p14="http://schemas.microsoft.com/office/powerpoint/2010/main" val="971856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7-06-15 at 8.31.18 PM.png"/>
          <p:cNvPicPr>
            <a:picLocks noGrp="1" noChangeAspect="1"/>
          </p:cNvPicPr>
          <p:nvPr>
            <p:ph idx="1"/>
          </p:nvPr>
        </p:nvPicPr>
        <p:blipFill>
          <a:blip r:embed="rId2">
            <a:extLst>
              <a:ext uri="{28A0092B-C50C-407E-A947-70E740481C1C}">
                <a14:useLocalDpi xmlns:a14="http://schemas.microsoft.com/office/drawing/2010/main" val="0"/>
              </a:ext>
            </a:extLst>
          </a:blip>
          <a:srcRect t="-28107" b="-28107"/>
          <a:stretch>
            <a:fillRect/>
          </a:stretch>
        </p:blipFill>
        <p:spPr>
          <a:xfrm>
            <a:off x="1600200" y="228600"/>
            <a:ext cx="6096000" cy="3747676"/>
          </a:xfrm>
        </p:spPr>
      </p:pic>
      <p:sp>
        <p:nvSpPr>
          <p:cNvPr id="3" name="Title 2"/>
          <p:cNvSpPr>
            <a:spLocks noGrp="1"/>
          </p:cNvSpPr>
          <p:nvPr>
            <p:ph type="title"/>
          </p:nvPr>
        </p:nvSpPr>
        <p:spPr/>
        <p:txBody>
          <a:bodyPr/>
          <a:lstStyle/>
          <a:p>
            <a:r>
              <a:rPr lang="en-US" dirty="0" smtClean="0"/>
              <a:t>Clinical Photos </a:t>
            </a:r>
            <a:endParaRPr lang="en-US" dirty="0"/>
          </a:p>
        </p:txBody>
      </p:sp>
      <p:pic>
        <p:nvPicPr>
          <p:cNvPr id="5" name="Picture 4" descr="Screen Shot 2017-06-15 at 8.31.42 PM.png"/>
          <p:cNvPicPr>
            <a:picLocks noChangeAspect="1"/>
          </p:cNvPicPr>
          <p:nvPr/>
        </p:nvPicPr>
        <p:blipFill rotWithShape="1">
          <a:blip r:embed="rId3">
            <a:extLst>
              <a:ext uri="{28A0092B-C50C-407E-A947-70E740481C1C}">
                <a14:useLocalDpi xmlns:a14="http://schemas.microsoft.com/office/drawing/2010/main" val="0"/>
              </a:ext>
            </a:extLst>
          </a:blip>
          <a:srcRect t="3128" r="-303" b="6131"/>
          <a:stretch/>
        </p:blipFill>
        <p:spPr>
          <a:xfrm>
            <a:off x="304800" y="3530600"/>
            <a:ext cx="4203700" cy="2946400"/>
          </a:xfrm>
          <a:prstGeom prst="rect">
            <a:avLst/>
          </a:prstGeom>
        </p:spPr>
      </p:pic>
      <p:pic>
        <p:nvPicPr>
          <p:cNvPr id="6" name="Picture 5" descr="Screen Shot 2017-06-15 at 8.30.53 PM.png"/>
          <p:cNvPicPr>
            <a:picLocks noChangeAspect="1"/>
          </p:cNvPicPr>
          <p:nvPr/>
        </p:nvPicPr>
        <p:blipFill rotWithShape="1">
          <a:blip r:embed="rId4">
            <a:extLst>
              <a:ext uri="{28A0092B-C50C-407E-A947-70E740481C1C}">
                <a14:useLocalDpi xmlns:a14="http://schemas.microsoft.com/office/drawing/2010/main" val="0"/>
              </a:ext>
            </a:extLst>
          </a:blip>
          <a:srcRect l="-3184" t="1282" r="14855" b="2564"/>
          <a:stretch/>
        </p:blipFill>
        <p:spPr>
          <a:xfrm>
            <a:off x="4572000" y="3505200"/>
            <a:ext cx="4398264" cy="2971800"/>
          </a:xfrm>
          <a:prstGeom prst="rect">
            <a:avLst/>
          </a:prstGeom>
        </p:spPr>
      </p:pic>
    </p:spTree>
    <p:extLst>
      <p:ext uri="{BB962C8B-B14F-4D97-AF65-F5344CB8AC3E}">
        <p14:creationId xmlns:p14="http://schemas.microsoft.com/office/powerpoint/2010/main" val="838996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Workup</a:t>
            </a:r>
            <a:endParaRPr lang="en-US" dirty="0"/>
          </a:p>
        </p:txBody>
      </p:sp>
      <p:sp>
        <p:nvSpPr>
          <p:cNvPr id="2" name="Content Placeholder 1"/>
          <p:cNvSpPr>
            <a:spLocks noGrp="1"/>
          </p:cNvSpPr>
          <p:nvPr>
            <p:ph idx="1"/>
          </p:nvPr>
        </p:nvSpPr>
        <p:spPr/>
        <p:txBody>
          <a:bodyPr/>
          <a:lstStyle/>
          <a:p>
            <a:r>
              <a:rPr lang="en-US" dirty="0" smtClean="0"/>
              <a:t>Orbital Mass Workup</a:t>
            </a:r>
          </a:p>
          <a:p>
            <a:pPr lvl="1"/>
            <a:r>
              <a:rPr lang="en-US" dirty="0" smtClean="0"/>
              <a:t>Concern for primary or malignant lesion</a:t>
            </a:r>
          </a:p>
          <a:p>
            <a:pPr lvl="1"/>
            <a:r>
              <a:rPr lang="en-US" dirty="0" smtClean="0"/>
              <a:t>MRI brain with and without contrast of brain and orbit</a:t>
            </a:r>
          </a:p>
          <a:p>
            <a:pPr lvl="1"/>
            <a:r>
              <a:rPr lang="en-US" dirty="0" smtClean="0"/>
              <a:t>Coordination with primary care physician about initiation of metastatic workup.</a:t>
            </a:r>
            <a:endParaRPr lang="en-US" dirty="0"/>
          </a:p>
        </p:txBody>
      </p:sp>
    </p:spTree>
    <p:extLst>
      <p:ext uri="{BB962C8B-B14F-4D97-AF65-F5344CB8AC3E}">
        <p14:creationId xmlns:p14="http://schemas.microsoft.com/office/powerpoint/2010/main" val="2943208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1"/>
            <a:ext cx="8305800" cy="4343400"/>
          </a:xfrm>
        </p:spPr>
        <p:txBody>
          <a:bodyPr/>
          <a:lstStyle/>
          <a:p>
            <a:r>
              <a:rPr lang="en-US" dirty="0" smtClean="0"/>
              <a:t>2 week follow up – symptoms unchanged.</a:t>
            </a:r>
          </a:p>
          <a:p>
            <a:r>
              <a:rPr lang="en-US" dirty="0" smtClean="0"/>
              <a:t>Primary care doctor confirmed no known history of metastatic disease. </a:t>
            </a:r>
          </a:p>
          <a:p>
            <a:r>
              <a:rPr lang="en-US" dirty="0" smtClean="0"/>
              <a:t>MRI showed large anterior orbital mass that was molding to structures and </a:t>
            </a:r>
            <a:r>
              <a:rPr lang="en-US" dirty="0" err="1" smtClean="0"/>
              <a:t>isointense</a:t>
            </a:r>
            <a:r>
              <a:rPr lang="en-US" dirty="0" smtClean="0"/>
              <a:t> to mucous membranes on T1 and </a:t>
            </a:r>
            <a:r>
              <a:rPr lang="en-US" dirty="0" err="1" smtClean="0"/>
              <a:t>hyperintense</a:t>
            </a:r>
            <a:r>
              <a:rPr lang="en-US" dirty="0" smtClean="0"/>
              <a:t> with contrast on T2. </a:t>
            </a:r>
            <a:endParaRPr lang="en-US" dirty="0"/>
          </a:p>
        </p:txBody>
      </p:sp>
      <p:sp>
        <p:nvSpPr>
          <p:cNvPr id="3" name="Title 2"/>
          <p:cNvSpPr>
            <a:spLocks noGrp="1"/>
          </p:cNvSpPr>
          <p:nvPr>
            <p:ph type="title"/>
          </p:nvPr>
        </p:nvSpPr>
        <p:spPr/>
        <p:txBody>
          <a:bodyPr/>
          <a:lstStyle/>
          <a:p>
            <a:r>
              <a:rPr lang="en-US" dirty="0" smtClean="0"/>
              <a:t>Follow up</a:t>
            </a:r>
            <a:endParaRPr lang="en-US" dirty="0"/>
          </a:p>
        </p:txBody>
      </p:sp>
    </p:spTree>
    <p:extLst>
      <p:ext uri="{BB962C8B-B14F-4D97-AF65-F5344CB8AC3E}">
        <p14:creationId xmlns:p14="http://schemas.microsoft.com/office/powerpoint/2010/main" val="572758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4947</TotalTime>
  <Words>1064</Words>
  <Application>Microsoft Office PowerPoint</Application>
  <PresentationFormat>On-screen Show (4:3)</PresentationFormat>
  <Paragraphs>209</Paragraphs>
  <Slides>31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Arial Rounded MT Bold</vt:lpstr>
      <vt:lpstr>Calibri</vt:lpstr>
      <vt:lpstr>Office Theme</vt:lpstr>
      <vt:lpstr>Differential Diagnosis of an Orbital Mass</vt:lpstr>
      <vt:lpstr>Patient Presentation</vt:lpstr>
      <vt:lpstr>History (Hx)</vt:lpstr>
      <vt:lpstr>External Exam</vt:lpstr>
      <vt:lpstr>Anterior Segment Exam</vt:lpstr>
      <vt:lpstr>Posterior Segment Exam</vt:lpstr>
      <vt:lpstr>Clinical Photos </vt:lpstr>
      <vt:lpstr>Workup</vt:lpstr>
      <vt:lpstr>Follow up</vt:lpstr>
      <vt:lpstr>Assessment/Plan</vt:lpstr>
      <vt:lpstr>Imaging</vt:lpstr>
      <vt:lpstr>Imaging </vt:lpstr>
      <vt:lpstr>Imaging </vt:lpstr>
      <vt:lpstr>Pathology </vt:lpstr>
      <vt:lpstr>Pathology – H&amp;E low power</vt:lpstr>
      <vt:lpstr>H&amp;E 40x </vt:lpstr>
      <vt:lpstr>ER staining</vt:lpstr>
      <vt:lpstr>PR staining</vt:lpstr>
      <vt:lpstr>HER2 Staining</vt:lpstr>
      <vt:lpstr>Special Stains</vt:lpstr>
      <vt:lpstr>Discussion </vt:lpstr>
      <vt:lpstr>Discussion </vt:lpstr>
      <vt:lpstr> Discussion</vt:lpstr>
      <vt:lpstr>Discussion</vt:lpstr>
      <vt:lpstr>Discussion</vt:lpstr>
      <vt:lpstr>Discussion</vt:lpstr>
      <vt:lpstr>Discussion</vt:lpstr>
      <vt:lpstr>Differential Dx</vt:lpstr>
      <vt:lpstr>Summary</vt:lpstr>
      <vt:lpstr>Summary</vt:lpstr>
      <vt:lpstr>References</vt:lpstr>
    </vt:vector>
  </TitlesOfParts>
  <Company>Windows User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Juan P FdC</dc:creator>
  <cp:lastModifiedBy>Brock,Cynthia L.</cp:lastModifiedBy>
  <cp:revision>101</cp:revision>
  <dcterms:created xsi:type="dcterms:W3CDTF">2016-06-13T00:58:53Z</dcterms:created>
  <dcterms:modified xsi:type="dcterms:W3CDTF">2017-08-01T17:12:32Z</dcterms:modified>
</cp:coreProperties>
</file>