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8" r:id="rId4"/>
    <p:sldId id="260" r:id="rId5"/>
    <p:sldId id="264" r:id="rId6"/>
    <p:sldId id="269" r:id="rId7"/>
    <p:sldId id="270" r:id="rId8"/>
    <p:sldId id="271" r:id="rId9"/>
    <p:sldId id="272" r:id="rId10"/>
    <p:sldId id="273" r:id="rId11"/>
    <p:sldId id="274" r:id="rId12"/>
    <p:sldId id="275" r:id="rId13"/>
    <p:sldId id="276" r:id="rId14"/>
    <p:sldId id="277" r:id="rId15"/>
    <p:sldId id="282" r:id="rId16"/>
    <p:sldId id="265" r:id="rId17"/>
    <p:sldId id="266" r:id="rId18"/>
    <p:sldId id="278" r:id="rId19"/>
    <p:sldId id="279" r:id="rId20"/>
    <p:sldId id="268" r:id="rId21"/>
    <p:sldId id="285" r:id="rId22"/>
    <p:sldId id="286" r:id="rId23"/>
    <p:sldId id="283" r:id="rId24"/>
    <p:sldId id="284" r:id="rId25"/>
    <p:sldId id="287" r:id="rId26"/>
    <p:sldId id="288" r:id="rId27"/>
    <p:sldId id="292" r:id="rId28"/>
    <p:sldId id="289" r:id="rId29"/>
    <p:sldId id="290" r:id="rId30"/>
    <p:sldId id="291" r:id="rId31"/>
    <p:sldId id="280" r:id="rId32"/>
    <p:sldId id="281" r:id="rId33"/>
    <p:sldId id="263" r:id="rId34"/>
    <p:sldId id="262"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00"/>
    <a:srgbClr val="CC3300"/>
    <a:srgbClr val="990099"/>
    <a:srgbClr val="FF3300"/>
    <a:srgbClr val="D438AB"/>
    <a:srgbClr val="A20000"/>
    <a:srgbClr val="D3D3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8" autoAdjust="0"/>
    <p:restoredTop sz="94707" autoAdjust="0"/>
  </p:normalViewPr>
  <p:slideViewPr>
    <p:cSldViewPr showGuides="1">
      <p:cViewPr varScale="1">
        <p:scale>
          <a:sx n="71" d="100"/>
          <a:sy n="71" d="100"/>
        </p:scale>
        <p:origin x="1080"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28.36879" units="1/cm"/>
          <inkml:channelProperty channel="Y" name="resolution" value="28.30189" units="1/cm"/>
        </inkml:channelProperties>
      </inkml:inkSource>
      <inkml:timestamp xml:id="ts0" timeString="2016-09-15T18:44:59.31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12996 9843,'0'0,"-21"-22,21 22,-21 0,21 0,-21 0,21 0,0-21,-22 21,1 0,21-21,0 21,-21 0,21 0,-21 0,21-21,-21 21,21 0,-21 0,21 0,0 0,-22 0,22-21,0 21,-21 0,0 0,21-21,0 21,0 0,-21 0,21-22,-21 22,0 0,21 0,0 0,-22-21,22 21,0 0,-21 0,21-21,0 21,0-21,-21 21,0 0,21 0,-21 0,21-21,0 21,-21 0,21 0,-22 0,1 0,21 0,-21 0,21 0,-21 0,0 0,21 0,-21 0,21 0,-22 0,22 0,-21 0,0 0,21 0,-21 0,21 0,-21 0,0 0,21 0,0 0,-22 0,22 0,-21 0,21 21,0-21,0 21,-21-21,0 0,21 21,-21-21,21 0,0 0,0 21,-21-21,21 0,0 22,0-1,-22-21,22 0,0 0,0 21,0-21,-21 0,21 21,0-21,0 21,-21-21,21 0,0 21,-21-21,21 22,-21-22,21 0,0 0,0 21,-21 0,21-21,0 21,0-21,-22 0,22 21,-21-21,21 21,0-21,0 0,0 22,0-22,0 21,-21-21,21 21,0 0,0-21,0 0,0 21,-21-21,21 0,0 21,0 1,0-22,0 21,0-21,-21 0,21 0,0-21,0-1,0 1,0 0,0 0,0 21,0-21,0 0,0 21,0-22,0 22,0-21,0 0,0 21,0 0,0-21,0 21,0 0,21-21,-21 21,21 0,-21-21,0 21,21 0,-21-22,21 22,-21 0,0 0,22 0,-22 0,0 0,0 22,0-22,0 0,0 21,-22-21,22 21,-21-21,21 0,0 21,0-21,0 21,-21-21,21 0,0 0,0 21,0-21,-21 0,21 22,0-22,0 21,0-21,-21 0,21 21,0-21,0 21,-21-21,21 21,0 0,0-21,0 22,0-22,0 21,0 0,0-21,0 21,0-21,0 21,0-21,0 21,0 1,0-22,0 21,0-21,0 21,0 0,0-21,0 0,0 21,0-21,21 0,-21 0,0 21,21-21,-21 0,21 22,-21-22,21 21,0-21,-21 0,22 0,-22 21,0-21,21 0,0 0,-21 21,21-21,-21 0,0 0,21 0,-21 0,21 21,1-21,-22 21,21-21,-21 0,0 0,0 22,21-22,0 0,-21 0,0 0,0 0,0 0,21 0,-21 21,0-21,21 0,-21 0,0 0,22 0,-22 0,21 21,0-21,0 0,-21 21,21-21,0 0,-21 0,22 21,-22-21,21 0,-21 0,21 0,-21 0,21 0,-21 0,21 0,-21 0,43 21,-22-21,0 0,0 0,0 0,-21 0,21 0,-21 0,22 0,-22 0,21 0,0 0,-21 0,21 0,-21 0,21 0,-21 0,21 0,1 0,-1 0,0 0,-21-21,21 21,-21 0,21-21,-21 0,43 21,-43-21,21 21,-21-21,21-1,0 22,0-21,0 21,-21 0,0 0,0-21,22 21,-22-21,0 21,0 0,21 0,-21-21,21 21,0 0,-21-21,0-1,21 22,-21 0,0-21,0 21,0 0,21 0,-21-21,0 21,22 0,-22-21,0 21,0-21,0 21,0-21,21 21,-21 0,0-22,0 1,0 21,0 0,0-21,0 21,0 0,0 0,-21 0,-1 0,22 0,-21 0,21 0,-21-21,0 21,21-21,0 21,0-21,0-1,-21 22,21 0,0-21,0 21,0-21,0 21,0-21,0 21,0-21,0 21,0-21,0-1,0 22,0-21,0 21,0-21,0 0,0 21,0 0,0-21,0 21,0-21,21 21,0-22,-21 22,0-21,21 21,-21 0,0 0,21 0,-21 0,0-21,22 21,-1 0,-21 0,21 0,-21 0,21 0,0 0,-21 0,21 0,-21 0,22 0,-22 0,21 0,0 0,-21 0,0 0,21 0,-21 0,0 0,0 0,21 0,-21 21,21-21,-21 21,0-21,0 0,22 0,-22 0,0 22,21-22,-21 0,0 0,21 0,-21 21,21-21,-21 0,0 0,21 0,-21 0,0 21,21-21,-21 21,22-21,-22 21,0-21,0 0,21 21,-21 1,21-22,-21 21,0-21,21 0,0 21,-21-21,0 0,0 21,0 0,0-21,0 21,0-21,0 22,0-1,0-21,0 21,0-21,0 21,0-21,0 21,0-21,0 21,0-21,0 22,0-22,-21 0,21 21,0-21,0 0,-21 0,21 21,0-21,-21 0,21 21,0-21,-21 0,-1 0,22 0,0 0,-21 0,21 0,-21 0,0 21,21-21,0 0,-21 0,21 21,-21-21,21 0,0 22,-22-22,1 0,21 0,0 0,-21 0,21 0,0 21,-21-21,0 0,21 0,0 0,-21 0,21 0,0 21,-22-21,22 0,-21 0,0 0,21 0,-21 0,21 0,-21 0,0 0,21 0,0 0,-22 0,22 0,0 0,-21 0,21-21,-21 21,0-21,21 21,0-22,-21 22,21 0,0 0,0-21,-21 21,-1 0,22 0,-21-21,21 21,-21 0,0-21,0 21,-22 0,22 0,-42 0,63 0,-21 0,21 0,-22 0,22 0,-21 0,0 0,21 0,-21 0,21 0,-21 0,-22 0,22 0,-21 0,21 0,0 0,21 0,-22 0,22 0,-21 0,0 0,0 0,21 0,-21 0,21 0,-21 0,-1 0,22 0,-21 0,21 0,-21 0,0 0,21 0,21 0,64 0,-22-42,22 20,21 1,21 0,-106 21,0 0,0 0,-21 0,21 0,-21-21,22 21,-1 0,0 0,0 0,0 0,-21 0,43-21,-22 0,0 21,0 0,0 0,-21 0,0 0,-21-22,-21 22,-1-21,43 21,-42 0,0-21,-22 21,43 0,-42 0,20 0,-20 0,42 0,21 0,-43 0,43 0,-21 0,21 21,-42-21,42 0,-43 21,1 1,21-22,-21 0,42 21,-22-21,22 0,0 0,22 0,-1-21,0 21,0-22,-21 22,21-21,-21 21,0 0,43 0,-43-21,42 21,0-21,-42 21,21 0,-21-21,22 21,-22 0,0-21,21 21,0-43,-21 43,0 0,-64 0,22 0,0 0,21 0,-22 0,22 0,21 0,-21 0,0 0,21 0,-21 0,21 0,-22 0,1 0,21 0,0 21,-21-21,21 22,0-22,-21 0,21 0,0 21,-21-21,0 0,21 0,0 21,-22-21,22 21,0-21,0 0,-21 0,0 21,21-21,0 21,-21-21,21 0,0 22,-21-1,21-21,-21 0,21 21,-22-21,22 0,0 21,-21-21,21 0,0 0,0-21,0-21,21 20,1-20,-1 42,0-21,0 0,-21 21,21 0,-21-21,21 21,1-22,-1 22,-21 0,21-21,-21 0,0 21,21 0,0-21,-21 21,21 0,-21-21,22 21,-22-21,21 21,-21 0,21-22,-21 22,21 0,-21 0,0 0,0 0,-42 0,21 0,-22 0,-41 0,62 0,1 0,0 22,21-22,0 0,-21 0,21 21,-21-21,21 0,0 21,-21-21,21 21,0-21,-22 21,22-21,-21 0,21 21,0-21,0 0,-21 22,21-1,-21-21,21 0,0 0,-21 21,21-21,-21 0,21 21,0 0,0-21,0 21,-22-21,22 22,0-22,0 21,0 0,0-21,0 21,0-21,0 21,0 0,0-21,0 22,0-22,0 21,0-21,0 21,0-21,0 21,0-21,22 0,-22 21,21-21,-21 21,0-21,0 22,21-22,-21 0,0 21,0-21,0 0,21 0,-21 21,0-21,0 21,0 0,0-21,21 21,-21-21,0 22,21-22,-21 21,0-21</inkml:trace>
</inkml:ink>
</file>

<file path=ppt/ink/ink2.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28.36879" units="1/cm"/>
          <inkml:channelProperty channel="Y" name="resolution" value="28.30189" units="1/cm"/>
        </inkml:channelProperties>
      </inkml:inkSource>
      <inkml:timestamp xml:id="ts0" timeString="2016-09-15T18:45:07.37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12954 9779,'0'0,"0"0,0 0,-21 0,21-21,0 21,0 0,-22 0,22 0,0-21,-21 21,21 0,-21 0,21 0,0-21,-21 21,21 0,-21 0,21-22,-21 22,21-21,0 21,-22 0,22 0,0 0,0-21,-21 21,21 0,0 0,-21 0,21-21,-21 21,21 0,-21 0,21 0,-21 0,-1 0,22 0,-21 0,21 0,-21 0,21 0,-21 0,0 0,21 0,-21 0,21 0,-22 0,1 0,21 0,-21 0,21 0,-21 0,21 0,-21 0,0 0,21 0,-22 0,22 0,0 0,-21 0,21 0,-21 0,0 0,21 21,0-21,-21 0,21 0,-21 0,-1 0,22 0,0 0,-21 0,21 0,0 21,-21-21,21 0,0 21,-21-21,21 0,-21 0,21 22,0-22,-21 0,21 0,0 0,0 21,-22-21,22 0,-21 0,21 0,0 21,-21-21,21 21,-21-21,21 0,0 0,0 21,-21-21,21 0,-21 0,21 21,0-21,-22 22,22-22,0 0,0 21,-21-21,0 21,21-21,0 21,-21 0,21-21,0 21,0-21,-21 0,21 22,0-1,0-21,0 0,0 21,-21-21,21 0,0 21,-22-21,22 0,0 0,0 21,0 0,-21-21,21 0,0 22,0-22,0 21,0-21,0 21,0-21,0 21,-21-21,21 21,-21-21,21 0,0 21,0 1,0-22</inkml:trace>
</inkml:ink>
</file>

<file path=ppt/ink/ink3.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28.36879" units="1/cm"/>
          <inkml:channelProperty channel="Y" name="resolution" value="28.30189" units="1/cm"/>
        </inkml:channelProperties>
      </inkml:inkSource>
      <inkml:timestamp xml:id="ts0" timeString="2016-09-15T18:45:10.96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13546 10097,'0'0,"-21"0,-21 0,0 0,42 0,-43 0,43 0,-21 0,0 0,0 0,0 0,-1 0,22 0,-21 0,0 0,0 0,21 0,-21 0,21 0,-21 0,-1 0,22 0,-21 21</inkml:trace>
</inkml:ink>
</file>

<file path=ppt/ink/ink4.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28.36879" units="1/cm"/>
          <inkml:channelProperty channel="Y" name="resolution" value="28.30189" units="1/cm"/>
        </inkml:channelProperties>
      </inkml:inkSource>
      <inkml:timestamp xml:id="ts0" timeString="2016-09-15T18:45:28.592"/>
    </inkml:context>
    <inkml:brush xml:id="br0">
      <inkml:brushProperty name="width" value="0.05292" units="cm"/>
      <inkml:brushProperty name="height" value="0.05292" units="cm"/>
      <inkml:brushProperty name="color" value="#FF0000"/>
    </inkml:brush>
  </inkml:definitions>
  <inkml:trace contextRef="#ctx0" brushRef="#br0">12742 6583,'-21'0,"21"0,0 0,-21 0,0 21,21-21,0 0,-22 0,22 21,-21-21,21 0,-42 0,42 21,-21-21,0 22,-1-22,1 21,0-21,0 0,0 21,21 0,-21-21,21 0,-22 0,22 21,-42-21,42 21,-42 1,42-22,-21 21,-1-21,-20 21,21 0,-21-21,-22 21,43 0,-21 1,-1-22,43 21,-42 0,42-21,-21 0,0 0,-1 21,1-21,0 0,-21 21,21 0,21-21,-43 22,1-1,21-21,-43 21,43 0,0 0,-21-21,42 21,-43 1,43-22,-42 21,21 0,0 0,-1 0,1-21,0 21,0-21,0 22,21-1,-21-21,-1 21,1-21,21 21,-42 0,42-21,-42 43,42-43,-22 0,1 21,0 0,0 0,-21 0,20-21,1 21,0-21,0 22,-21-1,20 0,1-21,0 21,0 0,-21-21,42 21,-22-21,22 0,-42 43,42-43,-21 0,0 21,0-21,-1 21,1 21,0-42,-21 22,-22-1,43-21,-21 21,-22 21,43-42,-42 43,20-22,22-21,0 21,0-21,0 21,-1-21,22 21,-42 0,42-21,-42 22,21-1,-1 0,1-21,0 21,-42 21,63-42,-22 43,-20-43,42 21,-21-21,0 0,21 21,0-21,-21 21,21-21,-22 0,1 21,21-21,-21 0,21 22,0-22,0 0,-21 0,21 21,-21 0,0-21,21 0,-22 21,22-21,-21 0,0 21,21 0,-21-21,21 0,-21 22,21-22,-21 21,-1-21,22 0,-21 0,21 21,0-21,0 21,-21-21</inkml:trace>
  <inkml:trace contextRef="#ctx0" brushRef="#br0" timeOffset="7951">13589 6773,'0'0,"-21"0,21 0,-22 0,-20 22,0-1,-22 0,-20 21,20-21,1 22,-1-22,1 0,41 0,-20 0,-21 22,20-22,1 21,-22-21,22 22,0-22,-1 0,1 21,21-42,-21 43,-1-1,1 0,-64 1,43 20,-22-20,43-22,-22 42,-21-42,43 22,-21-1,-22 0,21 1,-20-1,20-21,1 22,-43-1,42 0,-63-21,43 22,20-1,1 0,-22-20,64-1,-21 0,-1-21,22 42,-42-21,20 1,-20 20,20-21,-20 0,42 22,-22-43,22 0,0 21,-42 0,-1 0,1 21,-43 22,63-43,-41 21,-1 1,0-1,22-21,21 0,-1 1,22-22,0 21,0-21,0 21,-22-21,22 21,0 0,0-21,21 21,-21 1,-1-22,1 21,0-21,0 21,21 0,-42-21,42 21,0-21,0 0,-22 0,22 21,-42 1,42-22,0 0,-21 0</inkml:trace>
  <inkml:trace contextRef="#ctx0" brushRef="#br0" timeOffset="11977">14372 7070,'0'0,"-21"21,0-21,-1 21,-20 0,21 0,-21 1,-1 20,1-21,21 21,-22-20,22-1,-21 0,0 0,20 0,-20 0,21 1,-21-1,-22 21,22 0,-1-20,1 20,-21-42,20 63,1-63,0 43,-1-22,1 21,-22 1,22-22,0 21,-22-42,22 21,0 0,20 1,1-22,-21 21,21 0,-43 21,22-21,0 22,-22-22,43-21,-21 42,-1-42,22 21,0-21,0 22,-22-1,1 0,-21 21,20-21,-20 1,-22 20,22-21,20 21,1-42,21 22,0-22,-1 21,1-21,-21 21,21 0,-22 0,22-21,0 21,0 1,0-22,-43 42,22-42,0 21,-22 21,-21 1,43-22,-21 0,-1 0,43 0,0 1,-22-22,22 0,0 21,21-21,-21 21,-21-21,20 21,-41 0,21 0,-1-21,22 22,-21-1,21-21,-1 21,1-21,-42 63,-1-41,1 20,42-21,-22 21,22-42,0 22,21-1,-21-21,0 0,-1 21,1 0,-42 21,20 1,22-22,-21-21,42 42,-42-42,42 21,-22 1,1-22,-21 21,0 21,20-21,-62 43,41-43,-41 42,20-20,1-22,20 21,22-21,0 1,21-22,0 0,-21 0,21 0,-21 21,0-21,21 21,-22-21,22 21,-42-21,42 21,-21-21,21 0,-21 0,0 21,21-21,0 22,-22-22,22 0,-21 0,0 0,21 0,-21 21,0-21,0 0,-1 21,22-21,-21 21,0-21,21 0,-21 0,21 0,0 21,-21-21,21 0,-21 21,-1-21,22 22,-21-22,21 21,0-21,-21 0,0 21,21-21,0 0,-21 0,21 21</inkml:trace>
  <inkml:trace contextRef="#ctx0" brushRef="#br0" timeOffset="15592">15197 7726,'0'0,"0"21,-42-21,21 42,-64-20,22 20,-1 0,-42-21,43 1,-64 41,63-42,-20 22,20-1,1-42,20 21,1 0,21 0,-64 22,1 20,-22-20,-21 20,21-42,21 22,-21-1,22 21,20-20,1-22,-22 21,43-21,-1 22,-41 20,41-42,1 22,-21-1,20-21,-20 43,20-43,22 0,-21 21,21-42,-22 22,1 20,0-21,-1 0,-20 0,-22 43,-21-1,-42 1,21-1,21 1,-21-1,64-20,-22-22,64 0,-21 0,42-21,-21 0,21 0,-22 21,1-21,0 0,21 43,-42-43,42 0,-21 0,-1 21,1-21,-21 0,21 21,-22 0,1 0,-21 1,41-1,-41 0,21-21,-1 21,22 0,-21-21,42 21,-21-21,-22 22,1-22,21 21,-22 0,1 0,0 0,21 22,-1-43,-20 0,21 21,-21 0,20-21,1 21,-21 0,42-21,-21 0,21 0,-21 43,-22-43,43 21,-21-21,-21 21,42 21,-43-42,43 21,-42 1,42-22,-42 21,42 0,-21-21,-1 21,1 0,21 0,-42-21,21 43,-22-43,1 42,21-21,-21 0,20 1,1-22,21 21,-21 0,0-21,0 0,0 21,-1-21,22 21,-21-21,21 21,-42 1,42-1,-42 0,42 0,-43-21,43 0,0 21,-21-21,21 0,-21 21,0-21,21 22,-21-1,-1-21,1 0,21 0,0 21,-21 0,21-21,-21 0,0 42,-22-42,22 43,-21-43,21 21,0 0,-1 0,1 0,21-21,-21 22,21-1,0-21</inkml:trace>
  <inkml:trace contextRef="#ctx0" brushRef="#br0" timeOffset="18006">11620 10435,'0'21,"0"-21,0 22,-21-22,21 0,-42 0,42 21,-21 0,21-21,-22 0,1 21,0-21,21 21,-63 0,20 1,22 20,-21-21,-22 21,22-42,21 43,-22-43,1 21,21-21,0 21,-22 0,22 22,-21-22,0 21,-1-21,22 0,-21 1,21-1,-22 0,1 21,-22 1,22-43,-21 42,41-21,1-21,-21 0,42 21,-42-21,-1 21,1 1,0 20,-22-21,1 21,20-20,1-1,0 0,20-21,1 0,-21 42,42-42,-42 0,42 21,-22-21,22 22,-21-22,0 21,21-21,-42 0,42 21,0 0,-21-21,21 0,-22 0,1 21,0 0,21 1,-21-22,0 21,21-21,-21 0,21 21,0-21,-22 0,1 21,21-21,-21 21</inkml:trace>
  <inkml:trace contextRef="#ctx0" brushRef="#br0" timeOffset="20088">12319 10880,'0'0,"0"0,-64 0,43 42,-64-21,1 0,-43 43,21-22,-21 22,85-22,-1-42,43 0,-21 0,0 42,-21-20,-43 20,43-21,-22 21,-21 1,64-43,0 21,0 0,-21-21,42 21,-43 0,43 1,-21-22,0 21,0 0,0 0,-1-21,1 21,-21 0,0 1,20 20,-41-21,-1 21,43-20,-21-1,21 0,-22 0,22 0,-21 0,0-21,20 0,1 22,0-1,0-21,0 21,0 0,-1-21,22 0,-21 21,21-21,-21 0,0 21,21-21,-21 22,0-1,-1-21,22 21,-42-21,21 42,0-21,0-21,-22 43,1-43,42 42,-21-42,0 0,-1 42,22-42,0 0,-42 22,42-22,-21 21,0-21,21 0,0 21,-21-21</inkml:trace>
  <inkml:trace contextRef="#ctx0" brushRef="#br0" timeOffset="23167">15684 8446,'0'0,"-21"0,-42 42,41-21,-20 21,21-42,0 22,-22-1,43-21,-21 0,21 0,-42 21,21 0,-43-21,-20 42,-1 1,0-1,64-42,-21 42,-1-20,22-1,0 0,-21 0,-1 0,-20 0,-22 22,43-22,-22 0,1 0,21 0,20 1,-20-1,-21 0,20 0,1 0,0 22,-22-43,64 21,-21-21,21 21,0-21,-21 0,-22 0,1 21,-21 0,-1 0,22 1,21-1,-43 0,64-21,-42 42,-1-42,43 0,-42 0,42 21,-21-21,0 0,0 0,21 22,-22-22,22 0,-21 0,21 21,0-21,-21 0,0 0,0 42,21-42,-21 0,-1 0</inkml:trace>
  <inkml:trace contextRef="#ctx0" brushRef="#br0" timeOffset="25703">16023 9208,'0'0,"-42"0,20 21,-41 0,-22 21,43 1,0-43,-22 42,43-21,-43-21,22 42,-43-20,43-22,-21 42,20-21,1 0,21-21,-22 21,22 1,0-22,-21 21,21 0,-1-21,-20 0,21 21,-21 0,20 0,1-21,-21 22,21-1,-22-21,22 0,0 21,-42 21,20-42,22 21,-42 1,20-1,1 0,21 0,-22-21,43 0,-42 21,42-21,-21 21,0-21,0 0,21 22,-43-22,43 0,-21 0,21 0,-21 21,21-21,-21 21,0-21,-22 0,1 21,21-21,-22 21,43-21,-21 0,0 0,0 0,0 21,0 1,-22-22,43 0,-21 0,21 21,0-21,-21 0,0 0,21 0,-21 21,21-21,-22 21,22-21,0 0</inkml:trace>
  <inkml:trace contextRef="#ctx0" brushRef="#br0" timeOffset="29636">16150 10033,'0'21,"-21"-21,-43 43,-20-1,20-21,-42 43,43-22,-1-21,22-21,21 21,-22 0,1-21,-21 43,-1-22,-21 21,43-42,0 43,-1-22,-20 0,42 0,-22-21,1 21,21-21,-21 43,-22-43,43 21,-21 0,20 0,1-21,-21 21,42-21,-42 21,-1 1,-20-1,-1 0,43 21,-21-42,42 0,-21 0,21 21,-22-21,1 22,0-22,0 0,-21 21,20 0,-20-21,0 21,-1 0,-20 0,-22 43,22-43,42 0,-22-21,22 21,0-21,-21 22,20-22,1 0,0 21,0 0,0-21,-22 0,22 21,-21 0,0 0,-1-21,1 22,42-1,-42-21,-1 21,22-21,-21 42,-64-42,21 64,22-22,42-21,-1-21,-20 21,21 1,-21-22,-1 21,-20 21,-1-42,-42 42,64 1,0-22,42-21,-21 0,-1 21,1-21,0 0,0 21,-43 22,22-22,-43 0,-42 21,0 1,22-1,20 0,43-42,-22 21,43 1,0-22,0 21,-1 0,-20 0,42 0,-42 0,-1-21,1 22,0-1,42-21,-21 21,21-21,0 21,-22-21,1 21,-21 0,0 1,-1 20,1-21,21 0,-22-21,22 21,0 1,-21-1,21 0,-43 0,43 0,0 22,21-43,-21 0,21 21,-22-21,1 0,21 0,-21 21,-21 0,42-21,-21 0,-1 21,22-21,-21 0,21 0,0 21,-21 1,0-22,21 0,0 0,0 21,0-21,-21 0,21 21,0-21,0 21,0 0,0-21,0 21,-21-21,21 0,0 0,-22 0,1 0,0 0,-21 0,-1 0,-20 0,21 0,-22 0,43 0,0 0,0 0</inkml:trace>
  <inkml:trace contextRef="#ctx0" brushRef="#br0" timeOffset="32688">15981 11240,'-22'0,"1"0,0 0,-21 42,-43-21,-21 43,-42-1,21-21,0 22,21-22,22 1,-1-1,-21 0,43 1,-64 20,42-42,21 22,1-22,21 0,20-21,1 21,-21-21,0 21,-22 22,-21 20,22-63,-1 42,22 1,-43-22,43 21,21-42,-43 21,43 1,0-22,-21 21,21 0,-43 21,1-21,-1 22,-21-1,43-42,0 21,21 0,-22-21,22 22,-42-1,-1 21,-42 0,43 1,-1-22,22 0,0 0,20 0,-20-21,0 22,-1-1,-20 0,-1 0,22 21,0-20,-1-22,1 21,0 0,21-21,-22 0,43 21,-21-21,0 21,0-21,0 0,-1 21,-20 1,0-22,21 21,-22 0,43-21,-21 0,21 0,-21 0,21 21,-42 0,-1-21,1 21,0 1,42-22,-22 0,22 21,-42-21,21 21,0-21,21 0,-21 0,-22 21,1 0,0-21,-1 21,22 1,0-22,21 0,-21 0,21 21,-21-21,-1 0,22 21,-42-21,42 0,-21 0,21 21,0-21,-21 0,21 0,0 0,-21 0</inkml:trace>
  <inkml:trace contextRef="#ctx0" brushRef="#br0" timeOffset="36394">15155 12573,'0'0,"0"0,-21 0,-43 0,1 21,21 0,-43 1,43-1,20 0,-20-21,21 0,0 21,21-21,-21 0,-22 21,1-21,0 43,-22-43,1 21,41-21,1 0,0 21,0 0,-21-21,20 0,-20 42,0-42,42 0,-21 22,-22-22,22 21,-21 0,21-21,-22 21,1 0,0-21,-1 43,22-43,0 21,0-21,-22 21,1 0,0 0,-1 0,1 1,21-22,0 0,0 21,-1-21,22 21,-42-21,42 0,0 0,-21 21,-21-21,42 0,-43 21,43 0,-21-21,21 0,-21 22,0-22,21 0,-21 0,21 21,-22-21,22 21,-42-21,42 0,-21 21,0-21,21 0,0 0,-21 0,-22 21,22 0,0-21,0 0,0 22,21-22,-22 0,22 21,-21-21,0 0,0 21,0-21,0 0,-1 21,1-21,21 0,-21 21,21-21,-21 0,21 0,0 21,-21-21,0 0,21 22,-22-22,22 21,0-21,-21 0,21 21,-21-21,0 21,21-21,-21 0,0 0</inkml:trace>
</inkml:ink>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32085" y="-89356"/>
            <a:ext cx="9144000" cy="6858000"/>
          </a:xfrm>
          <a:prstGeom prst="rect">
            <a:avLst/>
          </a:prstGeom>
          <a:gradFill flip="none" rotWithShape="1">
            <a:gsLst>
              <a:gs pos="0">
                <a:schemeClr val="bg1">
                  <a:lumMod val="9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Arial" panose="020B0604020202020204" pitchFamily="34" charset="0"/>
              <a:cs typeface="Arial" panose="020B0604020202020204" pitchFamily="34" charset="0"/>
            </a:endParaRPr>
          </a:p>
        </p:txBody>
      </p:sp>
      <p:sp>
        <p:nvSpPr>
          <p:cNvPr id="2" name="Title 1"/>
          <p:cNvSpPr>
            <a:spLocks noGrp="1"/>
          </p:cNvSpPr>
          <p:nvPr>
            <p:ph type="ctrTitle" hasCustomPrompt="1"/>
          </p:nvPr>
        </p:nvSpPr>
        <p:spPr>
          <a:xfrm>
            <a:off x="685800" y="304800"/>
            <a:ext cx="7772400" cy="1524000"/>
          </a:xfrm>
        </p:spPr>
        <p:txBody>
          <a:bodyPr/>
          <a:lstStyle>
            <a:lvl1pPr marL="0" marR="0" indent="0" algn="ctr" defTabSz="914400" rtl="0" eaLnBrk="1" fontAlgn="auto" latinLnBrk="0" hangingPunct="1">
              <a:lnSpc>
                <a:spcPct val="100000"/>
              </a:lnSpc>
              <a:spcBef>
                <a:spcPct val="0"/>
              </a:spcBef>
              <a:spcAft>
                <a:spcPts val="0"/>
              </a:spcAft>
              <a:buClrTx/>
              <a:buSzTx/>
              <a:buFontTx/>
              <a:buNone/>
              <a:tabLst/>
              <a:defRPr sz="4800" baseline="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smtClean="0"/>
              <a:t>Title (i.e. Grand Rounds)</a:t>
            </a:r>
            <a:br>
              <a:rPr lang="en-US" dirty="0" smtClean="0"/>
            </a:br>
            <a:r>
              <a:rPr lang="en-US" sz="4000" dirty="0" smtClean="0"/>
              <a:t>Subtitle (i.e.</a:t>
            </a:r>
            <a:r>
              <a:rPr lang="en-US" sz="4000" baseline="0" dirty="0" smtClean="0"/>
              <a:t> </a:t>
            </a:r>
            <a:r>
              <a:rPr lang="en-US" sz="4000" baseline="0" dirty="0" err="1" smtClean="0"/>
              <a:t>Chalazion</a:t>
            </a:r>
            <a:r>
              <a:rPr lang="en-US" sz="4000" dirty="0" smtClean="0"/>
              <a:t>)</a:t>
            </a:r>
            <a:endParaRPr lang="en-US" dirty="0"/>
          </a:p>
        </p:txBody>
      </p:sp>
      <p:sp>
        <p:nvSpPr>
          <p:cNvPr id="3" name="Subtitle 2"/>
          <p:cNvSpPr>
            <a:spLocks noGrp="1"/>
          </p:cNvSpPr>
          <p:nvPr>
            <p:ph type="subTitle" idx="1" hasCustomPrompt="1"/>
          </p:nvPr>
        </p:nvSpPr>
        <p:spPr>
          <a:xfrm>
            <a:off x="1371600" y="4495800"/>
            <a:ext cx="6400800" cy="1219200"/>
          </a:xfrm>
        </p:spPr>
        <p:txBody>
          <a:bodyPr/>
          <a:lstStyle>
            <a:lvl1pPr marL="0" indent="0" algn="ctr">
              <a:buNone/>
              <a:defRPr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and Date</a:t>
            </a:r>
          </a:p>
        </p:txBody>
      </p:sp>
      <p:sp>
        <p:nvSpPr>
          <p:cNvPr id="10" name="Rectangle 9"/>
          <p:cNvSpPr/>
          <p:nvPr userDrawn="1"/>
        </p:nvSpPr>
        <p:spPr>
          <a:xfrm>
            <a:off x="-32085" y="6180221"/>
            <a:ext cx="9176085" cy="685800"/>
          </a:xfrm>
          <a:prstGeom prst="rect">
            <a:avLst/>
          </a:prstGeom>
          <a:solidFill>
            <a:srgbClr val="AD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81302" y="2286000"/>
            <a:ext cx="3148717" cy="1828800"/>
          </a:xfrm>
          <a:prstGeom prst="rect">
            <a:avLst/>
          </a:prstGeom>
        </p:spPr>
      </p:pic>
      <p:sp>
        <p:nvSpPr>
          <p:cNvPr id="12" name="TextBox 11"/>
          <p:cNvSpPr txBox="1"/>
          <p:nvPr userDrawn="1"/>
        </p:nvSpPr>
        <p:spPr>
          <a:xfrm>
            <a:off x="2507803" y="6348481"/>
            <a:ext cx="6523902" cy="400110"/>
          </a:xfrm>
          <a:prstGeom prst="rect">
            <a:avLst/>
          </a:prstGeom>
          <a:noFill/>
        </p:spPr>
        <p:txBody>
          <a:bodyPr wrap="none" rtlCol="0">
            <a:spAutoFit/>
          </a:bodyPr>
          <a:lstStyle/>
          <a:p>
            <a:r>
              <a:rPr lang="en-US" sz="2000" dirty="0" smtClean="0">
                <a:ln w="3175">
                  <a:noFill/>
                </a:ln>
                <a:solidFill>
                  <a:schemeClr val="bg1"/>
                </a:solidFill>
                <a:effectLst/>
                <a:latin typeface="Arial Rounded MT Bold" panose="020F0704030504030204" pitchFamily="34" charset="0"/>
              </a:rPr>
              <a:t>Department of Ophthalmology and Visual Sciences</a:t>
            </a:r>
            <a:endParaRPr lang="en-US" sz="2000" dirty="0">
              <a:ln w="3175">
                <a:noFill/>
              </a:ln>
              <a:solidFill>
                <a:schemeClr val="bg1"/>
              </a:solidFill>
              <a:effectLst/>
              <a:latin typeface="Arial Rounded MT Bold" panose="020F0704030504030204" pitchFamily="34" charset="0"/>
            </a:endParaRPr>
          </a:p>
        </p:txBody>
      </p:sp>
      <p:pic>
        <p:nvPicPr>
          <p:cNvPr id="1028" name="Picture 4" descr="https://cdn0.orgsync.com/images/os-school-logos/374-pyvbk56-university-of-louisville-onred-app-sm.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199" y="6112042"/>
            <a:ext cx="2286001"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318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3DA4EB-0B06-4F24-98BB-CEE041FC849F}" type="datetimeFigureOut">
              <a:rPr lang="en-US" smtClean="0"/>
              <a:t>1/12/2017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3117915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3DA4EB-0B06-4F24-98BB-CEE041FC849F}" type="datetimeFigureOut">
              <a:rPr lang="en-US" smtClean="0"/>
              <a:t>1/12/2017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3233328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0">
                <a:schemeClr val="bg1">
                  <a:lumMod val="9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066800"/>
            <a:ext cx="8229600" cy="5059363"/>
          </a:xfrm>
        </p:spPr>
        <p:txBody>
          <a:bodyPr/>
          <a:lstStyle>
            <a:lvl1pPr>
              <a:defRPr>
                <a:latin typeface="Arial" panose="020B0604020202020204" pitchFamily="34" charset="0"/>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57200" y="-102349"/>
            <a:ext cx="8229600" cy="1143000"/>
          </a:xfrm>
        </p:spPr>
        <p:txBody>
          <a:bodyPr/>
          <a:lstStyle>
            <a:lvl1pPr>
              <a:defRPr>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pic>
        <p:nvPicPr>
          <p:cNvPr id="10" name="Picture 2" descr="C:\Users\Juan P FdC\Desktop\DOVS white.png"/>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106257" y="6253205"/>
            <a:ext cx="1013680" cy="588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728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DA4EB-0B06-4F24-98BB-CEE041FC849F}" type="datetimeFigureOut">
              <a:rPr lang="en-US" smtClean="0"/>
              <a:t>1/12/2017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3614033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3DA4EB-0B06-4F24-98BB-CEE041FC849F}" type="datetimeFigureOut">
              <a:rPr lang="en-US" smtClean="0"/>
              <a:t>1/12/2017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2327258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3DA4EB-0B06-4F24-98BB-CEE041FC849F}" type="datetimeFigureOut">
              <a:rPr lang="en-US" smtClean="0"/>
              <a:t>1/12/2017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1797511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3DA4EB-0B06-4F24-98BB-CEE041FC849F}" type="datetimeFigureOut">
              <a:rPr lang="en-US" smtClean="0"/>
              <a:t>1/12/2017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3711319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3DA4EB-0B06-4F24-98BB-CEE041FC849F}" type="datetimeFigureOut">
              <a:rPr lang="en-US" smtClean="0"/>
              <a:t>1/12/2017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2972094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3DA4EB-0B06-4F24-98BB-CEE041FC849F}" type="datetimeFigureOut">
              <a:rPr lang="en-US" smtClean="0"/>
              <a:t>1/12/2017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3332209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3DA4EB-0B06-4F24-98BB-CEE041FC849F}" type="datetimeFigureOut">
              <a:rPr lang="en-US" smtClean="0"/>
              <a:t>1/12/2017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4077376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3DA4EB-0B06-4F24-98BB-CEE041FC849F}" type="datetimeFigureOut">
              <a:rPr lang="en-US" smtClean="0"/>
              <a:t>1/12/2017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783579-E7DE-4469-A140-89CEE8B0329A}" type="slidenum">
              <a:rPr lang="en-US" smtClean="0"/>
              <a:t>‹#›</a:t>
            </a:fld>
            <a:endParaRPr lang="en-US"/>
          </a:p>
        </p:txBody>
      </p:sp>
    </p:spTree>
    <p:extLst>
      <p:ext uri="{BB962C8B-B14F-4D97-AF65-F5344CB8AC3E}">
        <p14:creationId xmlns:p14="http://schemas.microsoft.com/office/powerpoint/2010/main" val="39561955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18.emf"/><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customXml" Target="../ink/ink2.xml"/><Relationship Id="rId10" Type="http://schemas.openxmlformats.org/officeDocument/2006/relationships/image" Target="../media/image21.emf"/><Relationship Id="rId4" Type="http://schemas.openxmlformats.org/officeDocument/2006/relationships/image" Target="../media/image180.emf"/><Relationship Id="rId9" Type="http://schemas.openxmlformats.org/officeDocument/2006/relationships/customXml" Target="../ink/ink4.xml"/></Relationships>
</file>

<file path=ppt/slides/_rels/slide2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33500" y="4724400"/>
            <a:ext cx="6400800" cy="1219200"/>
          </a:xfrm>
        </p:spPr>
        <p:txBody>
          <a:bodyPr>
            <a:normAutofit/>
          </a:bodyPr>
          <a:lstStyle/>
          <a:p>
            <a:r>
              <a:rPr lang="en-US" sz="2400" i="1" dirty="0" err="1" smtClean="0">
                <a:solidFill>
                  <a:schemeClr val="tx1"/>
                </a:solidFill>
              </a:rPr>
              <a:t>Niloofar</a:t>
            </a:r>
            <a:r>
              <a:rPr lang="en-US" sz="2400" i="1" dirty="0" smtClean="0">
                <a:solidFill>
                  <a:schemeClr val="tx1"/>
                </a:solidFill>
              </a:rPr>
              <a:t> </a:t>
            </a:r>
            <a:r>
              <a:rPr lang="en-US" sz="2400" i="1" dirty="0" err="1" smtClean="0">
                <a:solidFill>
                  <a:schemeClr val="tx1"/>
                </a:solidFill>
              </a:rPr>
              <a:t>Piri</a:t>
            </a:r>
            <a:r>
              <a:rPr lang="en-US" sz="2400" i="1" dirty="0" smtClean="0">
                <a:solidFill>
                  <a:schemeClr val="tx1"/>
                </a:solidFill>
              </a:rPr>
              <a:t> MD </a:t>
            </a:r>
          </a:p>
          <a:p>
            <a:r>
              <a:rPr lang="en-US" sz="2400" i="1" dirty="0" smtClean="0">
                <a:solidFill>
                  <a:schemeClr val="tx1"/>
                </a:solidFill>
              </a:rPr>
              <a:t>September 16</a:t>
            </a:r>
            <a:r>
              <a:rPr lang="en-US" sz="2400" i="1" baseline="30000" dirty="0" smtClean="0">
                <a:solidFill>
                  <a:schemeClr val="tx1"/>
                </a:solidFill>
              </a:rPr>
              <a:t>th</a:t>
            </a:r>
            <a:r>
              <a:rPr lang="en-US" sz="2400" i="1" dirty="0" smtClean="0">
                <a:solidFill>
                  <a:schemeClr val="tx1"/>
                </a:solidFill>
              </a:rPr>
              <a:t> 2016</a:t>
            </a:r>
            <a:endParaRPr lang="en-US" sz="2400" i="1" dirty="0">
              <a:solidFill>
                <a:schemeClr val="tx1"/>
              </a:solidFill>
            </a:endParaRPr>
          </a:p>
        </p:txBody>
      </p:sp>
      <p:sp>
        <p:nvSpPr>
          <p:cNvPr id="4" name="Title 3"/>
          <p:cNvSpPr>
            <a:spLocks noGrp="1"/>
          </p:cNvSpPr>
          <p:nvPr>
            <p:ph type="ctrTitle"/>
          </p:nvPr>
        </p:nvSpPr>
        <p:spPr>
          <a:xfrm>
            <a:off x="647700" y="609600"/>
            <a:ext cx="7772400" cy="1117600"/>
          </a:xfrm>
        </p:spPr>
        <p:txBody>
          <a:bodyPr>
            <a:normAutofit fontScale="90000"/>
          </a:bodyPr>
          <a:lstStyle/>
          <a:p>
            <a:r>
              <a:rPr lang="en-US" sz="3600" dirty="0" smtClean="0"/>
              <a:t>Grand Rounds</a:t>
            </a:r>
            <a:r>
              <a:rPr lang="en-US" dirty="0" smtClean="0"/>
              <a:t/>
            </a:r>
            <a:br>
              <a:rPr lang="en-US" dirty="0" smtClean="0"/>
            </a:br>
            <a:r>
              <a:rPr lang="en-US" dirty="0" smtClean="0"/>
              <a:t>CMV Retinitis </a:t>
            </a:r>
            <a:endParaRPr lang="en-US" dirty="0"/>
          </a:p>
        </p:txBody>
      </p:sp>
      <p:sp>
        <p:nvSpPr>
          <p:cNvPr id="2" name="Rounded Rectangle 1"/>
          <p:cNvSpPr/>
          <p:nvPr/>
        </p:nvSpPr>
        <p:spPr>
          <a:xfrm>
            <a:off x="2590800" y="1066800"/>
            <a:ext cx="3962400" cy="762000"/>
          </a:xfrm>
          <a:prstGeom prst="roundRect">
            <a:avLst>
              <a:gd name="adj" fmla="val 37273"/>
            </a:avLst>
          </a:prstGeom>
          <a:solidFill>
            <a:srgbClr val="A20000"/>
          </a:solidFill>
          <a:ln>
            <a:noFill/>
          </a:ln>
          <a:effectLst>
            <a:reflection blurRad="6350" stA="50000" endA="300" endPos="38500" dist="50800" dir="5400000" sy="-100000" algn="bl" rotWithShape="0"/>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2971800" y="4724400"/>
            <a:ext cx="3200400" cy="990600"/>
          </a:xfrm>
          <a:prstGeom prst="roundRect">
            <a:avLst/>
          </a:prstGeom>
          <a:solidFill>
            <a:srgbClr val="A2000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15821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122" name="Picture 2" descr="F:\WATTSS3D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91158" y="1066800"/>
            <a:ext cx="6961683" cy="5059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5600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6146" name="Picture 2" descr="F:\WATTSS3D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91158" y="1066800"/>
            <a:ext cx="6961683" cy="5059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0095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7170" name="Picture 2" descr="F:\WATTSS3D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91158" y="1066800"/>
            <a:ext cx="6961683" cy="5059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2925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8194" name="Picture 2" descr="F:\WATTSS3D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91158" y="1066800"/>
            <a:ext cx="6961683" cy="5059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5036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9218" name="Picture 2" descr="F:\WATTSS3D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91158" y="1066800"/>
            <a:ext cx="6961683" cy="5059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6994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Differential diagnosis </a:t>
            </a:r>
          </a:p>
          <a:p>
            <a:pPr marL="0" indent="0">
              <a:buNone/>
            </a:pPr>
            <a:r>
              <a:rPr lang="en-US" b="1" i="1" dirty="0" smtClean="0">
                <a:solidFill>
                  <a:schemeClr val="accent2">
                    <a:lumMod val="75000"/>
                  </a:schemeClr>
                </a:solidFill>
                <a:effectLst>
                  <a:outerShdw blurRad="38100" dist="38100" dir="2700000" algn="tl">
                    <a:srgbClr val="000000">
                      <a:alpha val="43137"/>
                    </a:srgbClr>
                  </a:outerShdw>
                </a:effectLst>
              </a:rPr>
              <a:t>    - CMV retinitis </a:t>
            </a:r>
          </a:p>
          <a:p>
            <a:pPr lvl="1"/>
            <a:r>
              <a:rPr lang="en-US" dirty="0" smtClean="0"/>
              <a:t>Progressive </a:t>
            </a:r>
            <a:r>
              <a:rPr lang="en-US" dirty="0"/>
              <a:t>outer retinal necrosis </a:t>
            </a:r>
            <a:r>
              <a:rPr lang="en-US" dirty="0" smtClean="0"/>
              <a:t>(PORN) </a:t>
            </a:r>
          </a:p>
          <a:p>
            <a:pPr lvl="1"/>
            <a:r>
              <a:rPr lang="en-US" dirty="0"/>
              <a:t> toxoplasmosis, </a:t>
            </a:r>
            <a:endParaRPr lang="en-US" dirty="0" smtClean="0"/>
          </a:p>
          <a:p>
            <a:pPr lvl="1"/>
            <a:r>
              <a:rPr lang="en-US" dirty="0" smtClean="0"/>
              <a:t>syphilis,</a:t>
            </a:r>
          </a:p>
          <a:p>
            <a:pPr lvl="1"/>
            <a:r>
              <a:rPr lang="en-US" dirty="0" smtClean="0"/>
              <a:t> tuberculosis </a:t>
            </a:r>
          </a:p>
          <a:p>
            <a:pPr lvl="1"/>
            <a:r>
              <a:rPr lang="en-US" dirty="0" smtClean="0"/>
              <a:t> Acute </a:t>
            </a:r>
            <a:r>
              <a:rPr lang="en-US" dirty="0"/>
              <a:t>retinal necrosis syndrome (ARN</a:t>
            </a:r>
            <a:r>
              <a:rPr lang="en-US" dirty="0" smtClean="0"/>
              <a:t>)</a:t>
            </a:r>
            <a:endParaRPr lang="en-US"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0446133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43000" y="2514600"/>
            <a:ext cx="7315200" cy="4678363"/>
          </a:xfrm>
        </p:spPr>
        <p:txBody>
          <a:bodyPr>
            <a:normAutofit/>
          </a:bodyPr>
          <a:lstStyle/>
          <a:p>
            <a:pPr marL="0" indent="0">
              <a:buNone/>
            </a:pPr>
            <a:r>
              <a:rPr lang="en-US" sz="2800" b="1" i="1" dirty="0" smtClean="0">
                <a:solidFill>
                  <a:srgbClr val="7030A0"/>
                </a:solidFill>
                <a:effectLst>
                  <a:outerShdw blurRad="38100" dist="38100" dir="2700000" algn="tl">
                    <a:srgbClr val="000000">
                      <a:alpha val="43137"/>
                    </a:srgbClr>
                  </a:outerShdw>
                </a:effectLst>
              </a:rPr>
              <a:t>40 </a:t>
            </a:r>
            <a:r>
              <a:rPr lang="en-US" sz="2800" b="1" i="1" dirty="0" err="1" smtClean="0">
                <a:solidFill>
                  <a:srgbClr val="7030A0"/>
                </a:solidFill>
                <a:effectLst>
                  <a:outerShdw blurRad="38100" dist="38100" dir="2700000" algn="tl">
                    <a:srgbClr val="000000">
                      <a:alpha val="43137"/>
                    </a:srgbClr>
                  </a:outerShdw>
                </a:effectLst>
              </a:rPr>
              <a:t>yo</a:t>
            </a:r>
            <a:r>
              <a:rPr lang="en-US" sz="2800" b="1" i="1" dirty="0" smtClean="0">
                <a:solidFill>
                  <a:srgbClr val="7030A0"/>
                </a:solidFill>
                <a:effectLst>
                  <a:outerShdw blurRad="38100" dist="38100" dir="2700000" algn="tl">
                    <a:srgbClr val="000000">
                      <a:alpha val="43137"/>
                    </a:srgbClr>
                  </a:outerShdw>
                </a:effectLst>
              </a:rPr>
              <a:t> Caucasian female with PMH of HIV infection for 23 years who has been off ART for the past 2 years presented with left VF defect secondary to CMV retinitis.</a:t>
            </a:r>
            <a:endParaRPr lang="en-US" sz="2800" b="1" i="1" dirty="0">
              <a:solidFill>
                <a:srgbClr val="7030A0"/>
              </a:solidFill>
              <a:effectLst>
                <a:outerShdw blurRad="38100" dist="38100" dir="2700000" algn="tl">
                  <a:srgbClr val="000000">
                    <a:alpha val="43137"/>
                  </a:srgbClr>
                </a:outerShdw>
              </a:effectLst>
            </a:endParaRPr>
          </a:p>
        </p:txBody>
      </p:sp>
      <p:sp>
        <p:nvSpPr>
          <p:cNvPr id="3" name="Title 2"/>
          <p:cNvSpPr>
            <a:spLocks noGrp="1"/>
          </p:cNvSpPr>
          <p:nvPr>
            <p:ph type="title"/>
          </p:nvPr>
        </p:nvSpPr>
        <p:spPr>
          <a:xfrm>
            <a:off x="304800" y="304800"/>
            <a:ext cx="8229600" cy="1143000"/>
          </a:xfrm>
        </p:spPr>
        <p:txBody>
          <a:bodyPr/>
          <a:lstStyle/>
          <a:p>
            <a:r>
              <a:rPr lang="en-US" dirty="0" smtClean="0"/>
              <a:t>Assessment</a:t>
            </a:r>
            <a:endParaRPr lang="en-US" dirty="0"/>
          </a:p>
        </p:txBody>
      </p:sp>
      <p:sp>
        <p:nvSpPr>
          <p:cNvPr id="4" name="Cloud Callout 3"/>
          <p:cNvSpPr/>
          <p:nvPr/>
        </p:nvSpPr>
        <p:spPr>
          <a:xfrm>
            <a:off x="228600" y="1828800"/>
            <a:ext cx="8686800" cy="3505200"/>
          </a:xfrm>
          <a:prstGeom prst="cloudCallout">
            <a:avLst>
              <a:gd name="adj1" fmla="val -22003"/>
              <a:gd name="adj2" fmla="val 71486"/>
            </a:avLst>
          </a:prstGeom>
          <a:solidFill>
            <a:srgbClr val="990099"/>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1320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778317"/>
            <a:ext cx="8229600" cy="5059363"/>
          </a:xfrm>
        </p:spPr>
        <p:txBody>
          <a:bodyPr/>
          <a:lstStyle/>
          <a:p>
            <a:r>
              <a:rPr lang="en-US" dirty="0" smtClean="0"/>
              <a:t>The patient was referred to infectious disease service, she was admitted the same day and was started on IV </a:t>
            </a:r>
            <a:r>
              <a:rPr lang="en-US" dirty="0" err="1" smtClean="0"/>
              <a:t>Gancyclovir</a:t>
            </a:r>
            <a:r>
              <a:rPr lang="en-US" dirty="0" smtClean="0"/>
              <a:t> for 3 days and transitioned to PO </a:t>
            </a:r>
            <a:r>
              <a:rPr lang="en-US" dirty="0" err="1" smtClean="0"/>
              <a:t>Valgancyclovir</a:t>
            </a:r>
            <a:r>
              <a:rPr lang="en-US" dirty="0" smtClean="0"/>
              <a:t> 900 bid, started on HAART at the same time.</a:t>
            </a:r>
            <a:endParaRPr lang="en-US" dirty="0"/>
          </a:p>
        </p:txBody>
      </p:sp>
      <p:sp>
        <p:nvSpPr>
          <p:cNvPr id="3" name="Title 2"/>
          <p:cNvSpPr>
            <a:spLocks noGrp="1"/>
          </p:cNvSpPr>
          <p:nvPr>
            <p:ph type="title"/>
          </p:nvPr>
        </p:nvSpPr>
        <p:spPr>
          <a:xfrm>
            <a:off x="381000" y="457200"/>
            <a:ext cx="8229600" cy="1143000"/>
          </a:xfrm>
        </p:spPr>
        <p:txBody>
          <a:bodyPr/>
          <a:lstStyle/>
          <a:p>
            <a:r>
              <a:rPr lang="en-US" dirty="0" smtClean="0"/>
              <a:t>Plan</a:t>
            </a:r>
            <a:endParaRPr lang="en-US" dirty="0"/>
          </a:p>
        </p:txBody>
      </p:sp>
    </p:spTree>
    <p:extLst>
      <p:ext uri="{BB962C8B-B14F-4D97-AF65-F5344CB8AC3E}">
        <p14:creationId xmlns:p14="http://schemas.microsoft.com/office/powerpoint/2010/main" val="37046281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00200" y="1066800"/>
            <a:ext cx="6188774" cy="5486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itle 2"/>
          <p:cNvSpPr>
            <a:spLocks noGrp="1"/>
          </p:cNvSpPr>
          <p:nvPr>
            <p:ph type="title"/>
          </p:nvPr>
        </p:nvSpPr>
        <p:spPr/>
        <p:txBody>
          <a:bodyPr/>
          <a:lstStyle/>
          <a:p>
            <a:r>
              <a:rPr lang="en-US" dirty="0" smtClean="0"/>
              <a:t>1 month follow up </a:t>
            </a:r>
            <a:endParaRPr lang="en-US" dirty="0"/>
          </a:p>
        </p:txBody>
      </p:sp>
    </p:spTree>
    <p:extLst>
      <p:ext uri="{BB962C8B-B14F-4D97-AF65-F5344CB8AC3E}">
        <p14:creationId xmlns:p14="http://schemas.microsoft.com/office/powerpoint/2010/main" val="29364003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sp>
        <p:nvSpPr>
          <p:cNvPr id="10" name="Text Placeholder 9"/>
          <p:cNvSpPr>
            <a:spLocks noGrp="1"/>
          </p:cNvSpPr>
          <p:nvPr>
            <p:ph type="body" idx="1"/>
          </p:nvPr>
        </p:nvSpPr>
        <p:spPr/>
        <p:txBody>
          <a:bodyPr/>
          <a:lstStyle/>
          <a:p>
            <a:r>
              <a:rPr lang="en-US" dirty="0" smtClean="0"/>
              <a:t>Before treatment 20/60</a:t>
            </a:r>
            <a:endParaRPr lang="en-US" dirty="0"/>
          </a:p>
        </p:txBody>
      </p:sp>
      <p:pic>
        <p:nvPicPr>
          <p:cNvPr id="7" name="Content Placeholder 6"/>
          <p:cNvPicPr>
            <a:picLocks noGrp="1" noChangeAspect="1"/>
          </p:cNvPicPr>
          <p:nvPr>
            <p:ph sz="half" idx="2"/>
          </p:nvPr>
        </p:nvPicPr>
        <p:blipFill rotWithShape="1">
          <a:blip r:embed="rId2">
            <a:extLst>
              <a:ext uri="{28A0092B-C50C-407E-A947-70E740481C1C}">
                <a14:useLocalDpi xmlns:a14="http://schemas.microsoft.com/office/drawing/2010/main" val="0"/>
              </a:ext>
            </a:extLst>
          </a:blip>
          <a:stretch/>
        </p:blipFill>
        <p:spPr>
          <a:xfrm>
            <a:off x="676577" y="2174875"/>
            <a:ext cx="3601434" cy="3951288"/>
          </a:xfrm>
        </p:spPr>
      </p:pic>
      <p:sp>
        <p:nvSpPr>
          <p:cNvPr id="11" name="Text Placeholder 10"/>
          <p:cNvSpPr>
            <a:spLocks noGrp="1"/>
          </p:cNvSpPr>
          <p:nvPr>
            <p:ph type="body" sz="quarter" idx="3"/>
          </p:nvPr>
        </p:nvSpPr>
        <p:spPr/>
        <p:txBody>
          <a:bodyPr/>
          <a:lstStyle/>
          <a:p>
            <a:r>
              <a:rPr lang="en-US" dirty="0" smtClean="0"/>
              <a:t>After treatment 20/60</a:t>
            </a:r>
            <a:endParaRPr lang="en-US" dirty="0"/>
          </a:p>
        </p:txBody>
      </p:sp>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5920" y="2361204"/>
            <a:ext cx="4039985" cy="3578629"/>
          </a:xfrm>
        </p:spPr>
      </p:pic>
    </p:spTree>
    <p:extLst>
      <p:ext uri="{BB962C8B-B14F-4D97-AF65-F5344CB8AC3E}">
        <p14:creationId xmlns:p14="http://schemas.microsoft.com/office/powerpoint/2010/main" val="8889041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0" indent="0">
              <a:buNone/>
            </a:pPr>
            <a:r>
              <a:rPr lang="en-US" b="1" dirty="0" smtClean="0"/>
              <a:t>CC</a:t>
            </a:r>
          </a:p>
          <a:p>
            <a:pPr marL="457200" lvl="1" indent="0">
              <a:buNone/>
            </a:pPr>
            <a:r>
              <a:rPr lang="en-US" dirty="0" smtClean="0"/>
              <a:t>Shadow in upper part of visual field with the left eye </a:t>
            </a:r>
          </a:p>
          <a:p>
            <a:endParaRPr lang="en-US" dirty="0"/>
          </a:p>
          <a:p>
            <a:pPr marL="0" indent="0">
              <a:buNone/>
            </a:pPr>
            <a:r>
              <a:rPr lang="en-US" b="1" dirty="0" smtClean="0"/>
              <a:t>HPI</a:t>
            </a:r>
          </a:p>
          <a:p>
            <a:pPr marL="457200" lvl="1" indent="0">
              <a:buNone/>
            </a:pPr>
            <a:r>
              <a:rPr lang="en-US" dirty="0" smtClean="0"/>
              <a:t>40 </a:t>
            </a:r>
            <a:r>
              <a:rPr lang="en-US" dirty="0" err="1" smtClean="0"/>
              <a:t>yo</a:t>
            </a:r>
            <a:r>
              <a:rPr lang="en-US" dirty="0" smtClean="0"/>
              <a:t> Caucasian female presents with blurred vision in </a:t>
            </a:r>
            <a:r>
              <a:rPr lang="en-US" dirty="0" err="1" smtClean="0"/>
              <a:t>superonasal</a:t>
            </a:r>
            <a:r>
              <a:rPr lang="en-US" dirty="0" smtClean="0"/>
              <a:t> visual field in the left eye that was noticed for the past week. She has been experiencing flashes of light in the left eye for the past 3 weeks. She has had some cold/flu symptoms for a month.</a:t>
            </a:r>
            <a:endParaRPr lang="en-US" dirty="0"/>
          </a:p>
        </p:txBody>
      </p:sp>
      <p:sp>
        <p:nvSpPr>
          <p:cNvPr id="3" name="Title 2"/>
          <p:cNvSpPr>
            <a:spLocks noGrp="1"/>
          </p:cNvSpPr>
          <p:nvPr>
            <p:ph type="title"/>
          </p:nvPr>
        </p:nvSpPr>
        <p:spPr/>
        <p:txBody>
          <a:bodyPr/>
          <a:lstStyle/>
          <a:p>
            <a:r>
              <a:rPr lang="en-US" dirty="0" smtClean="0"/>
              <a:t>Patient Presentation</a:t>
            </a:r>
            <a:endParaRPr lang="en-US" dirty="0"/>
          </a:p>
        </p:txBody>
      </p:sp>
      <p:sp>
        <p:nvSpPr>
          <p:cNvPr id="4" name="Rounded Rectangle 3"/>
          <p:cNvSpPr/>
          <p:nvPr/>
        </p:nvSpPr>
        <p:spPr>
          <a:xfrm>
            <a:off x="396240" y="914400"/>
            <a:ext cx="8305800" cy="5105400"/>
          </a:xfrm>
          <a:prstGeom prst="roundRect">
            <a:avLst>
              <a:gd name="adj" fmla="val 6579"/>
            </a:avLst>
          </a:prstGeom>
          <a:solidFill>
            <a:srgbClr val="7030A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029748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0" indent="0">
              <a:buNone/>
            </a:pPr>
            <a:r>
              <a:rPr lang="en-US" dirty="0" smtClean="0"/>
              <a:t>The </a:t>
            </a:r>
            <a:r>
              <a:rPr lang="en-US" dirty="0"/>
              <a:t>treatment of CMV </a:t>
            </a:r>
            <a:r>
              <a:rPr lang="en-US" dirty="0" smtClean="0"/>
              <a:t>retinitis:</a:t>
            </a:r>
          </a:p>
          <a:p>
            <a:pPr marL="0" indent="0">
              <a:buNone/>
            </a:pPr>
            <a:r>
              <a:rPr lang="en-US" dirty="0" smtClean="0"/>
              <a:t> Treatment may </a:t>
            </a:r>
            <a:r>
              <a:rPr lang="en-US" dirty="0"/>
              <a:t>be systemic, local, or a combination of the two. </a:t>
            </a:r>
            <a:r>
              <a:rPr lang="en-US" dirty="0" smtClean="0"/>
              <a:t>There are </a:t>
            </a:r>
            <a:r>
              <a:rPr lang="en-US" dirty="0"/>
              <a:t>currently five medications approved by the US Food </a:t>
            </a:r>
            <a:r>
              <a:rPr lang="en-US" dirty="0" smtClean="0"/>
              <a:t>and Drug </a:t>
            </a:r>
            <a:r>
              <a:rPr lang="en-US" dirty="0"/>
              <a:t>Administration (FDA) for the treatment of CMV retinitis</a:t>
            </a:r>
            <a:r>
              <a:rPr lang="en-US" dirty="0" smtClean="0"/>
              <a:t>: ganciclovir</a:t>
            </a:r>
            <a:r>
              <a:rPr lang="en-US" dirty="0"/>
              <a:t>, </a:t>
            </a:r>
            <a:r>
              <a:rPr lang="en-US" dirty="0" err="1"/>
              <a:t>valganciclovir</a:t>
            </a:r>
            <a:r>
              <a:rPr lang="en-US" dirty="0"/>
              <a:t>, </a:t>
            </a:r>
            <a:r>
              <a:rPr lang="en-US" dirty="0" err="1"/>
              <a:t>cidofovir</a:t>
            </a:r>
            <a:r>
              <a:rPr lang="en-US" dirty="0"/>
              <a:t>, </a:t>
            </a:r>
            <a:r>
              <a:rPr lang="en-US" dirty="0" err="1"/>
              <a:t>foscarnet</a:t>
            </a:r>
            <a:r>
              <a:rPr lang="en-US" dirty="0"/>
              <a:t>. </a:t>
            </a:r>
            <a:r>
              <a:rPr lang="en-US" dirty="0" err="1"/>
              <a:t>Fomivirsen</a:t>
            </a:r>
            <a:r>
              <a:rPr lang="en-US" dirty="0"/>
              <a:t>, </a:t>
            </a:r>
            <a:r>
              <a:rPr lang="en-US" dirty="0" smtClean="0"/>
              <a:t>the first </a:t>
            </a:r>
            <a:r>
              <a:rPr lang="en-US" dirty="0"/>
              <a:t>antisense drug with a relatively long duration of action, </a:t>
            </a:r>
            <a:r>
              <a:rPr lang="en-US" dirty="0" smtClean="0"/>
              <a:t>is no </a:t>
            </a:r>
            <a:r>
              <a:rPr lang="en-US" dirty="0"/>
              <a:t>longer available in the United States.</a:t>
            </a:r>
          </a:p>
        </p:txBody>
      </p:sp>
      <p:sp>
        <p:nvSpPr>
          <p:cNvPr id="3" name="Title 2"/>
          <p:cNvSpPr>
            <a:spLocks noGrp="1"/>
          </p:cNvSpPr>
          <p:nvPr>
            <p:ph type="title"/>
          </p:nvPr>
        </p:nvSpPr>
        <p:spPr/>
        <p:txBody>
          <a:bodyPr/>
          <a:lstStyle/>
          <a:p>
            <a:r>
              <a:rPr lang="en-US" dirty="0" smtClean="0"/>
              <a:t>Discussion</a:t>
            </a:r>
            <a:endParaRPr lang="en-US" dirty="0"/>
          </a:p>
        </p:txBody>
      </p:sp>
    </p:spTree>
    <p:extLst>
      <p:ext uri="{BB962C8B-B14F-4D97-AF65-F5344CB8AC3E}">
        <p14:creationId xmlns:p14="http://schemas.microsoft.com/office/powerpoint/2010/main" val="1921942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29600" cy="5059363"/>
          </a:xfrm>
        </p:spPr>
        <p:txBody>
          <a:bodyPr/>
          <a:lstStyle/>
          <a:p>
            <a:r>
              <a:rPr lang="en-US" dirty="0"/>
              <a:t>Once the CD4+ T lymphocyte count has dropped below 50 cells/µL, a patient with AIDS has a </a:t>
            </a:r>
            <a:r>
              <a:rPr lang="en-US" b="1" i="1" dirty="0">
                <a:solidFill>
                  <a:schemeClr val="accent3">
                    <a:lumMod val="75000"/>
                  </a:schemeClr>
                </a:solidFill>
                <a:effectLst>
                  <a:outerShdw blurRad="38100" dist="38100" dir="2700000" algn="tl">
                    <a:srgbClr val="000000">
                      <a:alpha val="43137"/>
                    </a:srgbClr>
                  </a:outerShdw>
                </a:effectLst>
              </a:rPr>
              <a:t>30% lifetime risk of developing </a:t>
            </a:r>
            <a:r>
              <a:rPr lang="en-US" b="1" i="1" dirty="0" smtClean="0">
                <a:solidFill>
                  <a:schemeClr val="accent3">
                    <a:lumMod val="75000"/>
                  </a:schemeClr>
                </a:solidFill>
                <a:effectLst>
                  <a:outerShdw blurRad="38100" dist="38100" dir="2700000" algn="tl">
                    <a:srgbClr val="000000">
                      <a:alpha val="43137"/>
                    </a:srgbClr>
                  </a:outerShdw>
                </a:effectLst>
              </a:rPr>
              <a:t>CMV retinitis</a:t>
            </a:r>
            <a:endParaRPr lang="en-US" b="1" i="1" dirty="0">
              <a:solidFill>
                <a:schemeClr val="accent3">
                  <a:lumMod val="75000"/>
                </a:schemeClr>
              </a:solidFill>
              <a:effectLst>
                <a:outerShdw blurRad="38100" dist="38100" dir="2700000" algn="tl">
                  <a:srgbClr val="000000">
                    <a:alpha val="43137"/>
                  </a:srgbClr>
                </a:outerShdw>
              </a:effectLst>
            </a:endParaRPr>
          </a:p>
        </p:txBody>
      </p:sp>
      <p:sp>
        <p:nvSpPr>
          <p:cNvPr id="3" name="Title 2"/>
          <p:cNvSpPr>
            <a:spLocks noGrp="1"/>
          </p:cNvSpPr>
          <p:nvPr>
            <p:ph type="title"/>
          </p:nvPr>
        </p:nvSpPr>
        <p:spPr>
          <a:xfrm>
            <a:off x="228600" y="228600"/>
            <a:ext cx="8229600" cy="1143000"/>
          </a:xfrm>
        </p:spPr>
        <p:txBody>
          <a:bodyPr/>
          <a:lstStyle/>
          <a:p>
            <a:r>
              <a:rPr lang="en-US" dirty="0" smtClean="0"/>
              <a:t>Discussion</a:t>
            </a:r>
            <a:endParaRPr lang="en-US" dirty="0"/>
          </a:p>
        </p:txBody>
      </p:sp>
      <p:sp>
        <p:nvSpPr>
          <p:cNvPr id="4" name="Rounded Rectangle 3"/>
          <p:cNvSpPr/>
          <p:nvPr/>
        </p:nvSpPr>
        <p:spPr>
          <a:xfrm>
            <a:off x="381000" y="1524000"/>
            <a:ext cx="8229600" cy="2286000"/>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6523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 </a:t>
            </a:r>
            <a:r>
              <a:rPr lang="en-US" sz="2400" dirty="0"/>
              <a:t>Treatment decisions are </a:t>
            </a:r>
            <a:r>
              <a:rPr lang="en-US" sz="2400" dirty="0" smtClean="0"/>
              <a:t>frequently </a:t>
            </a:r>
            <a:r>
              <a:rPr lang="en-US" sz="2400" dirty="0"/>
              <a:t>based on the location of retinitis as defined by Holland et </a:t>
            </a:r>
            <a:r>
              <a:rPr lang="en-US" sz="2400" dirty="0" smtClean="0"/>
              <a:t>al</a:t>
            </a:r>
            <a:r>
              <a:rPr lang="en-US" sz="2400" dirty="0"/>
              <a:t>.</a:t>
            </a:r>
            <a:endParaRPr lang="en-US" sz="2400" dirty="0" smtClean="0"/>
          </a:p>
          <a:p>
            <a:endParaRPr lang="en-US" sz="2400" dirty="0" smtClean="0"/>
          </a:p>
          <a:p>
            <a:r>
              <a:rPr lang="en-US" dirty="0" smtClean="0"/>
              <a:t> </a:t>
            </a:r>
            <a:r>
              <a:rPr lang="en-US" sz="2400" dirty="0"/>
              <a:t>Zone 1, considered immediately sight-threatening, encompasses the retina two disc diameters from the fovea (3,000 microns) and one disc diameter from the nerve (1,500 microns), whereas zone 2 extends from this border anteriorly to the equator, and zone 3 extends to the </a:t>
            </a:r>
            <a:r>
              <a:rPr lang="en-US" sz="2400" dirty="0" err="1"/>
              <a:t>ora</a:t>
            </a:r>
            <a:r>
              <a:rPr lang="en-US" sz="2400" dirty="0"/>
              <a:t> </a:t>
            </a:r>
            <a:r>
              <a:rPr lang="en-US" sz="2400" dirty="0" err="1" smtClean="0"/>
              <a:t>serrata</a:t>
            </a:r>
            <a:r>
              <a:rPr lang="en-US" sz="2400" dirty="0" smtClean="0"/>
              <a:t>.</a:t>
            </a:r>
            <a:endParaRPr lang="en-US" sz="2400"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7345591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60951" y="1066800"/>
            <a:ext cx="4822098" cy="505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4290120" y="3459600"/>
              <a:ext cx="624960" cy="350640"/>
            </p14:xfrm>
          </p:contentPart>
        </mc:Choice>
        <mc:Fallback xmlns="">
          <p:pic>
            <p:nvPicPr>
              <p:cNvPr id="4" name="Ink 3"/>
              <p:cNvPicPr/>
              <p:nvPr/>
            </p:nvPicPr>
            <p:blipFill>
              <a:blip r:embed="rId4"/>
              <a:stretch>
                <a:fillRect/>
              </a:stretch>
            </p:blipFill>
            <p:spPr>
              <a:xfrm>
                <a:off x="4273920" y="3395880"/>
                <a:ext cx="657000" cy="4780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4259520" y="3467160"/>
              <a:ext cx="404280" cy="213840"/>
            </p14:xfrm>
          </p:contentPart>
        </mc:Choice>
        <mc:Fallback xmlns="">
          <p:pic>
            <p:nvPicPr>
              <p:cNvPr id="5" name="Ink 4"/>
              <p:cNvPicPr/>
              <p:nvPr/>
            </p:nvPicPr>
            <p:blipFill>
              <a:blip r:embed="rId6"/>
              <a:stretch>
                <a:fillRect/>
              </a:stretch>
            </p:blipFill>
            <p:spPr>
              <a:xfrm>
                <a:off x="4243680" y="3403440"/>
                <a:ext cx="435960" cy="3409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p14:cNvContentPartPr/>
              <p14:nvPr/>
            </p14:nvContentPartPr>
            <p14:xfrm>
              <a:off x="4731840" y="3634920"/>
              <a:ext cx="145080" cy="7920"/>
            </p14:xfrm>
          </p:contentPart>
        </mc:Choice>
        <mc:Fallback xmlns="">
          <p:pic>
            <p:nvPicPr>
              <p:cNvPr id="6" name="Ink 5"/>
              <p:cNvPicPr/>
              <p:nvPr/>
            </p:nvPicPr>
            <p:blipFill>
              <a:blip r:embed="rId8"/>
              <a:stretch>
                <a:fillRect/>
              </a:stretch>
            </p:blipFill>
            <p:spPr>
              <a:xfrm>
                <a:off x="4716000" y="3571200"/>
                <a:ext cx="176760" cy="135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p14:cNvContentPartPr/>
              <p14:nvPr/>
            </p14:nvContentPartPr>
            <p14:xfrm>
              <a:off x="3291840" y="2369880"/>
              <a:ext cx="2522520" cy="2522520"/>
            </p14:xfrm>
          </p:contentPart>
        </mc:Choice>
        <mc:Fallback xmlns="">
          <p:pic>
            <p:nvPicPr>
              <p:cNvPr id="7" name="Ink 6"/>
              <p:cNvPicPr/>
              <p:nvPr/>
            </p:nvPicPr>
            <p:blipFill>
              <a:blip r:embed="rId10"/>
              <a:stretch>
                <a:fillRect/>
              </a:stretch>
            </p:blipFill>
            <p:spPr>
              <a:xfrm>
                <a:off x="3282480" y="2360520"/>
                <a:ext cx="2541240" cy="2541240"/>
              </a:xfrm>
              <a:prstGeom prst="rect">
                <a:avLst/>
              </a:prstGeom>
            </p:spPr>
          </p:pic>
        </mc:Fallback>
      </mc:AlternateContent>
    </p:spTree>
    <p:extLst>
      <p:ext uri="{BB962C8B-B14F-4D97-AF65-F5344CB8AC3E}">
        <p14:creationId xmlns:p14="http://schemas.microsoft.com/office/powerpoint/2010/main" val="8799636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cstate="print">
            <a:grayscl/>
            <a:extLst>
              <a:ext uri="{28A0092B-C50C-407E-A947-70E740481C1C}">
                <a14:useLocalDpi xmlns:a14="http://schemas.microsoft.com/office/drawing/2010/main" val="0"/>
              </a:ext>
            </a:extLst>
          </a:blip>
          <a:srcRect/>
          <a:stretch>
            <a:fillRect/>
          </a:stretch>
        </p:blipFill>
        <p:spPr bwMode="auto">
          <a:xfrm>
            <a:off x="904092" y="1066800"/>
            <a:ext cx="7335815" cy="505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99568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66800"/>
            <a:ext cx="8229600" cy="5257800"/>
          </a:xfrm>
        </p:spPr>
        <p:txBody>
          <a:bodyPr>
            <a:normAutofit fontScale="92500"/>
          </a:bodyPr>
          <a:lstStyle/>
          <a:p>
            <a:r>
              <a:rPr lang="en-US" sz="2400" dirty="0"/>
              <a:t>The development of </a:t>
            </a:r>
            <a:r>
              <a:rPr lang="en-US" sz="2400" dirty="0" err="1"/>
              <a:t>valganciclovir</a:t>
            </a:r>
            <a:r>
              <a:rPr lang="en-US" sz="2400" dirty="0"/>
              <a:t>, an oral prodrug of ganciclovir, has contributed to significant advancement in the treatment of CMVR</a:t>
            </a:r>
            <a:r>
              <a:rPr lang="en-US" sz="2400" dirty="0" smtClean="0"/>
              <a:t>.</a:t>
            </a:r>
          </a:p>
          <a:p>
            <a:pPr marL="0" indent="0">
              <a:buNone/>
            </a:pPr>
            <a:r>
              <a:rPr lang="en-US" sz="2400" dirty="0" smtClean="0"/>
              <a:t> </a:t>
            </a:r>
          </a:p>
          <a:p>
            <a:r>
              <a:rPr lang="en-US" sz="2600" dirty="0" smtClean="0"/>
              <a:t>Due </a:t>
            </a:r>
            <a:r>
              <a:rPr lang="en-US" sz="2600" dirty="0"/>
              <a:t>to increased oral bioavailability over ganciclovir, it has become the mainstay of treatment of CMV retinitis in the AIDS patient for induction and maintenance therapy. </a:t>
            </a:r>
            <a:endParaRPr lang="en-US" sz="2600" dirty="0" smtClean="0"/>
          </a:p>
          <a:p>
            <a:pPr marL="0" indent="0">
              <a:buNone/>
            </a:pPr>
            <a:endParaRPr lang="en-US" sz="2600" dirty="0" smtClean="0"/>
          </a:p>
          <a:p>
            <a:r>
              <a:rPr lang="en-US" sz="2200" b="1" i="1" dirty="0" smtClean="0">
                <a:solidFill>
                  <a:schemeClr val="accent3">
                    <a:lumMod val="75000"/>
                  </a:schemeClr>
                </a:solidFill>
                <a:effectLst>
                  <a:outerShdw blurRad="38100" dist="38100" dir="2700000" algn="tl">
                    <a:srgbClr val="000000">
                      <a:alpha val="43137"/>
                    </a:srgbClr>
                  </a:outerShdw>
                </a:effectLst>
              </a:rPr>
              <a:t>In </a:t>
            </a:r>
            <a:r>
              <a:rPr lang="en-US" sz="2200" b="1" i="1" dirty="0">
                <a:solidFill>
                  <a:schemeClr val="accent3">
                    <a:lumMod val="75000"/>
                  </a:schemeClr>
                </a:solidFill>
                <a:effectLst>
                  <a:outerShdw blurRad="38100" dist="38100" dir="2700000" algn="tl">
                    <a:srgbClr val="000000">
                      <a:alpha val="43137"/>
                    </a:srgbClr>
                  </a:outerShdw>
                </a:effectLst>
              </a:rPr>
              <a:t>2002, the </a:t>
            </a:r>
            <a:r>
              <a:rPr lang="en-US" sz="2200" b="1" i="1" dirty="0" err="1">
                <a:solidFill>
                  <a:schemeClr val="accent3">
                    <a:lumMod val="75000"/>
                  </a:schemeClr>
                </a:solidFill>
                <a:effectLst>
                  <a:outerShdw blurRad="38100" dist="38100" dir="2700000" algn="tl">
                    <a:srgbClr val="000000">
                      <a:alpha val="43137"/>
                    </a:srgbClr>
                  </a:outerShdw>
                </a:effectLst>
              </a:rPr>
              <a:t>Valganciclovir</a:t>
            </a:r>
            <a:r>
              <a:rPr lang="en-US" sz="2200" b="1" i="1" dirty="0">
                <a:solidFill>
                  <a:schemeClr val="accent3">
                    <a:lumMod val="75000"/>
                  </a:schemeClr>
                </a:solidFill>
                <a:effectLst>
                  <a:outerShdw blurRad="38100" dist="38100" dir="2700000" algn="tl">
                    <a:srgbClr val="000000">
                      <a:alpha val="43137"/>
                    </a:srgbClr>
                  </a:outerShdw>
                </a:effectLst>
              </a:rPr>
              <a:t> Study Group demonstrated equivalently low rates of CMVR progression, similar to previous trials, in patients randomly assigned to either oral </a:t>
            </a:r>
            <a:r>
              <a:rPr lang="en-US" sz="2200" b="1" i="1" dirty="0" err="1">
                <a:solidFill>
                  <a:schemeClr val="accent3">
                    <a:lumMod val="75000"/>
                  </a:schemeClr>
                </a:solidFill>
                <a:effectLst>
                  <a:outerShdw blurRad="38100" dist="38100" dir="2700000" algn="tl">
                    <a:srgbClr val="000000">
                      <a:alpha val="43137"/>
                    </a:srgbClr>
                  </a:outerShdw>
                </a:effectLst>
              </a:rPr>
              <a:t>valganciclovir</a:t>
            </a:r>
            <a:r>
              <a:rPr lang="en-US" sz="2200" b="1" i="1" dirty="0">
                <a:solidFill>
                  <a:schemeClr val="accent3">
                    <a:lumMod val="75000"/>
                  </a:schemeClr>
                </a:solidFill>
                <a:effectLst>
                  <a:outerShdw blurRad="38100" dist="38100" dir="2700000" algn="tl">
                    <a:srgbClr val="000000">
                      <a:alpha val="43137"/>
                    </a:srgbClr>
                  </a:outerShdw>
                </a:effectLst>
              </a:rPr>
              <a:t> (900 mg twice daily) or intravenous ganciclovir (5 mg/kg twice daily), 10% versus 9.9% after 4 weeks of induction therapy</a:t>
            </a: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693615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p:cTn id="7" dur="750" fill="hold"/>
                                        <p:tgtEl>
                                          <p:spTgt spid="2">
                                            <p:txEl>
                                              <p:pRg st="4" end="4"/>
                                            </p:txEl>
                                          </p:spTgt>
                                        </p:tgtEl>
                                        <p:attrNameLst>
                                          <p:attrName>ppt_w</p:attrName>
                                        </p:attrNameLst>
                                      </p:cBhvr>
                                      <p:tavLst>
                                        <p:tav tm="0">
                                          <p:val>
                                            <p:fltVal val="0"/>
                                          </p:val>
                                        </p:tav>
                                        <p:tav tm="100000">
                                          <p:val>
                                            <p:strVal val="#ppt_w"/>
                                          </p:val>
                                        </p:tav>
                                      </p:tavLst>
                                    </p:anim>
                                    <p:anim calcmode="lin" valueType="num">
                                      <p:cBhvr>
                                        <p:cTn id="8" dur="75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9" dur="75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600" dirty="0"/>
              <a:t>With the increasing utilization of intravitreal drug delivery in the management of vitreoretinal disease, one important and timely question is related to the role of intravitreal antiviral therapy either as monotherapy or in combination with systemic antiviral for CMV retinitis</a:t>
            </a:r>
            <a:r>
              <a:rPr lang="en-US" sz="2600" dirty="0" smtClean="0"/>
              <a:t>.</a:t>
            </a:r>
          </a:p>
          <a:p>
            <a:endParaRPr lang="en-US" sz="2600" dirty="0"/>
          </a:p>
          <a:p>
            <a:pPr marL="0" indent="0">
              <a:buNone/>
            </a:pPr>
            <a:endParaRPr lang="en-US" sz="2600" dirty="0" smtClean="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7265672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28600"/>
            <a:ext cx="8229600" cy="5897563"/>
          </a:xfrm>
        </p:spPr>
        <p:txBody>
          <a:bodyPr>
            <a:normAutofit fontScale="85000" lnSpcReduction="10000"/>
          </a:bodyPr>
          <a:lstStyle/>
          <a:p>
            <a:r>
              <a:rPr lang="en-US" dirty="0"/>
              <a:t> Jabs et al. reported results from 250 patients treated for AIDS related CMVR with systemic versus intravitreal </a:t>
            </a:r>
            <a:r>
              <a:rPr lang="en-US" dirty="0" smtClean="0"/>
              <a:t>therapy( 2013).</a:t>
            </a:r>
          </a:p>
          <a:p>
            <a:endParaRPr lang="en-US" dirty="0"/>
          </a:p>
          <a:p>
            <a:r>
              <a:rPr lang="en-US" dirty="0" smtClean="0"/>
              <a:t> </a:t>
            </a:r>
            <a:r>
              <a:rPr lang="en-US" dirty="0"/>
              <a:t>These results demonstrated a </a:t>
            </a:r>
            <a:r>
              <a:rPr lang="en-US" i="1" dirty="0">
                <a:solidFill>
                  <a:srgbClr val="00B0F0"/>
                </a:solidFill>
                <a:effectLst>
                  <a:outerShdw blurRad="38100" dist="38100" dir="2700000" algn="tl">
                    <a:srgbClr val="000000">
                      <a:alpha val="43137"/>
                    </a:srgbClr>
                  </a:outerShdw>
                </a:effectLst>
              </a:rPr>
              <a:t>50% reduction in mortality</a:t>
            </a:r>
            <a:r>
              <a:rPr lang="en-US" dirty="0"/>
              <a:t>, a </a:t>
            </a:r>
            <a:r>
              <a:rPr lang="en-US" i="1" dirty="0">
                <a:solidFill>
                  <a:srgbClr val="00B0F0"/>
                </a:solidFill>
                <a:effectLst>
                  <a:outerShdw blurRad="38100" dist="38100" dir="2700000" algn="tl">
                    <a:srgbClr val="000000">
                      <a:alpha val="43137"/>
                    </a:srgbClr>
                  </a:outerShdw>
                </a:effectLst>
              </a:rPr>
              <a:t>90% reduction in new visceral disease</a:t>
            </a:r>
            <a:r>
              <a:rPr lang="en-US" dirty="0"/>
              <a:t>, and an </a:t>
            </a:r>
            <a:r>
              <a:rPr lang="en-US" i="1" dirty="0">
                <a:solidFill>
                  <a:srgbClr val="00B0F0"/>
                </a:solidFill>
                <a:effectLst>
                  <a:outerShdw blurRad="38100" dist="38100" dir="2700000" algn="tl">
                    <a:srgbClr val="000000">
                      <a:alpha val="43137"/>
                    </a:srgbClr>
                  </a:outerShdw>
                </a:effectLst>
              </a:rPr>
              <a:t>80% reduction in fellow eye involvement </a:t>
            </a:r>
            <a:r>
              <a:rPr lang="en-US" dirty="0"/>
              <a:t>when treating with a systemic agent</a:t>
            </a:r>
            <a:r>
              <a:rPr lang="en-US" dirty="0" smtClean="0"/>
              <a:t>.</a:t>
            </a:r>
          </a:p>
          <a:p>
            <a:pPr marL="0" indent="0">
              <a:buNone/>
            </a:pPr>
            <a:endParaRPr lang="en-US" dirty="0"/>
          </a:p>
          <a:p>
            <a:r>
              <a:rPr lang="en-US" i="1" dirty="0">
                <a:solidFill>
                  <a:srgbClr val="C00000"/>
                </a:solidFill>
                <a:effectLst>
                  <a:outerShdw blurRad="38100" dist="38100" dir="2700000" algn="tl">
                    <a:srgbClr val="000000">
                      <a:alpha val="43137"/>
                    </a:srgbClr>
                  </a:outerShdw>
                </a:effectLst>
              </a:rPr>
              <a:t>When compared to systemic regimens, intravitreal therapy alone demonstrated three-times-greater risk of retinitis progression (hazard ratio [HR] = 3.4) and five-times-greater risk of visual field loss (HR = 5.5).</a:t>
            </a:r>
          </a:p>
          <a:p>
            <a:endParaRPr lang="en-US" dirty="0"/>
          </a:p>
        </p:txBody>
      </p:sp>
      <p:sp>
        <p:nvSpPr>
          <p:cNvPr id="3" name="Title 2"/>
          <p:cNvSpPr>
            <a:spLocks noGrp="1"/>
          </p:cNvSpPr>
          <p:nvPr>
            <p:ph type="title"/>
          </p:nvPr>
        </p:nvSpPr>
        <p:spPr/>
        <p:txBody>
          <a:bodyPr/>
          <a:lstStyle/>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1400" y="5440363"/>
            <a:ext cx="1371600" cy="1371600"/>
          </a:xfrm>
          <a:prstGeom prst="rect">
            <a:avLst/>
          </a:prstGeom>
        </p:spPr>
      </p:pic>
    </p:spTree>
    <p:extLst>
      <p:ext uri="{BB962C8B-B14F-4D97-AF65-F5344CB8AC3E}">
        <p14:creationId xmlns:p14="http://schemas.microsoft.com/office/powerpoint/2010/main" val="322163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wipe(down)">
                                      <p:cBhvr>
                                        <p:cTn id="7" dur="580">
                                          <p:stCondLst>
                                            <p:cond delay="0"/>
                                          </p:stCondLst>
                                        </p:cTn>
                                        <p:tgtEl>
                                          <p:spTgt spid="2">
                                            <p:txEl>
                                              <p:pRg st="4" end="4"/>
                                            </p:txEl>
                                          </p:spTgt>
                                        </p:tgtEl>
                                      </p:cBhvr>
                                    </p:animEffect>
                                    <p:anim calcmode="lin" valueType="num">
                                      <p:cBhvr>
                                        <p:cTn id="8" dur="1822" tmFilter="0,0; 0.14,0.36; 0.43,0.73; 0.71,0.91; 1.0,1.0">
                                          <p:stCondLst>
                                            <p:cond delay="0"/>
                                          </p:stCondLst>
                                        </p:cTn>
                                        <p:tgtEl>
                                          <p:spTgt spid="2">
                                            <p:txEl>
                                              <p:pRg st="4" end="4"/>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xEl>
                                              <p:pRg st="4" end="4"/>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xEl>
                                              <p:pRg st="4" end="4"/>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xEl>
                                              <p:pRg st="4" end="4"/>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xEl>
                                              <p:pRg st="4" end="4"/>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xEl>
                                              <p:pRg st="4" end="4"/>
                                            </p:txEl>
                                          </p:spTgt>
                                        </p:tgtEl>
                                      </p:cBhvr>
                                      <p:to x="100000" y="60000"/>
                                    </p:animScale>
                                    <p:animScale>
                                      <p:cBhvr>
                                        <p:cTn id="14" dur="166" decel="50000">
                                          <p:stCondLst>
                                            <p:cond delay="676"/>
                                          </p:stCondLst>
                                        </p:cTn>
                                        <p:tgtEl>
                                          <p:spTgt spid="2">
                                            <p:txEl>
                                              <p:pRg st="4" end="4"/>
                                            </p:txEl>
                                          </p:spTgt>
                                        </p:tgtEl>
                                      </p:cBhvr>
                                      <p:to x="100000" y="100000"/>
                                    </p:animScale>
                                    <p:animScale>
                                      <p:cBhvr>
                                        <p:cTn id="15" dur="26">
                                          <p:stCondLst>
                                            <p:cond delay="1312"/>
                                          </p:stCondLst>
                                        </p:cTn>
                                        <p:tgtEl>
                                          <p:spTgt spid="2">
                                            <p:txEl>
                                              <p:pRg st="4" end="4"/>
                                            </p:txEl>
                                          </p:spTgt>
                                        </p:tgtEl>
                                      </p:cBhvr>
                                      <p:to x="100000" y="80000"/>
                                    </p:animScale>
                                    <p:animScale>
                                      <p:cBhvr>
                                        <p:cTn id="16" dur="166" decel="50000">
                                          <p:stCondLst>
                                            <p:cond delay="1338"/>
                                          </p:stCondLst>
                                        </p:cTn>
                                        <p:tgtEl>
                                          <p:spTgt spid="2">
                                            <p:txEl>
                                              <p:pRg st="4" end="4"/>
                                            </p:txEl>
                                          </p:spTgt>
                                        </p:tgtEl>
                                      </p:cBhvr>
                                      <p:to x="100000" y="100000"/>
                                    </p:animScale>
                                    <p:animScale>
                                      <p:cBhvr>
                                        <p:cTn id="17" dur="26">
                                          <p:stCondLst>
                                            <p:cond delay="1642"/>
                                          </p:stCondLst>
                                        </p:cTn>
                                        <p:tgtEl>
                                          <p:spTgt spid="2">
                                            <p:txEl>
                                              <p:pRg st="4" end="4"/>
                                            </p:txEl>
                                          </p:spTgt>
                                        </p:tgtEl>
                                      </p:cBhvr>
                                      <p:to x="100000" y="90000"/>
                                    </p:animScale>
                                    <p:animScale>
                                      <p:cBhvr>
                                        <p:cTn id="18" dur="166" decel="50000">
                                          <p:stCondLst>
                                            <p:cond delay="1668"/>
                                          </p:stCondLst>
                                        </p:cTn>
                                        <p:tgtEl>
                                          <p:spTgt spid="2">
                                            <p:txEl>
                                              <p:pRg st="4" end="4"/>
                                            </p:txEl>
                                          </p:spTgt>
                                        </p:tgtEl>
                                      </p:cBhvr>
                                      <p:to x="100000" y="100000"/>
                                    </p:animScale>
                                    <p:animScale>
                                      <p:cBhvr>
                                        <p:cTn id="19" dur="26">
                                          <p:stCondLst>
                                            <p:cond delay="1808"/>
                                          </p:stCondLst>
                                        </p:cTn>
                                        <p:tgtEl>
                                          <p:spTgt spid="2">
                                            <p:txEl>
                                              <p:pRg st="4" end="4"/>
                                            </p:txEl>
                                          </p:spTgt>
                                        </p:tgtEl>
                                      </p:cBhvr>
                                      <p:to x="100000" y="95000"/>
                                    </p:animScale>
                                    <p:animScale>
                                      <p:cBhvr>
                                        <p:cTn id="20" dur="166" decel="50000">
                                          <p:stCondLst>
                                            <p:cond delay="1834"/>
                                          </p:stCondLst>
                                        </p:cTn>
                                        <p:tgtEl>
                                          <p:spTgt spid="2">
                                            <p:txEl>
                                              <p:pRg st="4" end="4"/>
                                            </p:txEl>
                                          </p:spTgt>
                                        </p:tgtEl>
                                      </p:cBhvr>
                                      <p:to x="100000" y="100000"/>
                                    </p:animScale>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400" dirty="0" smtClean="0"/>
              <a:t> </a:t>
            </a:r>
            <a:r>
              <a:rPr lang="en-US" sz="2700" dirty="0"/>
              <a:t>Although progression to foveal involvement is a concern in patients with zone 1 disease not involving the fovea, </a:t>
            </a:r>
            <a:r>
              <a:rPr lang="en-US" sz="2700" b="1" i="1" u="sng" dirty="0">
                <a:effectLst>
                  <a:outerShdw blurRad="38100" dist="38100" dir="2700000" algn="tl">
                    <a:srgbClr val="000000">
                      <a:alpha val="43137"/>
                    </a:srgbClr>
                  </a:outerShdw>
                </a:effectLst>
              </a:rPr>
              <a:t>the benefit of intravitreal antiviral therapy is not clear</a:t>
            </a:r>
            <a:r>
              <a:rPr lang="en-US" sz="2700" dirty="0"/>
              <a:t>. </a:t>
            </a:r>
          </a:p>
          <a:p>
            <a:endParaRPr lang="en-US" sz="2700" dirty="0"/>
          </a:p>
          <a:p>
            <a:r>
              <a:rPr lang="en-US" sz="2700" dirty="0"/>
              <a:t>Because of the benefit to mortality and systemic morbidity, the use of systemic antiviral is important, however, with infectious disease consultation given the side effects of antiviral medications that require monitoring.</a:t>
            </a: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2768814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057400"/>
            <a:ext cx="8229600" cy="5059363"/>
          </a:xfrm>
        </p:spPr>
        <p:txBody>
          <a:bodyPr/>
          <a:lstStyle/>
          <a:p>
            <a:r>
              <a:rPr lang="en-US" dirty="0"/>
              <a:t> </a:t>
            </a:r>
            <a:r>
              <a:rPr lang="en-US" sz="2800" dirty="0"/>
              <a:t>For patients with </a:t>
            </a:r>
            <a:r>
              <a:rPr lang="en-US" sz="2800" b="1" i="1" dirty="0">
                <a:solidFill>
                  <a:srgbClr val="0070C0"/>
                </a:solidFill>
                <a:effectLst>
                  <a:outerShdw blurRad="38100" dist="38100" dir="2700000" algn="tl">
                    <a:srgbClr val="000000">
                      <a:alpha val="43137"/>
                    </a:srgbClr>
                  </a:outerShdw>
                </a:effectLst>
              </a:rPr>
              <a:t>recurrent disease </a:t>
            </a:r>
            <a:r>
              <a:rPr lang="en-US" sz="2800" dirty="0"/>
              <a:t>or concerns for </a:t>
            </a:r>
            <a:r>
              <a:rPr lang="en-US" sz="2800" b="1" i="1" dirty="0">
                <a:solidFill>
                  <a:srgbClr val="0070C0"/>
                </a:solidFill>
                <a:effectLst>
                  <a:outerShdw blurRad="38100" dist="38100" dir="2700000" algn="tl">
                    <a:srgbClr val="000000">
                      <a:alpha val="43137"/>
                    </a:srgbClr>
                  </a:outerShdw>
                </a:effectLst>
              </a:rPr>
              <a:t>drug resistance</a:t>
            </a:r>
            <a:r>
              <a:rPr lang="en-US" sz="2800" dirty="0"/>
              <a:t>, intravitreal antiviral therapy may still overcome “relative” drug resistance and should be </a:t>
            </a:r>
            <a:r>
              <a:rPr lang="en-US" sz="2800" dirty="0" smtClean="0"/>
              <a:t>considered</a:t>
            </a:r>
            <a:r>
              <a:rPr lang="en-US" sz="2800" dirty="0"/>
              <a:t>.</a:t>
            </a:r>
          </a:p>
        </p:txBody>
      </p:sp>
      <p:sp>
        <p:nvSpPr>
          <p:cNvPr id="3" name="Title 2"/>
          <p:cNvSpPr>
            <a:spLocks noGrp="1"/>
          </p:cNvSpPr>
          <p:nvPr>
            <p:ph type="title"/>
          </p:nvPr>
        </p:nvSpPr>
        <p:spPr/>
        <p:txBody>
          <a:bodyPr/>
          <a:lstStyle/>
          <a:p>
            <a:endParaRPr lang="en-US" dirty="0"/>
          </a:p>
        </p:txBody>
      </p:sp>
    </p:spTree>
    <p:extLst>
      <p:ext uri="{BB962C8B-B14F-4D97-AF65-F5344CB8AC3E}">
        <p14:creationId xmlns:p14="http://schemas.microsoft.com/office/powerpoint/2010/main" val="39184563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marL="0" indent="0">
              <a:buNone/>
            </a:pPr>
            <a:r>
              <a:rPr lang="en-US" sz="2400" b="1" dirty="0" smtClean="0"/>
              <a:t>Past Ocular </a:t>
            </a:r>
            <a:r>
              <a:rPr lang="en-US" sz="2400" b="1" dirty="0" err="1" smtClean="0"/>
              <a:t>Hx</a:t>
            </a:r>
            <a:r>
              <a:rPr lang="en-US" sz="2400" b="1" dirty="0" smtClean="0"/>
              <a:t>:  </a:t>
            </a:r>
            <a:r>
              <a:rPr lang="en-US" sz="2800" dirty="0" smtClean="0"/>
              <a:t>Unremarkable</a:t>
            </a:r>
          </a:p>
          <a:p>
            <a:pPr marL="0" indent="0">
              <a:buNone/>
            </a:pPr>
            <a:r>
              <a:rPr lang="en-US" sz="2400" b="1" dirty="0" smtClean="0"/>
              <a:t>Past Medical </a:t>
            </a:r>
            <a:r>
              <a:rPr lang="en-US" sz="2400" b="1" dirty="0" err="1" smtClean="0"/>
              <a:t>Hx</a:t>
            </a:r>
            <a:r>
              <a:rPr lang="en-US" sz="2400" b="1" dirty="0" smtClean="0"/>
              <a:t>: </a:t>
            </a:r>
            <a:r>
              <a:rPr lang="en-US" sz="2800" b="1" i="1" dirty="0" smtClean="0">
                <a:solidFill>
                  <a:srgbClr val="C00000"/>
                </a:solidFill>
                <a:effectLst>
                  <a:outerShdw blurRad="38100" dist="38100" dir="2700000" algn="tl">
                    <a:srgbClr val="000000">
                      <a:alpha val="43137"/>
                    </a:srgbClr>
                  </a:outerShdw>
                </a:effectLst>
              </a:rPr>
              <a:t>HIV+ ( 23 years) </a:t>
            </a:r>
            <a:endParaRPr lang="en-US" b="1" i="1" dirty="0" smtClean="0">
              <a:solidFill>
                <a:srgbClr val="C00000"/>
              </a:solidFill>
              <a:effectLst>
                <a:outerShdw blurRad="38100" dist="38100" dir="2700000" algn="tl">
                  <a:srgbClr val="000000">
                    <a:alpha val="43137"/>
                  </a:srgbClr>
                </a:outerShdw>
              </a:effectLst>
            </a:endParaRPr>
          </a:p>
          <a:p>
            <a:pPr marL="0" indent="0">
              <a:buNone/>
            </a:pPr>
            <a:r>
              <a:rPr lang="en-US" sz="2400" b="1" dirty="0" smtClean="0"/>
              <a:t>Fam </a:t>
            </a:r>
            <a:r>
              <a:rPr lang="en-US" sz="2400" b="1" dirty="0" err="1" smtClean="0"/>
              <a:t>Hx</a:t>
            </a:r>
            <a:r>
              <a:rPr lang="en-US" sz="2400" b="1" dirty="0" smtClean="0"/>
              <a:t>: </a:t>
            </a:r>
            <a:r>
              <a:rPr lang="en-US" sz="3000" dirty="0"/>
              <a:t>U</a:t>
            </a:r>
            <a:r>
              <a:rPr lang="en-US" sz="3000" dirty="0" smtClean="0"/>
              <a:t>nremarkable</a:t>
            </a:r>
            <a:r>
              <a:rPr lang="en-US" dirty="0" smtClean="0"/>
              <a:t> </a:t>
            </a:r>
          </a:p>
          <a:p>
            <a:pPr marL="0" indent="0">
              <a:buNone/>
            </a:pPr>
            <a:r>
              <a:rPr lang="en-US" sz="2400" b="1" dirty="0" smtClean="0"/>
              <a:t>Meds: </a:t>
            </a:r>
            <a:r>
              <a:rPr lang="en-US" sz="3000" b="1" i="1" dirty="0" smtClean="0">
                <a:solidFill>
                  <a:srgbClr val="FF0000"/>
                </a:solidFill>
                <a:effectLst>
                  <a:outerShdw blurRad="38100" dist="38100" dir="2700000" algn="tl">
                    <a:srgbClr val="000000">
                      <a:alpha val="43137"/>
                    </a:srgbClr>
                  </a:outerShdw>
                </a:effectLst>
              </a:rPr>
              <a:t>None</a:t>
            </a:r>
          </a:p>
          <a:p>
            <a:pPr marL="0" indent="0">
              <a:buNone/>
            </a:pPr>
            <a:r>
              <a:rPr lang="en-US" sz="2400" b="1" dirty="0" smtClean="0"/>
              <a:t>Allergies: </a:t>
            </a:r>
            <a:r>
              <a:rPr lang="en-US" sz="3000" dirty="0" smtClean="0"/>
              <a:t>Penicillin( rash), Codeine( rash) </a:t>
            </a:r>
            <a:endParaRPr lang="en-US" dirty="0" smtClean="0"/>
          </a:p>
          <a:p>
            <a:pPr marL="0" indent="0">
              <a:buNone/>
            </a:pPr>
            <a:r>
              <a:rPr lang="en-US" sz="2400" b="1" dirty="0" smtClean="0"/>
              <a:t>Social </a:t>
            </a:r>
            <a:r>
              <a:rPr lang="en-US" sz="2400" b="1" dirty="0" err="1" smtClean="0"/>
              <a:t>Hx</a:t>
            </a:r>
            <a:r>
              <a:rPr lang="en-US" sz="3300" dirty="0" smtClean="0"/>
              <a:t>: </a:t>
            </a:r>
            <a:r>
              <a:rPr lang="en-US" sz="3000" i="1" dirty="0" smtClean="0">
                <a:solidFill>
                  <a:srgbClr val="7030A0"/>
                </a:solidFill>
                <a:effectLst>
                  <a:outerShdw blurRad="38100" dist="38100" dir="2700000" algn="tl">
                    <a:srgbClr val="000000">
                      <a:alpha val="43137"/>
                    </a:srgbClr>
                  </a:outerShdw>
                </a:effectLst>
              </a:rPr>
              <a:t>Her husband passed away from end stage AIDS two years ago after which the patient was depressed, gave up and stopped taking her HAART neither followed up with infectious disease</a:t>
            </a:r>
            <a:r>
              <a:rPr lang="en-US" sz="3000" dirty="0" smtClean="0"/>
              <a:t>/ 3 healthy children</a:t>
            </a:r>
          </a:p>
          <a:p>
            <a:pPr marL="0" indent="0">
              <a:buNone/>
            </a:pPr>
            <a:endParaRPr lang="en-US" dirty="0"/>
          </a:p>
          <a:p>
            <a:pPr marL="0" indent="0">
              <a:buNone/>
            </a:pPr>
            <a:r>
              <a:rPr lang="en-US" sz="2400" b="1" dirty="0" smtClean="0"/>
              <a:t>ROS : </a:t>
            </a:r>
            <a:r>
              <a:rPr lang="en-US" sz="3000" dirty="0" smtClean="0"/>
              <a:t>cough+/ blurred vision OS </a:t>
            </a:r>
            <a:endParaRPr lang="en-US" dirty="0"/>
          </a:p>
        </p:txBody>
      </p:sp>
      <p:sp>
        <p:nvSpPr>
          <p:cNvPr id="3" name="Title 2"/>
          <p:cNvSpPr>
            <a:spLocks noGrp="1"/>
          </p:cNvSpPr>
          <p:nvPr>
            <p:ph type="title"/>
          </p:nvPr>
        </p:nvSpPr>
        <p:spPr/>
        <p:txBody>
          <a:bodyPr/>
          <a:lstStyle/>
          <a:p>
            <a:r>
              <a:rPr lang="en-US" dirty="0" smtClean="0"/>
              <a:t>History (</a:t>
            </a:r>
            <a:r>
              <a:rPr lang="en-US" dirty="0" err="1" smtClean="0"/>
              <a:t>Hx</a:t>
            </a:r>
            <a:r>
              <a:rPr lang="en-US" dirty="0" smtClean="0"/>
              <a:t>)</a:t>
            </a:r>
            <a:endParaRPr lang="en-US" dirty="0"/>
          </a:p>
        </p:txBody>
      </p:sp>
    </p:spTree>
    <p:extLst>
      <p:ext uri="{BB962C8B-B14F-4D97-AF65-F5344CB8AC3E}">
        <p14:creationId xmlns:p14="http://schemas.microsoft.com/office/powerpoint/2010/main" val="334286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p:cTn id="21"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 calcmode="lin" valueType="num">
                                      <p:cBhvr>
                                        <p:cTn id="28"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 calcmode="lin" valueType="num">
                                      <p:cBhvr>
                                        <p:cTn id="35" dur="1000" fill="hold"/>
                                        <p:tgtEl>
                                          <p:spTgt spid="2">
                                            <p:txEl>
                                              <p:pRg st="5" end="5"/>
                                            </p:txEl>
                                          </p:spTgt>
                                        </p:tgtEl>
                                        <p:attrNameLst>
                                          <p:attrName>ppt_w</p:attrName>
                                        </p:attrNameLst>
                                      </p:cBhvr>
                                      <p:tavLst>
                                        <p:tav tm="0">
                                          <p:val>
                                            <p:fltVal val="0"/>
                                          </p:val>
                                        </p:tav>
                                        <p:tav tm="100000">
                                          <p:val>
                                            <p:strVal val="#ppt_w"/>
                                          </p:val>
                                        </p:tav>
                                      </p:tavLst>
                                    </p:anim>
                                    <p:anim calcmode="lin" valueType="num">
                                      <p:cBhvr>
                                        <p:cTn id="36" dur="10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37" dur="10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 calcmode="lin" valueType="num">
                                      <p:cBhvr>
                                        <p:cTn id="42"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44"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rgbClr val="993300"/>
                </a:solidFill>
              </a:rPr>
              <a:t>The disease progresses even 2 years after treatment !!</a:t>
            </a:r>
            <a:endParaRPr lang="en-US" dirty="0">
              <a:solidFill>
                <a:srgbClr val="993300"/>
              </a:solidFill>
            </a:endParaRPr>
          </a:p>
        </p:txBody>
      </p:sp>
      <p:sp>
        <p:nvSpPr>
          <p:cNvPr id="5" name="Title 4"/>
          <p:cNvSpPr>
            <a:spLocks noGrp="1"/>
          </p:cNvSpPr>
          <p:nvPr>
            <p:ph type="title"/>
          </p:nvPr>
        </p:nvSpPr>
        <p:spPr/>
        <p:txBody>
          <a:bodyPr/>
          <a:lstStyle/>
          <a:p>
            <a:r>
              <a:rPr lang="en-US" dirty="0" smtClean="0"/>
              <a:t>What’s new?</a:t>
            </a:r>
            <a:endParaRPr lang="en-US" dirty="0"/>
          </a:p>
        </p:txBody>
      </p:sp>
      <p:pic>
        <p:nvPicPr>
          <p:cNvPr id="30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2438400"/>
            <a:ext cx="8066648" cy="2971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533400" y="1066800"/>
            <a:ext cx="8153400" cy="1092949"/>
          </a:xfrm>
          <a:prstGeom prst="roundRect">
            <a:avLst/>
          </a:prstGeom>
          <a:solidFill>
            <a:srgbClr val="FFFF0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11624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423870"/>
            <a:ext cx="7213515" cy="6129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79188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1126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6200" y="763719"/>
            <a:ext cx="8777066" cy="6063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76633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orizontal Scroll 3"/>
          <p:cNvSpPr/>
          <p:nvPr/>
        </p:nvSpPr>
        <p:spPr>
          <a:xfrm>
            <a:off x="152400" y="914400"/>
            <a:ext cx="8763000" cy="4419600"/>
          </a:xfrm>
          <a:prstGeom prst="horizontalScrol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a:xfrm>
            <a:off x="709612" y="1828800"/>
            <a:ext cx="8229600" cy="4678363"/>
          </a:xfrm>
        </p:spPr>
        <p:txBody>
          <a:bodyPr/>
          <a:lstStyle/>
          <a:p>
            <a:r>
              <a:rPr lang="en-US" dirty="0" smtClean="0"/>
              <a:t>Early diagnosis and treatment is essential  to prevent profound visual loss. </a:t>
            </a:r>
          </a:p>
          <a:p>
            <a:endParaRPr lang="en-US" dirty="0"/>
          </a:p>
          <a:p>
            <a:r>
              <a:rPr lang="en-US" dirty="0" smtClean="0"/>
              <a:t>CMV retinitis needs to be treated systemically</a:t>
            </a:r>
          </a:p>
        </p:txBody>
      </p:sp>
      <p:sp>
        <p:nvSpPr>
          <p:cNvPr id="3" name="Title 2"/>
          <p:cNvSpPr>
            <a:spLocks noGrp="1"/>
          </p:cNvSpPr>
          <p:nvPr>
            <p:ph type="title"/>
          </p:nvPr>
        </p:nvSpPr>
        <p:spPr>
          <a:xfrm>
            <a:off x="381000" y="304800"/>
            <a:ext cx="8229600" cy="1143000"/>
          </a:xfrm>
        </p:spPr>
        <p:txBody>
          <a:bodyPr/>
          <a:lstStyle/>
          <a:p>
            <a:r>
              <a:rPr lang="en-US" dirty="0" smtClean="0"/>
              <a:t>Conclusions</a:t>
            </a:r>
            <a:endParaRPr lang="en-US" dirty="0"/>
          </a:p>
        </p:txBody>
      </p:sp>
    </p:spTree>
    <p:extLst>
      <p:ext uri="{BB962C8B-B14F-4D97-AF65-F5344CB8AC3E}">
        <p14:creationId xmlns:p14="http://schemas.microsoft.com/office/powerpoint/2010/main" val="30666389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38200"/>
            <a:ext cx="8229600" cy="5287963"/>
          </a:xfrm>
        </p:spPr>
        <p:txBody>
          <a:bodyPr>
            <a:normAutofit lnSpcReduction="10000"/>
          </a:bodyPr>
          <a:lstStyle/>
          <a:p>
            <a:r>
              <a:rPr lang="en-US" sz="1400" dirty="0" smtClean="0"/>
              <a:t>Pearce </a:t>
            </a:r>
            <a:r>
              <a:rPr lang="en-US" sz="1400" dirty="0"/>
              <a:t>WA, </a:t>
            </a:r>
            <a:r>
              <a:rPr lang="en-US" sz="1400" dirty="0" err="1"/>
              <a:t>Yeh</a:t>
            </a:r>
            <a:r>
              <a:rPr lang="en-US" sz="1400" dirty="0"/>
              <a:t> S, Fine HF. Management of Cytomegalovirus Retinitis in HIV and Non-HIV Patients. Ophthalmic </a:t>
            </a:r>
            <a:r>
              <a:rPr lang="en-US" sz="1400" dirty="0" err="1"/>
              <a:t>Surg</a:t>
            </a:r>
            <a:r>
              <a:rPr lang="en-US" sz="1400" dirty="0"/>
              <a:t> Lasers Imaging Retina. 2016 Feb;47(2):103-7.</a:t>
            </a:r>
            <a:endParaRPr lang="en-US" sz="1400" dirty="0" smtClean="0"/>
          </a:p>
          <a:p>
            <a:endParaRPr lang="en-US" sz="1400" dirty="0"/>
          </a:p>
          <a:p>
            <a:r>
              <a:rPr lang="en-US" sz="1400" dirty="0"/>
              <a:t>22. Holland GN, </a:t>
            </a:r>
            <a:r>
              <a:rPr lang="en-US" sz="1400" dirty="0" err="1"/>
              <a:t>Vaudaux</a:t>
            </a:r>
            <a:r>
              <a:rPr lang="en-US" sz="1400" dirty="0"/>
              <a:t> JD, </a:t>
            </a:r>
            <a:r>
              <a:rPr lang="en-US" sz="1400" dirty="0" err="1"/>
              <a:t>Shiramizu</a:t>
            </a:r>
            <a:r>
              <a:rPr lang="en-US" sz="1400" dirty="0"/>
              <a:t> KM, Yu F, Goldenberg DT, Gupta A, et al. Characteristics of untreated AIDS-related cytomegalovirus retinitis. II. Findings in the era of highly active </a:t>
            </a:r>
            <a:r>
              <a:rPr lang="en-US" sz="1400" dirty="0" smtClean="0"/>
              <a:t>antiretroviral </a:t>
            </a:r>
            <a:r>
              <a:rPr lang="en-US" sz="1400" dirty="0"/>
              <a:t>therapy (1997 to 2000) Am J </a:t>
            </a:r>
            <a:r>
              <a:rPr lang="en-US" sz="1400" dirty="0" err="1"/>
              <a:t>Ophthalmol</a:t>
            </a:r>
            <a:r>
              <a:rPr lang="en-US" sz="1400" dirty="0"/>
              <a:t>. </a:t>
            </a:r>
            <a:r>
              <a:rPr lang="en-US" sz="1400" dirty="0" smtClean="0"/>
              <a:t>2008;145:12–22</a:t>
            </a:r>
          </a:p>
          <a:p>
            <a:endParaRPr lang="en-US" sz="1400" dirty="0"/>
          </a:p>
          <a:p>
            <a:r>
              <a:rPr lang="en-US" sz="1400" dirty="0"/>
              <a:t>Holland GN, </a:t>
            </a:r>
            <a:r>
              <a:rPr lang="en-US" sz="1400" dirty="0" err="1"/>
              <a:t>Buhles</a:t>
            </a:r>
            <a:r>
              <a:rPr lang="en-US" sz="1400" dirty="0"/>
              <a:t> WW Jr, </a:t>
            </a:r>
            <a:r>
              <a:rPr lang="en-US" sz="1400" dirty="0" err="1"/>
              <a:t>Mastre</a:t>
            </a:r>
            <a:r>
              <a:rPr lang="en-US" sz="1400" dirty="0"/>
              <a:t> B, Kaplan HJ. A controlled retrospective study of ganciclovir treatment for cytomegalovirus retinopathy. Use of a standardized system for the assessment of disease outcome. UCLA CMV Retinopathy. Study Group. Arch </a:t>
            </a:r>
            <a:r>
              <a:rPr lang="en-US" sz="1400" dirty="0" err="1"/>
              <a:t>Ophthalmol</a:t>
            </a:r>
            <a:r>
              <a:rPr lang="en-US" sz="1400" dirty="0"/>
              <a:t>. 1989;107(12):1759–1766</a:t>
            </a:r>
            <a:r>
              <a:rPr lang="en-US" sz="1400" dirty="0" smtClean="0"/>
              <a:t>.</a:t>
            </a:r>
          </a:p>
          <a:p>
            <a:endParaRPr lang="en-US" sz="1400" dirty="0"/>
          </a:p>
          <a:p>
            <a:r>
              <a:rPr lang="en-US" sz="1400" dirty="0"/>
              <a:t>Martin D, Sierra-Madero J, Walmsley S, </a:t>
            </a:r>
            <a:r>
              <a:rPr lang="en-US" sz="1400" dirty="0" err="1"/>
              <a:t>Wolitz</a:t>
            </a:r>
            <a:r>
              <a:rPr lang="en-US" sz="1400" dirty="0"/>
              <a:t> R, Macey K, Georgiou P, Robinson C, </a:t>
            </a:r>
            <a:r>
              <a:rPr lang="en-US" sz="1400" dirty="0" err="1"/>
              <a:t>Stempien</a:t>
            </a:r>
            <a:r>
              <a:rPr lang="en-US" sz="1400" dirty="0"/>
              <a:t> M. A controlled trial of </a:t>
            </a:r>
            <a:r>
              <a:rPr lang="en-US" sz="1400" dirty="0" err="1"/>
              <a:t>valganciclovir</a:t>
            </a:r>
            <a:r>
              <a:rPr lang="en-US" sz="1400" dirty="0"/>
              <a:t> as induction therapy for cytomegalovirus retinitis. N </a:t>
            </a:r>
            <a:r>
              <a:rPr lang="en-US" sz="1400" dirty="0" err="1"/>
              <a:t>Engl</a:t>
            </a:r>
            <a:r>
              <a:rPr lang="en-US" sz="1400" dirty="0"/>
              <a:t> J Med. 2002;346(15):1119–1126. doi:10.1056/NEJMoa011759 </a:t>
            </a:r>
            <a:endParaRPr lang="en-US" sz="1400" dirty="0" smtClean="0"/>
          </a:p>
          <a:p>
            <a:endParaRPr lang="en-US" sz="1400" dirty="0"/>
          </a:p>
          <a:p>
            <a:r>
              <a:rPr lang="en-US" sz="1400" dirty="0"/>
              <a:t>Jabs DA, Ahuja A, Van Natta M, Dunn JP, </a:t>
            </a:r>
            <a:r>
              <a:rPr lang="en-US" sz="1400" dirty="0" err="1"/>
              <a:t>Yeh</a:t>
            </a:r>
            <a:r>
              <a:rPr lang="en-US" sz="1400" dirty="0"/>
              <a:t> </a:t>
            </a:r>
            <a:r>
              <a:rPr lang="en-US" sz="1400" dirty="0" err="1"/>
              <a:t>SStudies</a:t>
            </a:r>
            <a:r>
              <a:rPr lang="en-US" sz="1400" dirty="0"/>
              <a:t> of the Ocular Complications of AIDS Research Group. Comparison of treatment regimens for cytomegalovirus retinitis in patients with AIDS in the era of highly active antiretroviral therapy. Ophthalmology. 2013;120(6):1262–1270. </a:t>
            </a:r>
            <a:r>
              <a:rPr lang="en-US" sz="1400" dirty="0" smtClean="0"/>
              <a:t>doi:10.1016/j.ophtha.2012.11.023</a:t>
            </a:r>
          </a:p>
          <a:p>
            <a:endParaRPr lang="en-US" sz="1400" dirty="0"/>
          </a:p>
          <a:p>
            <a:r>
              <a:rPr lang="en-US" sz="1400" dirty="0" smtClean="0"/>
              <a:t> </a:t>
            </a:r>
            <a:r>
              <a:rPr lang="it-IT" sz="1400" dirty="0"/>
              <a:t>Al-Dhibi HA, Al-Mahmood AM, Arevalo JF.</a:t>
            </a:r>
            <a:r>
              <a:rPr lang="en-US" sz="1400" dirty="0"/>
              <a:t>A systematic approach to emergencies in uveitis. Middle East </a:t>
            </a:r>
            <a:r>
              <a:rPr lang="en-US" sz="1400" dirty="0" err="1"/>
              <a:t>Afr</a:t>
            </a:r>
            <a:r>
              <a:rPr lang="en-US" sz="1400" dirty="0"/>
              <a:t> J </a:t>
            </a:r>
            <a:r>
              <a:rPr lang="en-US" sz="1400" dirty="0" err="1"/>
              <a:t>Ophthalmol</a:t>
            </a:r>
            <a:r>
              <a:rPr lang="en-US" sz="1400" dirty="0"/>
              <a:t>. 2014 Jul-Sep;21(3):251-8</a:t>
            </a:r>
          </a:p>
          <a:p>
            <a:endParaRPr lang="en-US" sz="1400" dirty="0"/>
          </a:p>
          <a:p>
            <a:endParaRPr lang="en-US" sz="1400" dirty="0"/>
          </a:p>
        </p:txBody>
      </p:sp>
      <p:sp>
        <p:nvSpPr>
          <p:cNvPr id="3" name="Title 2"/>
          <p:cNvSpPr>
            <a:spLocks noGrp="1"/>
          </p:cNvSpPr>
          <p:nvPr>
            <p:ph type="title"/>
          </p:nvPr>
        </p:nvSpPr>
        <p:spPr/>
        <p:txBody>
          <a:bodyPr/>
          <a:lstStyle/>
          <a:p>
            <a:r>
              <a:rPr lang="en-US" dirty="0" smtClean="0"/>
              <a:t>References</a:t>
            </a:r>
            <a:endParaRPr lang="en-US" dirty="0"/>
          </a:p>
        </p:txBody>
      </p:sp>
    </p:spTree>
    <p:extLst>
      <p:ext uri="{BB962C8B-B14F-4D97-AF65-F5344CB8AC3E}">
        <p14:creationId xmlns:p14="http://schemas.microsoft.com/office/powerpoint/2010/main" val="27984697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4192424683"/>
              </p:ext>
            </p:extLst>
          </p:nvPr>
        </p:nvGraphicFramePr>
        <p:xfrm>
          <a:off x="457200" y="1066800"/>
          <a:ext cx="7924800" cy="3794760"/>
        </p:xfrm>
        <a:graphic>
          <a:graphicData uri="http://schemas.openxmlformats.org/drawingml/2006/table">
            <a:tbl>
              <a:tblPr firstRow="1" bandRow="1">
                <a:tableStyleId>{5DA37D80-6434-44D0-A028-1B22A696006F}</a:tableStyleId>
              </a:tblPr>
              <a:tblGrid>
                <a:gridCol w="1371600"/>
                <a:gridCol w="2743200"/>
                <a:gridCol w="1066800"/>
                <a:gridCol w="2743200"/>
              </a:tblGrid>
              <a:tr h="370840">
                <a:tc>
                  <a:txBody>
                    <a:bodyPr/>
                    <a:lstStyle/>
                    <a:p>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OD</a:t>
                      </a: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OS</a:t>
                      </a:r>
                      <a:endParaRPr lang="en-US" dirty="0">
                        <a:latin typeface="Arial" panose="020B0604020202020204" pitchFamily="34" charset="0"/>
                        <a:cs typeface="Arial" panose="020B0604020202020204" pitchFamily="34" charset="0"/>
                      </a:endParaRPr>
                    </a:p>
                  </a:txBody>
                  <a:tcPr/>
                </a:tc>
              </a:tr>
              <a:tr h="543560">
                <a:tc>
                  <a:txBody>
                    <a:bodyPr/>
                    <a:lstStyle/>
                    <a:p>
                      <a:r>
                        <a:rPr lang="en-US" dirty="0" smtClean="0">
                          <a:latin typeface="Arial" panose="020B0604020202020204" pitchFamily="34" charset="0"/>
                          <a:cs typeface="Arial" panose="020B0604020202020204" pitchFamily="34" charset="0"/>
                        </a:rPr>
                        <a:t>VA</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20/20</a:t>
                      </a:r>
                      <a:endParaRPr lang="en-US" baseline="30000" dirty="0">
                        <a:latin typeface="Arial" panose="020B0604020202020204" pitchFamily="34" charset="0"/>
                        <a:cs typeface="Arial" panose="020B0604020202020204" pitchFamily="34" charset="0"/>
                      </a:endParaRPr>
                    </a:p>
                  </a:txBody>
                  <a:tcPr marL="365760" anchor="ctr"/>
                </a:tc>
                <a:tc>
                  <a:txBody>
                    <a:bodyPr/>
                    <a:lstStyle/>
                    <a:p>
                      <a:endParaRPr lang="en-US" dirty="0">
                        <a:latin typeface="Arial" panose="020B0604020202020204" pitchFamily="34" charset="0"/>
                        <a:cs typeface="Arial" panose="020B0604020202020204" pitchFamily="34" charset="0"/>
                      </a:endParaRPr>
                    </a:p>
                  </a:txBody>
                  <a:tcPr marL="365760" anchor="ctr"/>
                </a:tc>
                <a:tc>
                  <a:txBody>
                    <a:bodyPr/>
                    <a:lstStyle/>
                    <a:p>
                      <a:r>
                        <a:rPr lang="en-US" sz="2000" b="1" dirty="0" smtClean="0">
                          <a:solidFill>
                            <a:srgbClr val="C00000"/>
                          </a:solidFill>
                          <a:latin typeface="Arial" panose="020B0604020202020204" pitchFamily="34" charset="0"/>
                          <a:cs typeface="Arial" panose="020B0604020202020204" pitchFamily="34" charset="0"/>
                        </a:rPr>
                        <a:t>20/60</a:t>
                      </a:r>
                      <a:r>
                        <a:rPr lang="en-US" sz="2000" b="1" baseline="30000" dirty="0" smtClean="0">
                          <a:solidFill>
                            <a:srgbClr val="C00000"/>
                          </a:solidFill>
                          <a:latin typeface="Arial" panose="020B0604020202020204" pitchFamily="34" charset="0"/>
                          <a:cs typeface="Arial" panose="020B0604020202020204" pitchFamily="34" charset="0"/>
                        </a:rPr>
                        <a:t>-2</a:t>
                      </a:r>
                      <a:endParaRPr lang="en-US" sz="2000" b="1" baseline="30000" dirty="0">
                        <a:solidFill>
                          <a:srgbClr val="C00000"/>
                        </a:solidFill>
                        <a:latin typeface="Arial" panose="020B0604020202020204" pitchFamily="34" charset="0"/>
                        <a:cs typeface="Arial" panose="020B0604020202020204" pitchFamily="34" charset="0"/>
                      </a:endParaRPr>
                    </a:p>
                  </a:txBody>
                  <a:tcPr marL="365760" anchor="ctr"/>
                </a:tc>
              </a:tr>
              <a:tr h="533400">
                <a:tc>
                  <a:txBody>
                    <a:bodyPr/>
                    <a:lstStyle/>
                    <a:p>
                      <a:r>
                        <a:rPr lang="en-US" dirty="0" smtClean="0">
                          <a:latin typeface="Arial" panose="020B0604020202020204" pitchFamily="34" charset="0"/>
                          <a:cs typeface="Arial" panose="020B0604020202020204" pitchFamily="34" charset="0"/>
                        </a:rPr>
                        <a:t>Refraction</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Plano +0.25x120</a:t>
                      </a:r>
                      <a:endParaRPr lang="en-US" dirty="0">
                        <a:latin typeface="Arial" panose="020B0604020202020204" pitchFamily="34" charset="0"/>
                        <a:cs typeface="Arial" panose="020B0604020202020204" pitchFamily="34" charset="0"/>
                      </a:endParaRPr>
                    </a:p>
                  </a:txBody>
                  <a:tcPr marL="365760" anchor="ctr"/>
                </a:tc>
                <a:tc>
                  <a:txBody>
                    <a:bodyPr/>
                    <a:lstStyle/>
                    <a:p>
                      <a:endParaRPr lang="en-US" dirty="0">
                        <a:latin typeface="Arial" panose="020B0604020202020204" pitchFamily="34" charset="0"/>
                        <a:cs typeface="Arial" panose="020B0604020202020204" pitchFamily="34" charset="0"/>
                      </a:endParaRPr>
                    </a:p>
                  </a:txBody>
                  <a:tcPr marL="3657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-1.25+0.5 x60</a:t>
                      </a:r>
                    </a:p>
                  </a:txBody>
                  <a:tcPr marL="365760" anchor="ctr"/>
                </a:tc>
              </a:tr>
              <a:tr h="533400">
                <a:tc>
                  <a:txBody>
                    <a:bodyPr/>
                    <a:lstStyle/>
                    <a:p>
                      <a:r>
                        <a:rPr lang="en-US" dirty="0" smtClean="0">
                          <a:latin typeface="Arial" panose="020B0604020202020204" pitchFamily="34" charset="0"/>
                          <a:cs typeface="Arial" panose="020B0604020202020204" pitchFamily="34" charset="0"/>
                        </a:rPr>
                        <a:t>Pupils</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4→2mm</a:t>
                      </a:r>
                      <a:endParaRPr lang="en-US" dirty="0">
                        <a:latin typeface="Arial" panose="020B0604020202020204" pitchFamily="34" charset="0"/>
                        <a:cs typeface="Arial" panose="020B0604020202020204" pitchFamily="34" charset="0"/>
                      </a:endParaRPr>
                    </a:p>
                  </a:txBody>
                  <a:tcPr marL="365760" anchor="ctr"/>
                </a:tc>
                <a:tc>
                  <a:txBody>
                    <a:bodyPr/>
                    <a:lstStyle/>
                    <a:p>
                      <a:pPr algn="ctr"/>
                      <a:r>
                        <a:rPr lang="en-US" b="1" dirty="0" smtClean="0">
                          <a:latin typeface="Arial" panose="020B0604020202020204" pitchFamily="34" charset="0"/>
                          <a:cs typeface="Arial" panose="020B0604020202020204" pitchFamily="34" charset="0"/>
                        </a:rPr>
                        <a:t>1+ </a:t>
                      </a:r>
                      <a:r>
                        <a:rPr lang="en-US" b="1" dirty="0" err="1" smtClean="0">
                          <a:latin typeface="Arial" panose="020B0604020202020204" pitchFamily="34" charset="0"/>
                          <a:cs typeface="Arial" panose="020B0604020202020204" pitchFamily="34" charset="0"/>
                        </a:rPr>
                        <a:t>rAPD</a:t>
                      </a:r>
                      <a:r>
                        <a:rPr lang="en-US" b="1" dirty="0" smtClean="0">
                          <a:latin typeface="Arial" panose="020B0604020202020204" pitchFamily="34" charset="0"/>
                          <a:cs typeface="Arial" panose="020B0604020202020204" pitchFamily="34" charset="0"/>
                        </a:rPr>
                        <a:t> OS</a:t>
                      </a:r>
                      <a:endParaRPr lang="en-US" b="1" dirty="0">
                        <a:latin typeface="Arial" panose="020B0604020202020204" pitchFamily="34" charset="0"/>
                        <a:cs typeface="Arial" panose="020B0604020202020204" pitchFamily="34" charset="0"/>
                      </a:endParaRPr>
                    </a:p>
                  </a:txBody>
                  <a:tcPr marL="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4→3mm</a:t>
                      </a:r>
                    </a:p>
                  </a:txBody>
                  <a:tcPr marL="365760" anchor="ctr"/>
                </a:tc>
              </a:tr>
              <a:tr h="533400">
                <a:tc>
                  <a:txBody>
                    <a:bodyPr/>
                    <a:lstStyle/>
                    <a:p>
                      <a:r>
                        <a:rPr lang="en-US" dirty="0" smtClean="0">
                          <a:latin typeface="Arial" panose="020B0604020202020204" pitchFamily="34" charset="0"/>
                          <a:cs typeface="Arial" panose="020B0604020202020204" pitchFamily="34" charset="0"/>
                        </a:rPr>
                        <a:t>IOP</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16 mmHg</a:t>
                      </a:r>
                      <a:endParaRPr lang="en-US" dirty="0">
                        <a:latin typeface="Arial" panose="020B0604020202020204" pitchFamily="34" charset="0"/>
                        <a:cs typeface="Arial" panose="020B0604020202020204" pitchFamily="34" charset="0"/>
                      </a:endParaRPr>
                    </a:p>
                  </a:txBody>
                  <a:tcPr marL="365760" anchor="ctr"/>
                </a:tc>
                <a:tc>
                  <a:txBody>
                    <a:bodyPr/>
                    <a:lstStyle/>
                    <a:p>
                      <a:endParaRPr lang="en-US" dirty="0">
                        <a:latin typeface="Arial" panose="020B0604020202020204" pitchFamily="34" charset="0"/>
                        <a:cs typeface="Arial" panose="020B0604020202020204" pitchFamily="34" charset="0"/>
                      </a:endParaRPr>
                    </a:p>
                  </a:txBody>
                  <a:tcPr marL="3657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14 mmHg</a:t>
                      </a:r>
                    </a:p>
                  </a:txBody>
                  <a:tcPr marL="365760" anchor="ctr"/>
                </a:tc>
              </a:tr>
              <a:tr h="533400">
                <a:tc>
                  <a:txBody>
                    <a:bodyPr/>
                    <a:lstStyle/>
                    <a:p>
                      <a:r>
                        <a:rPr lang="en-US" dirty="0" smtClean="0">
                          <a:latin typeface="Arial" panose="020B0604020202020204" pitchFamily="34" charset="0"/>
                          <a:cs typeface="Arial" panose="020B0604020202020204" pitchFamily="34" charset="0"/>
                        </a:rPr>
                        <a:t>EOM</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full</a:t>
                      </a:r>
                      <a:endParaRPr lang="en-US" dirty="0">
                        <a:latin typeface="Arial" panose="020B0604020202020204" pitchFamily="34" charset="0"/>
                        <a:cs typeface="Arial" panose="020B0604020202020204" pitchFamily="34" charset="0"/>
                      </a:endParaRPr>
                    </a:p>
                  </a:txBody>
                  <a:tcPr marL="365760" anchor="ctr"/>
                </a:tc>
                <a:tc>
                  <a:txBody>
                    <a:bodyPr/>
                    <a:lstStyle/>
                    <a:p>
                      <a:endParaRPr lang="en-US" dirty="0">
                        <a:latin typeface="Arial" panose="020B0604020202020204" pitchFamily="34" charset="0"/>
                        <a:cs typeface="Arial" panose="020B0604020202020204" pitchFamily="34" charset="0"/>
                      </a:endParaRPr>
                    </a:p>
                  </a:txBody>
                  <a:tcPr marL="365760" anchor="ctr"/>
                </a:tc>
                <a:tc>
                  <a:txBody>
                    <a:bodyPr/>
                    <a:lstStyle/>
                    <a:p>
                      <a:r>
                        <a:rPr lang="en-US" dirty="0" smtClean="0">
                          <a:latin typeface="Arial" panose="020B0604020202020204" pitchFamily="34" charset="0"/>
                          <a:cs typeface="Arial" panose="020B0604020202020204" pitchFamily="34" charset="0"/>
                        </a:rPr>
                        <a:t>full</a:t>
                      </a:r>
                      <a:endParaRPr lang="en-US" dirty="0">
                        <a:latin typeface="Arial" panose="020B0604020202020204" pitchFamily="34" charset="0"/>
                        <a:cs typeface="Arial" panose="020B0604020202020204" pitchFamily="34" charset="0"/>
                      </a:endParaRPr>
                    </a:p>
                  </a:txBody>
                  <a:tcPr marL="365760" anchor="ctr"/>
                </a:tc>
              </a:tr>
              <a:tr h="457200">
                <a:tc>
                  <a:txBody>
                    <a:bodyPr/>
                    <a:lstStyle/>
                    <a:p>
                      <a:r>
                        <a:rPr lang="en-US" dirty="0" smtClean="0">
                          <a:latin typeface="Arial" panose="020B0604020202020204" pitchFamily="34" charset="0"/>
                          <a:cs typeface="Arial" panose="020B0604020202020204" pitchFamily="34" charset="0"/>
                        </a:rPr>
                        <a:t>CVF</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full</a:t>
                      </a:r>
                      <a:endParaRPr lang="en-US" dirty="0">
                        <a:latin typeface="Arial" panose="020B0604020202020204" pitchFamily="34" charset="0"/>
                        <a:cs typeface="Arial" panose="020B0604020202020204" pitchFamily="34" charset="0"/>
                      </a:endParaRPr>
                    </a:p>
                  </a:txBody>
                  <a:tcPr marL="365760" anchor="ctr"/>
                </a:tc>
                <a:tc>
                  <a:txBody>
                    <a:bodyPr/>
                    <a:lstStyle/>
                    <a:p>
                      <a:endParaRPr lang="en-US" dirty="0">
                        <a:latin typeface="Arial" panose="020B0604020202020204" pitchFamily="34" charset="0"/>
                        <a:cs typeface="Arial" panose="020B0604020202020204" pitchFamily="34" charset="0"/>
                      </a:endParaRPr>
                    </a:p>
                  </a:txBody>
                  <a:tcPr marL="365760" anchor="ctr"/>
                </a:tc>
                <a:tc>
                  <a:txBody>
                    <a:bodyPr/>
                    <a:lstStyle/>
                    <a:p>
                      <a:r>
                        <a:rPr lang="en-US" dirty="0" smtClean="0">
                          <a:latin typeface="Arial" panose="020B0604020202020204" pitchFamily="34" charset="0"/>
                          <a:cs typeface="Arial" panose="020B0604020202020204" pitchFamily="34" charset="0"/>
                        </a:rPr>
                        <a:t>Superior nasal  field loss</a:t>
                      </a:r>
                      <a:endParaRPr lang="en-US" dirty="0">
                        <a:latin typeface="Arial" panose="020B0604020202020204" pitchFamily="34" charset="0"/>
                        <a:cs typeface="Arial" panose="020B0604020202020204" pitchFamily="34" charset="0"/>
                      </a:endParaRPr>
                    </a:p>
                  </a:txBody>
                  <a:tcPr marL="365760" anchor="ctr"/>
                </a:tc>
              </a:tr>
            </a:tbl>
          </a:graphicData>
        </a:graphic>
      </p:graphicFrame>
      <p:sp>
        <p:nvSpPr>
          <p:cNvPr id="3" name="Title 2"/>
          <p:cNvSpPr>
            <a:spLocks noGrp="1"/>
          </p:cNvSpPr>
          <p:nvPr>
            <p:ph type="title"/>
          </p:nvPr>
        </p:nvSpPr>
        <p:spPr/>
        <p:txBody>
          <a:bodyPr/>
          <a:lstStyle/>
          <a:p>
            <a:r>
              <a:rPr lang="en-US" dirty="0" smtClean="0"/>
              <a:t>External Exam</a:t>
            </a:r>
            <a:endParaRPr lang="en-US" dirty="0"/>
          </a:p>
        </p:txBody>
      </p:sp>
      <p:sp>
        <p:nvSpPr>
          <p:cNvPr id="6" name="Pie 5"/>
          <p:cNvSpPr/>
          <p:nvPr/>
        </p:nvSpPr>
        <p:spPr>
          <a:xfrm>
            <a:off x="5575300" y="5029200"/>
            <a:ext cx="1447800" cy="1524000"/>
          </a:xfrm>
          <a:prstGeom prst="pie">
            <a:avLst>
              <a:gd name="adj1" fmla="val 16189034"/>
              <a:gd name="adj2" fmla="val 6343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 name="Straight Connector 6"/>
          <p:cNvCxnSpPr>
            <a:stCxn id="6" idx="3"/>
          </p:cNvCxnSpPr>
          <p:nvPr/>
        </p:nvCxnSpPr>
        <p:spPr>
          <a:xfrm>
            <a:off x="6299200" y="5029200"/>
            <a:ext cx="22860" cy="152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5638800" y="5024120"/>
            <a:ext cx="1407160" cy="1549400"/>
          </a:xfrm>
          <a:prstGeom prst="ellipse">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e 3"/>
          <p:cNvSpPr/>
          <p:nvPr/>
        </p:nvSpPr>
        <p:spPr>
          <a:xfrm>
            <a:off x="5638800" y="5029200"/>
            <a:ext cx="1270000" cy="1511300"/>
          </a:xfrm>
          <a:prstGeom prst="pie">
            <a:avLst>
              <a:gd name="adj1" fmla="val 10806912"/>
              <a:gd name="adj2" fmla="val 16334552"/>
            </a:avLst>
          </a:prstGeom>
          <a:solidFill>
            <a:schemeClr val="tx1">
              <a:lumMod val="50000"/>
              <a:lumOff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4416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101600"/>
            <a:ext cx="8229600" cy="1143000"/>
          </a:xfrm>
        </p:spPr>
        <p:txBody>
          <a:bodyPr/>
          <a:lstStyle/>
          <a:p>
            <a:r>
              <a:rPr lang="en-US" dirty="0" smtClean="0"/>
              <a:t>Anterior Segment Exam</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803967348"/>
              </p:ext>
            </p:extLst>
          </p:nvPr>
        </p:nvGraphicFramePr>
        <p:xfrm>
          <a:off x="609600" y="1142998"/>
          <a:ext cx="7848600" cy="4623689"/>
        </p:xfrm>
        <a:graphic>
          <a:graphicData uri="http://schemas.openxmlformats.org/drawingml/2006/table">
            <a:tbl>
              <a:tblPr firstRow="1" bandRow="1">
                <a:tableStyleId>{8A107856-5554-42FB-B03E-39F5DBC370BA}</a:tableStyleId>
              </a:tblPr>
              <a:tblGrid>
                <a:gridCol w="1981200"/>
                <a:gridCol w="2895600"/>
                <a:gridCol w="2971800"/>
              </a:tblGrid>
              <a:tr h="499829">
                <a:tc>
                  <a:txBody>
                    <a:bodyPr/>
                    <a:lstStyle/>
                    <a:p>
                      <a:r>
                        <a:rPr lang="en-US" sz="140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SLE</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OD</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OS</a:t>
                      </a:r>
                      <a:endParaRPr lang="en-US" dirty="0">
                        <a:latin typeface="Arial" panose="020B0604020202020204" pitchFamily="34" charset="0"/>
                        <a:cs typeface="Arial" panose="020B0604020202020204" pitchFamily="34" charset="0"/>
                      </a:endParaRPr>
                    </a:p>
                  </a:txBody>
                  <a:tcPr/>
                </a:tc>
              </a:tr>
              <a:tr h="499829">
                <a:tc>
                  <a:txBody>
                    <a:bodyPr/>
                    <a:lstStyle/>
                    <a:p>
                      <a:r>
                        <a:rPr lang="en-US" dirty="0" smtClean="0">
                          <a:latin typeface="Arial" panose="020B0604020202020204" pitchFamily="34" charset="0"/>
                          <a:cs typeface="Arial" panose="020B0604020202020204" pitchFamily="34" charset="0"/>
                        </a:rPr>
                        <a:t>External/Lids</a:t>
                      </a:r>
                      <a:endParaRPr lang="en-US" dirty="0">
                        <a:latin typeface="Arial" panose="020B0604020202020204" pitchFamily="34" charset="0"/>
                        <a:cs typeface="Arial" panose="020B0604020202020204" pitchFamily="34" charset="0"/>
                      </a:endParaRPr>
                    </a:p>
                  </a:txBody>
                  <a:tcPr anchor="ctr"/>
                </a:tc>
                <a:tc>
                  <a:txBody>
                    <a:bodyPr/>
                    <a:lstStyle/>
                    <a:p>
                      <a:r>
                        <a:rPr lang="en-US" dirty="0" err="1" smtClean="0">
                          <a:latin typeface="Arial" panose="020B0604020202020204" pitchFamily="34" charset="0"/>
                          <a:cs typeface="Arial" panose="020B0604020202020204" pitchFamily="34" charset="0"/>
                        </a:rPr>
                        <a:t>Wnl</a:t>
                      </a:r>
                      <a:endParaRPr lang="en-US" dirty="0">
                        <a:latin typeface="Arial" panose="020B0604020202020204" pitchFamily="34" charset="0"/>
                        <a:cs typeface="Arial" panose="020B0604020202020204" pitchFamily="34" charset="0"/>
                      </a:endParaRPr>
                    </a:p>
                  </a:txBody>
                  <a:tcPr marL="365760" anchor="ctr"/>
                </a:tc>
                <a:tc>
                  <a:txBody>
                    <a:bodyPr/>
                    <a:lstStyle/>
                    <a:p>
                      <a:r>
                        <a:rPr lang="en-US" dirty="0" err="1" smtClean="0">
                          <a:latin typeface="Arial" panose="020B0604020202020204" pitchFamily="34" charset="0"/>
                          <a:cs typeface="Arial" panose="020B0604020202020204" pitchFamily="34" charset="0"/>
                        </a:rPr>
                        <a:t>Wnl</a:t>
                      </a:r>
                      <a:endParaRPr lang="en-US" dirty="0">
                        <a:latin typeface="Arial" panose="020B0604020202020204" pitchFamily="34" charset="0"/>
                        <a:cs typeface="Arial" panose="020B0604020202020204" pitchFamily="34" charset="0"/>
                      </a:endParaRPr>
                    </a:p>
                  </a:txBody>
                  <a:tcPr marL="365760" anchor="ctr"/>
                </a:tc>
              </a:tr>
              <a:tr h="499829">
                <a:tc>
                  <a:txBody>
                    <a:bodyPr/>
                    <a:lstStyle/>
                    <a:p>
                      <a:r>
                        <a:rPr lang="en-US" dirty="0" err="1" smtClean="0">
                          <a:latin typeface="Arial" panose="020B0604020202020204" pitchFamily="34" charset="0"/>
                          <a:cs typeface="Arial" panose="020B0604020202020204" pitchFamily="34" charset="0"/>
                        </a:rPr>
                        <a:t>Conj</a:t>
                      </a:r>
                      <a:r>
                        <a:rPr lang="en-US" dirty="0" smtClean="0">
                          <a:latin typeface="Arial" panose="020B0604020202020204" pitchFamily="34" charset="0"/>
                          <a:cs typeface="Arial" panose="020B0604020202020204" pitchFamily="34" charset="0"/>
                        </a:rPr>
                        <a:t>/Sclera</a:t>
                      </a:r>
                      <a:endParaRPr lang="en-US" dirty="0">
                        <a:latin typeface="Arial" panose="020B0604020202020204" pitchFamily="34" charset="0"/>
                        <a:cs typeface="Arial" panose="020B0604020202020204" pitchFamily="34" charset="0"/>
                      </a:endParaRPr>
                    </a:p>
                  </a:txBody>
                  <a:tcPr anchor="ctr"/>
                </a:tc>
                <a:tc>
                  <a:txBody>
                    <a:bodyPr/>
                    <a:lstStyle/>
                    <a:p>
                      <a:r>
                        <a:rPr lang="en-US" dirty="0" err="1" smtClean="0">
                          <a:latin typeface="Arial" panose="020B0604020202020204" pitchFamily="34" charset="0"/>
                          <a:cs typeface="Arial" panose="020B0604020202020204" pitchFamily="34" charset="0"/>
                        </a:rPr>
                        <a:t>Wnl</a:t>
                      </a:r>
                      <a:endParaRPr lang="en-US" dirty="0">
                        <a:latin typeface="Arial" panose="020B0604020202020204" pitchFamily="34" charset="0"/>
                        <a:cs typeface="Arial" panose="020B0604020202020204" pitchFamily="34" charset="0"/>
                      </a:endParaRPr>
                    </a:p>
                  </a:txBody>
                  <a:tcPr marL="3657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latin typeface="Arial" panose="020B0604020202020204" pitchFamily="34" charset="0"/>
                          <a:cs typeface="Arial" panose="020B0604020202020204" pitchFamily="34" charset="0"/>
                        </a:rPr>
                        <a:t>Wnl</a:t>
                      </a:r>
                      <a:endParaRPr lang="en-US" dirty="0" smtClean="0">
                        <a:latin typeface="Arial" panose="020B0604020202020204" pitchFamily="34" charset="0"/>
                        <a:cs typeface="Arial" panose="020B0604020202020204" pitchFamily="34" charset="0"/>
                      </a:endParaRPr>
                    </a:p>
                  </a:txBody>
                  <a:tcPr marL="365760" anchor="ctr"/>
                </a:tc>
              </a:tr>
              <a:tr h="862715">
                <a:tc>
                  <a:txBody>
                    <a:bodyPr/>
                    <a:lstStyle/>
                    <a:p>
                      <a:r>
                        <a:rPr lang="en-US" dirty="0" smtClean="0">
                          <a:latin typeface="Arial" panose="020B0604020202020204" pitchFamily="34" charset="0"/>
                          <a:cs typeface="Arial" panose="020B0604020202020204" pitchFamily="34" charset="0"/>
                        </a:rPr>
                        <a:t>Cornea</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Clear</a:t>
                      </a:r>
                      <a:endParaRPr lang="en-US" dirty="0">
                        <a:latin typeface="Arial" panose="020B0604020202020204" pitchFamily="34" charset="0"/>
                        <a:cs typeface="Arial" panose="020B0604020202020204" pitchFamily="34" charset="0"/>
                      </a:endParaRPr>
                    </a:p>
                  </a:txBody>
                  <a:tcPr marL="3657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Fine</a:t>
                      </a:r>
                      <a:r>
                        <a:rPr lang="en-US" b="1" i="1" baseline="0"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diffuse stellate KPs</a:t>
                      </a:r>
                      <a:endParaRPr lang="en-US" b="1" i="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365760" anchor="ctr"/>
                </a:tc>
              </a:tr>
              <a:tr h="762000">
                <a:tc>
                  <a:txBody>
                    <a:bodyPr/>
                    <a:lstStyle/>
                    <a:p>
                      <a:r>
                        <a:rPr lang="en-US" dirty="0" smtClean="0">
                          <a:latin typeface="Arial" panose="020B0604020202020204" pitchFamily="34" charset="0"/>
                          <a:cs typeface="Arial" panose="020B0604020202020204" pitchFamily="34" charset="0"/>
                        </a:rPr>
                        <a:t>Ant Chamber</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0 cell and flare</a:t>
                      </a:r>
                      <a:endParaRPr lang="en-US" dirty="0">
                        <a:latin typeface="Arial" panose="020B0604020202020204" pitchFamily="34" charset="0"/>
                        <a:cs typeface="Arial" panose="020B0604020202020204" pitchFamily="34" charset="0"/>
                      </a:endParaRPr>
                    </a:p>
                  </a:txBody>
                  <a:tcPr marL="3657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cell and flare</a:t>
                      </a:r>
                    </a:p>
                  </a:txBody>
                  <a:tcPr marL="365760" anchor="ctr"/>
                </a:tc>
              </a:tr>
              <a:tr h="499829">
                <a:tc>
                  <a:txBody>
                    <a:bodyPr/>
                    <a:lstStyle/>
                    <a:p>
                      <a:r>
                        <a:rPr lang="en-US" dirty="0" smtClean="0">
                          <a:latin typeface="Arial" panose="020B0604020202020204" pitchFamily="34" charset="0"/>
                          <a:cs typeface="Arial" panose="020B0604020202020204" pitchFamily="34" charset="0"/>
                        </a:rPr>
                        <a:t>Iris</a:t>
                      </a:r>
                      <a:endParaRPr lang="en-US" dirty="0">
                        <a:latin typeface="Arial" panose="020B0604020202020204" pitchFamily="34" charset="0"/>
                        <a:cs typeface="Arial" panose="020B0604020202020204" pitchFamily="34" charset="0"/>
                      </a:endParaRPr>
                    </a:p>
                  </a:txBody>
                  <a:tcPr anchor="ctr"/>
                </a:tc>
                <a:tc>
                  <a:txBody>
                    <a:bodyPr/>
                    <a:lstStyle/>
                    <a:p>
                      <a:r>
                        <a:rPr lang="en-US" dirty="0" err="1" smtClean="0">
                          <a:latin typeface="Arial" panose="020B0604020202020204" pitchFamily="34" charset="0"/>
                          <a:cs typeface="Arial" panose="020B0604020202020204" pitchFamily="34" charset="0"/>
                        </a:rPr>
                        <a:t>Wnl</a:t>
                      </a:r>
                      <a:endParaRPr lang="en-US" dirty="0">
                        <a:latin typeface="Arial" panose="020B0604020202020204" pitchFamily="34" charset="0"/>
                        <a:cs typeface="Arial" panose="020B0604020202020204" pitchFamily="34" charset="0"/>
                      </a:endParaRPr>
                    </a:p>
                  </a:txBody>
                  <a:tcPr marL="365760" anchor="ctr"/>
                </a:tc>
                <a:tc>
                  <a:txBody>
                    <a:bodyPr/>
                    <a:lstStyle/>
                    <a:p>
                      <a:r>
                        <a:rPr lang="en-US" dirty="0" err="1" smtClean="0">
                          <a:latin typeface="Arial" panose="020B0604020202020204" pitchFamily="34" charset="0"/>
                          <a:cs typeface="Arial" panose="020B0604020202020204" pitchFamily="34" charset="0"/>
                        </a:rPr>
                        <a:t>Wnl</a:t>
                      </a:r>
                      <a:endParaRPr lang="en-US" dirty="0">
                        <a:latin typeface="Arial" panose="020B0604020202020204" pitchFamily="34" charset="0"/>
                        <a:cs typeface="Arial" panose="020B0604020202020204" pitchFamily="34" charset="0"/>
                      </a:endParaRPr>
                    </a:p>
                  </a:txBody>
                  <a:tcPr marL="365760" anchor="ctr"/>
                </a:tc>
              </a:tr>
              <a:tr h="499829">
                <a:tc>
                  <a:txBody>
                    <a:bodyPr/>
                    <a:lstStyle/>
                    <a:p>
                      <a:r>
                        <a:rPr lang="en-US" dirty="0" smtClean="0">
                          <a:latin typeface="Arial" panose="020B0604020202020204" pitchFamily="34" charset="0"/>
                          <a:cs typeface="Arial" panose="020B0604020202020204" pitchFamily="34" charset="0"/>
                        </a:rPr>
                        <a:t>Lens</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Clear</a:t>
                      </a:r>
                      <a:endParaRPr lang="en-US" dirty="0">
                        <a:latin typeface="Arial" panose="020B0604020202020204" pitchFamily="34" charset="0"/>
                        <a:cs typeface="Arial" panose="020B0604020202020204" pitchFamily="34" charset="0"/>
                      </a:endParaRPr>
                    </a:p>
                  </a:txBody>
                  <a:tcPr marL="365760" anchor="ctr"/>
                </a:tc>
                <a:tc>
                  <a:txBody>
                    <a:bodyPr/>
                    <a:lstStyle/>
                    <a:p>
                      <a:r>
                        <a:rPr lang="en-US" b="0" i="0" dirty="0" smtClean="0">
                          <a:solidFill>
                            <a:schemeClr val="tx1"/>
                          </a:solidFill>
                          <a:effectLst/>
                          <a:latin typeface="Arial" panose="020B0604020202020204" pitchFamily="34" charset="0"/>
                          <a:cs typeface="Arial" panose="020B0604020202020204" pitchFamily="34" charset="0"/>
                        </a:rPr>
                        <a:t>Clear</a:t>
                      </a:r>
                      <a:endParaRPr lang="en-US" b="0" i="0" dirty="0">
                        <a:solidFill>
                          <a:schemeClr val="tx1"/>
                        </a:solidFill>
                        <a:effectLst/>
                        <a:latin typeface="Arial" panose="020B0604020202020204" pitchFamily="34" charset="0"/>
                        <a:cs typeface="Arial" panose="020B0604020202020204" pitchFamily="34" charset="0"/>
                      </a:endParaRPr>
                    </a:p>
                  </a:txBody>
                  <a:tcPr marL="365760" anchor="ctr"/>
                </a:tc>
              </a:tr>
              <a:tr h="499829">
                <a:tc>
                  <a:txBody>
                    <a:bodyPr/>
                    <a:lstStyle/>
                    <a:p>
                      <a:r>
                        <a:rPr lang="en-US" dirty="0" smtClean="0"/>
                        <a:t>Anterior vitreous</a:t>
                      </a:r>
                      <a:endParaRPr lang="en-US" dirty="0"/>
                    </a:p>
                  </a:txBody>
                  <a:tcPr/>
                </a:tc>
                <a:tc>
                  <a:txBody>
                    <a:bodyPr/>
                    <a:lstStyle/>
                    <a:p>
                      <a:r>
                        <a:rPr lang="en-US" dirty="0" smtClean="0"/>
                        <a:t>      Clear</a:t>
                      </a:r>
                      <a:endParaRPr lang="en-US" dirty="0"/>
                    </a:p>
                  </a:txBody>
                  <a:tcPr/>
                </a:tc>
                <a:tc>
                  <a:txBody>
                    <a:bodyPr/>
                    <a:lstStyle/>
                    <a:p>
                      <a:r>
                        <a:rPr lang="en-US" dirty="0" smtClean="0"/>
                        <a:t>    </a:t>
                      </a:r>
                      <a:r>
                        <a:rPr lang="en-US" b="1" i="1" dirty="0" smtClean="0">
                          <a:solidFill>
                            <a:srgbClr val="C00000"/>
                          </a:solidFill>
                          <a:effectLst>
                            <a:outerShdw blurRad="38100" dist="38100" dir="2700000" algn="tl">
                              <a:srgbClr val="000000">
                                <a:alpha val="43137"/>
                              </a:srgbClr>
                            </a:outerShdw>
                          </a:effectLst>
                        </a:rPr>
                        <a:t>2+ cell</a:t>
                      </a:r>
                      <a:endParaRPr lang="en-US" b="1" i="1" dirty="0">
                        <a:solidFill>
                          <a:srgbClr val="C00000"/>
                        </a:solidFill>
                        <a:effectLst>
                          <a:outerShdw blurRad="38100" dist="38100" dir="2700000" algn="tl">
                            <a:srgbClr val="000000">
                              <a:alpha val="43137"/>
                            </a:srgbClr>
                          </a:outerShdw>
                        </a:effectLst>
                      </a:endParaRPr>
                    </a:p>
                  </a:txBody>
                  <a:tcPr/>
                </a:tc>
              </a:tr>
            </a:tbl>
          </a:graphicData>
        </a:graphic>
      </p:graphicFrame>
    </p:spTree>
    <p:extLst>
      <p:ext uri="{BB962C8B-B14F-4D97-AF65-F5344CB8AC3E}">
        <p14:creationId xmlns:p14="http://schemas.microsoft.com/office/powerpoint/2010/main" val="32883542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143000"/>
          </a:xfrm>
        </p:spPr>
        <p:txBody>
          <a:bodyPr>
            <a:normAutofit/>
          </a:bodyPr>
          <a:lstStyle/>
          <a:p>
            <a:r>
              <a:rPr lang="en-US" sz="2800" dirty="0" smtClean="0"/>
              <a:t>Posterior Segment Exam</a:t>
            </a:r>
            <a:endParaRPr lang="en-US"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2751" y="609600"/>
            <a:ext cx="5632449" cy="61796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718563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2051" name="Picture 3" descr="F:\WATTSS1.jpg"/>
          <p:cNvPicPr>
            <a:picLocks noGrp="1" noChangeAspect="1" noChangeArrowheads="1"/>
          </p:cNvPicPr>
          <p:nvPr>
            <p:ph sz="half" idx="1"/>
          </p:nvPr>
        </p:nvPicPr>
        <p:blipFill rotWithShape="1">
          <a:blip r:embed="rId2" cstate="print">
            <a:extLst>
              <a:ext uri="{28A0092B-C50C-407E-A947-70E740481C1C}">
                <a14:useLocalDpi xmlns:a14="http://schemas.microsoft.com/office/drawing/2010/main" val="0"/>
              </a:ext>
            </a:extLst>
          </a:blip>
          <a:srcRect b="3228"/>
          <a:stretch/>
        </p:blipFill>
        <p:spPr bwMode="auto">
          <a:xfrm>
            <a:off x="228599" y="1676400"/>
            <a:ext cx="4140003" cy="4267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WATTSS7.jpg"/>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b="7625"/>
          <a:stretch/>
        </p:blipFill>
        <p:spPr bwMode="auto">
          <a:xfrm>
            <a:off x="4572000" y="1676400"/>
            <a:ext cx="4114800" cy="429595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3437" t="11651" r="30829" b="68870"/>
          <a:stretch/>
        </p:blipFill>
        <p:spPr bwMode="auto">
          <a:xfrm>
            <a:off x="2590800" y="76200"/>
            <a:ext cx="3429000" cy="2617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045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p:cTn id="7" dur="500" fill="hold"/>
                                        <p:tgtEl>
                                          <p:spTgt spid="1027"/>
                                        </p:tgtEl>
                                        <p:attrNameLst>
                                          <p:attrName>ppt_w</p:attrName>
                                        </p:attrNameLst>
                                      </p:cBhvr>
                                      <p:tavLst>
                                        <p:tav tm="0">
                                          <p:val>
                                            <p:fltVal val="0"/>
                                          </p:val>
                                        </p:tav>
                                        <p:tav tm="100000">
                                          <p:val>
                                            <p:strVal val="#ppt_w"/>
                                          </p:val>
                                        </p:tav>
                                      </p:tavLst>
                                    </p:anim>
                                    <p:anim calcmode="lin" valueType="num">
                                      <p:cBhvr>
                                        <p:cTn id="8" dur="500" fill="hold"/>
                                        <p:tgtEl>
                                          <p:spTgt spid="1027"/>
                                        </p:tgtEl>
                                        <p:attrNameLst>
                                          <p:attrName>ppt_h</p:attrName>
                                        </p:attrNameLst>
                                      </p:cBhvr>
                                      <p:tavLst>
                                        <p:tav tm="0">
                                          <p:val>
                                            <p:fltVal val="0"/>
                                          </p:val>
                                        </p:tav>
                                        <p:tav tm="100000">
                                          <p:val>
                                            <p:strVal val="#ppt_h"/>
                                          </p:val>
                                        </p:tav>
                                      </p:tavLst>
                                    </p:anim>
                                    <p:animEffect transition="in" filter="fade">
                                      <p:cBhvr>
                                        <p:cTn id="9"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F:\WATTSS3.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712417"/>
            <a:ext cx="4038600" cy="430152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F:\WATTSS6.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1712417"/>
            <a:ext cx="4038600" cy="4301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0189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4098" name="Picture 2" descr="F:\WATTSS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196945" y="1066800"/>
            <a:ext cx="4750110" cy="5059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821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895</TotalTime>
  <Words>1151</Words>
  <Application>Microsoft Office PowerPoint</Application>
  <PresentationFormat>On-screen Show (4:3)</PresentationFormat>
  <Paragraphs>121</Paragraphs>
  <Slides>34</Slides>
  <Notes>0</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Arial Rounded MT Bold</vt:lpstr>
      <vt:lpstr>Calibri</vt:lpstr>
      <vt:lpstr>Office Theme</vt:lpstr>
      <vt:lpstr>Grand Rounds CMV Retinitis </vt:lpstr>
      <vt:lpstr>Patient Presentation</vt:lpstr>
      <vt:lpstr>History (Hx)</vt:lpstr>
      <vt:lpstr>External Exam</vt:lpstr>
      <vt:lpstr>Anterior Segment Exam</vt:lpstr>
      <vt:lpstr>Posterior Segment Exam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Assessment</vt:lpstr>
      <vt:lpstr>Plan</vt:lpstr>
      <vt:lpstr>1 month follow up </vt:lpstr>
      <vt:lpstr>PowerPoint Presentation</vt:lpstr>
      <vt:lpstr>Discussion</vt:lpstr>
      <vt:lpstr>Discussion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What’s new?</vt:lpstr>
      <vt:lpstr>PowerPoint Presentation</vt:lpstr>
      <vt:lpstr>PowerPoint Presentation</vt:lpstr>
      <vt:lpstr>Conclusions</vt:lpstr>
      <vt:lpstr>References</vt:lpstr>
    </vt:vector>
  </TitlesOfParts>
  <Company>Windows User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Juan P FdC</dc:creator>
  <cp:lastModifiedBy>Brock,Cynthia L.</cp:lastModifiedBy>
  <cp:revision>51</cp:revision>
  <dcterms:created xsi:type="dcterms:W3CDTF">2016-06-13T00:58:53Z</dcterms:created>
  <dcterms:modified xsi:type="dcterms:W3CDTF">2017-01-12T16:26:19Z</dcterms:modified>
</cp:coreProperties>
</file>