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70" r:id="rId4"/>
    <p:sldId id="258" r:id="rId5"/>
    <p:sldId id="260" r:id="rId6"/>
    <p:sldId id="271" r:id="rId7"/>
    <p:sldId id="273" r:id="rId8"/>
    <p:sldId id="264" r:id="rId9"/>
    <p:sldId id="272" r:id="rId10"/>
    <p:sldId id="276" r:id="rId11"/>
    <p:sldId id="277" r:id="rId12"/>
    <p:sldId id="278" r:id="rId13"/>
    <p:sldId id="280" r:id="rId14"/>
    <p:sldId id="279" r:id="rId15"/>
    <p:sldId id="275" r:id="rId16"/>
    <p:sldId id="269" r:id="rId17"/>
    <p:sldId id="274" r:id="rId18"/>
    <p:sldId id="265" r:id="rId19"/>
    <p:sldId id="266" r:id="rId20"/>
    <p:sldId id="283" r:id="rId21"/>
    <p:sldId id="281" r:id="rId22"/>
    <p:sldId id="282" r:id="rId23"/>
    <p:sldId id="295" r:id="rId24"/>
    <p:sldId id="296" r:id="rId25"/>
    <p:sldId id="268" r:id="rId26"/>
    <p:sldId id="286" r:id="rId27"/>
    <p:sldId id="299" r:id="rId28"/>
    <p:sldId id="292" r:id="rId29"/>
    <p:sldId id="287" r:id="rId30"/>
    <p:sldId id="290" r:id="rId31"/>
    <p:sldId id="289" r:id="rId32"/>
    <p:sldId id="288" r:id="rId33"/>
    <p:sldId id="294" r:id="rId34"/>
    <p:sldId id="263" r:id="rId35"/>
    <p:sldId id="26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CC3300"/>
    <a:srgbClr val="993300"/>
    <a:srgbClr val="D3D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79333" autoAdjust="0"/>
  </p:normalViewPr>
  <p:slideViewPr>
    <p:cSldViewPr showGuides="1">
      <p:cViewPr varScale="1">
        <p:scale>
          <a:sx n="71" d="100"/>
          <a:sy n="71" d="100"/>
        </p:scale>
        <p:origin x="178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BD18-D10A-4468-BE63-EE6CAF87C918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4560D-2084-4B8F-BCE4-B0B58978D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elevated choroidal detachments with a dome-shaped appearance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560D-2084-4B8F-BCE4-B0B58978D1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12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A-scan evaluation, a steeply rising,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double-peaked wide spike is seen, characteristic of choroidal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detachment, with lower reflective spikes in the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suprachoroidal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space, indicating clotted hemorrhage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560D-2084-4B8F-BCE4-B0B58978D1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52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560D-2084-4B8F-BCE4-B0B58978D1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560D-2084-4B8F-BCE4-B0B58978D1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560D-2084-4B8F-BCE4-B0B58978D1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0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is a rare but potentially devastating complication of ocular surgery.</a:t>
            </a:r>
          </a:p>
          <a:p>
            <a:endParaRPr lang="en-US" dirty="0"/>
          </a:p>
          <a:p>
            <a:r>
              <a:rPr lang="en-US" dirty="0"/>
              <a:t>Anterior boundary scleral spur and posterior</a:t>
            </a:r>
            <a:r>
              <a:rPr lang="en-US" baseline="0" dirty="0"/>
              <a:t> boundary in </a:t>
            </a:r>
            <a:r>
              <a:rPr lang="en-US" baseline="0" dirty="0" smtClean="0"/>
              <a:t>OD.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suprachoroidal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space normally contains approximately 10 mL of fluid</a:t>
            </a:r>
            <a:endParaRPr lang="en-US" baseline="0" dirty="0"/>
          </a:p>
          <a:p>
            <a:endParaRPr lang="en-US" baseline="0" dirty="0"/>
          </a:p>
          <a:p>
            <a:r>
              <a:rPr lang="en-US" dirty="0" smtClean="0"/>
              <a:t>RARE. Varying incident</a:t>
            </a:r>
            <a:r>
              <a:rPr lang="en-US" baseline="0" dirty="0" smtClean="0"/>
              <a:t> rate. Old CE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0.2%,  PHACO 0.03% to 0.06%.  Glaucoma 0.15- 2.0%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560D-2084-4B8F-BCE4-B0B58978D1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58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posterior ciliary arteries appear especially vulnerable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rupture during separation of the choroid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sclera—from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ciliochoroidal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effusion—because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connections between the scleral exit and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outer choroid are short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560D-2084-4B8F-BCE4-B0B58978D1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33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Loss of scleral rigidity and/or choroidal vascular fragility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Weakening of long posterior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ciliary artery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560D-2084-4B8F-BCE4-B0B58978D1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62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560D-2084-4B8F-BCE4-B0B58978D1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79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560D-2084-4B8F-BCE4-B0B58978D1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81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(from stretching ciliary nerves in the posterior segment)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560D-2084-4B8F-BCE4-B0B58978D1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8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085" y="-8935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0"/>
            <a:ext cx="7772400" cy="152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(i.e. Grand Rounds)</a:t>
            </a:r>
            <a:br>
              <a:rPr lang="en-US" dirty="0"/>
            </a:br>
            <a:r>
              <a:rPr lang="en-US" sz="4000" dirty="0"/>
              <a:t>Subtitle (i.e.</a:t>
            </a:r>
            <a:r>
              <a:rPr lang="en-US" sz="4000" baseline="0" dirty="0"/>
              <a:t> </a:t>
            </a:r>
            <a:r>
              <a:rPr lang="en-US" sz="4000" baseline="0" dirty="0" err="1"/>
              <a:t>Chalazion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958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and Date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32085" y="6180221"/>
            <a:ext cx="9176085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02" y="2286000"/>
            <a:ext cx="3148717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07803" y="6348481"/>
            <a:ext cx="652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n w="3175">
                  <a:noFill/>
                </a:ln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Department of Ophthalmology and Visual Sciences</a:t>
            </a:r>
          </a:p>
        </p:txBody>
      </p:sp>
      <p:pic>
        <p:nvPicPr>
          <p:cNvPr id="1028" name="Picture 4" descr="https://cdn0.orgsync.com/images/os-school-logos/374-pyvbk56-university-of-louisville-onred-app-s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12042"/>
            <a:ext cx="2286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2" descr="C:\Users\Juan P FdC\Desktop\DOVS 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57" y="6253205"/>
            <a:ext cx="1013680" cy="5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2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A4EB-0B06-4F24-98BB-CEE041FC849F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Raafay Sophie, MD</a:t>
            </a:r>
          </a:p>
          <a:p>
            <a:r>
              <a:rPr lang="en-US" dirty="0"/>
              <a:t>11/18/2016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Grand Rounds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0"/>
            <a:ext cx="5679969" cy="549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03" y="1040651"/>
            <a:ext cx="5220393" cy="5054138"/>
          </a:xfrm>
        </p:spPr>
      </p:pic>
    </p:spTree>
    <p:extLst>
      <p:ext uri="{BB962C8B-B14F-4D97-AF65-F5344CB8AC3E}">
        <p14:creationId xmlns:p14="http://schemas.microsoft.com/office/powerpoint/2010/main" val="41280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7086"/>
            <a:ext cx="4572000" cy="442562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442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36" y="2514600"/>
            <a:ext cx="4572000" cy="44256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2" y="-19580"/>
            <a:ext cx="4572000" cy="442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-41845"/>
            <a:ext cx="5954098" cy="690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5226696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38465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Segment Exam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735507"/>
              </p:ext>
            </p:extLst>
          </p:nvPr>
        </p:nvGraphicFramePr>
        <p:xfrm>
          <a:off x="457200" y="1066800"/>
          <a:ext cx="8305800" cy="3169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286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 Nerve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C/D 0.9, sharp border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C/D 0.8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Macula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Vessels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Periphery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Dome shaped dark choroidal elevation 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central retinal apposition)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8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r="31111" b="13827"/>
          <a:stretch/>
        </p:blipFill>
        <p:spPr>
          <a:xfrm rot="5400000">
            <a:off x="1980546" y="654"/>
            <a:ext cx="5030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/>
              <a:t>DDx</a:t>
            </a:r>
            <a:r>
              <a:rPr lang="en-US" dirty="0"/>
              <a:t>:</a:t>
            </a:r>
          </a:p>
          <a:p>
            <a:r>
              <a:rPr lang="en-US" dirty="0"/>
              <a:t>Suprachoroidal </a:t>
            </a:r>
            <a:r>
              <a:rPr lang="en-US" dirty="0" smtClean="0"/>
              <a:t>Hemorrhage</a:t>
            </a:r>
          </a:p>
          <a:p>
            <a:endParaRPr lang="en-US" dirty="0"/>
          </a:p>
          <a:p>
            <a:r>
              <a:rPr lang="en-US" dirty="0" smtClean="0"/>
              <a:t>Suprachoroidal </a:t>
            </a:r>
            <a:r>
              <a:rPr lang="en-US" dirty="0"/>
              <a:t>effusion/serous choroidal detachment</a:t>
            </a:r>
          </a:p>
          <a:p>
            <a:r>
              <a:rPr lang="en-US" dirty="0" err="1"/>
              <a:t>Blebitis</a:t>
            </a:r>
            <a:endParaRPr lang="en-US" dirty="0"/>
          </a:p>
          <a:p>
            <a:r>
              <a:rPr lang="en-US" dirty="0" err="1"/>
              <a:t>Rhegmatogenous</a:t>
            </a:r>
            <a:r>
              <a:rPr lang="en-US" dirty="0"/>
              <a:t> Retinal detachment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4031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on </a:t>
            </a:r>
          </a:p>
          <a:p>
            <a:pPr lvl="1"/>
            <a:r>
              <a:rPr lang="en-US" dirty="0" err="1"/>
              <a:t>Pred</a:t>
            </a:r>
            <a:r>
              <a:rPr lang="en-US" dirty="0"/>
              <a:t> Forte QID</a:t>
            </a:r>
          </a:p>
          <a:p>
            <a:pPr lvl="1"/>
            <a:r>
              <a:rPr lang="en-US" dirty="0" err="1"/>
              <a:t>Cyclopentolate</a:t>
            </a:r>
            <a:r>
              <a:rPr lang="en-US" dirty="0"/>
              <a:t> 1% TID</a:t>
            </a:r>
          </a:p>
          <a:p>
            <a:pPr lvl="1"/>
            <a:r>
              <a:rPr lang="en-US" dirty="0"/>
              <a:t>Prophylactic </a:t>
            </a:r>
            <a:r>
              <a:rPr lang="en-US" dirty="0" err="1"/>
              <a:t>Vigamox</a:t>
            </a:r>
            <a:r>
              <a:rPr lang="en-US" dirty="0"/>
              <a:t> Q2h WA</a:t>
            </a:r>
          </a:p>
          <a:p>
            <a:pPr lvl="1"/>
            <a:r>
              <a:rPr lang="en-US" dirty="0"/>
              <a:t>PO Tylenol and Zofran PRN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Instructed not to touch eye and keep eye shield on at night</a:t>
            </a:r>
          </a:p>
          <a:p>
            <a:pPr lvl="1"/>
            <a:r>
              <a:rPr lang="en-US" dirty="0"/>
              <a:t>F/up </a:t>
            </a:r>
            <a:r>
              <a:rPr lang="en-US" dirty="0" smtClean="0"/>
              <a:t>next day in </a:t>
            </a:r>
            <a:r>
              <a:rPr lang="en-US" dirty="0"/>
              <a:t>General </a:t>
            </a:r>
            <a:r>
              <a:rPr lang="en-US" dirty="0" smtClean="0"/>
              <a:t>Clinic and then referred to </a:t>
            </a:r>
            <a:r>
              <a:rPr lang="en-US" dirty="0"/>
              <a:t>Retina </a:t>
            </a:r>
            <a:r>
              <a:rPr lang="en-US" dirty="0" smtClean="0"/>
              <a:t>Clinic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7046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5936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CC</a:t>
            </a:r>
          </a:p>
          <a:p>
            <a:pPr marL="457200" lvl="1" indent="0">
              <a:buNone/>
            </a:pPr>
            <a:r>
              <a:rPr lang="en-US" dirty="0"/>
              <a:t>Painful Red Right eye 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HPI</a:t>
            </a:r>
          </a:p>
          <a:p>
            <a:pPr marL="457200" lvl="1" indent="0">
              <a:buNone/>
            </a:pPr>
            <a:r>
              <a:rPr lang="en-US" dirty="0"/>
              <a:t>70 y White Female seen in the ED at night, with acute pain in right eye that stared around 8 hours ago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Had called her Ophthalmologist earlier and had been instructed to come to clinic the same day, but had initially deferred due to improvement in pain</a:t>
            </a:r>
          </a:p>
          <a:p>
            <a:pPr lvl="1"/>
            <a:r>
              <a:rPr lang="en-US" dirty="0"/>
              <a:t>Pain was suddenly exacerbated later in evening when she bent down to play with her dog.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029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Retina Clinic:</a:t>
            </a:r>
            <a:endParaRPr lang="en-US" dirty="0"/>
          </a:p>
          <a:p>
            <a:pPr lvl="1"/>
            <a:r>
              <a:rPr lang="en-US" dirty="0"/>
              <a:t>Suprachoroidal hemorrhage </a:t>
            </a:r>
            <a:r>
              <a:rPr lang="en-US" dirty="0" smtClean="0"/>
              <a:t>(with no central retinal apposition)</a:t>
            </a:r>
            <a:endParaRPr lang="en-US" dirty="0"/>
          </a:p>
          <a:p>
            <a:pPr lvl="2"/>
            <a:r>
              <a:rPr lang="en-US" dirty="0"/>
              <a:t>Unknown etiology</a:t>
            </a:r>
          </a:p>
          <a:p>
            <a:pPr lvl="2"/>
            <a:r>
              <a:rPr lang="en-US" dirty="0" err="1"/>
              <a:t>VAcc</a:t>
            </a:r>
            <a:r>
              <a:rPr lang="en-US" dirty="0"/>
              <a:t> 20/HM and 20/200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Stopped </a:t>
            </a:r>
            <a:r>
              <a:rPr lang="en-US" dirty="0" err="1"/>
              <a:t>Vigamox</a:t>
            </a:r>
            <a:endParaRPr lang="en-US" dirty="0"/>
          </a:p>
          <a:p>
            <a:pPr lvl="1"/>
            <a:r>
              <a:rPr lang="en-US" dirty="0"/>
              <a:t>Stopped ASA</a:t>
            </a:r>
          </a:p>
          <a:p>
            <a:pPr lvl="1"/>
            <a:r>
              <a:rPr lang="en-US" dirty="0"/>
              <a:t>PF QID + Atropine 1% BID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Subsequently monitored with bi-weekly checkups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F/up</a:t>
            </a:r>
          </a:p>
        </p:txBody>
      </p:sp>
    </p:spTree>
    <p:extLst>
      <p:ext uri="{BB962C8B-B14F-4D97-AF65-F5344CB8AC3E}">
        <p14:creationId xmlns:p14="http://schemas.microsoft.com/office/powerpoint/2010/main" val="4089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77" y="1066800"/>
            <a:ext cx="7638646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Day 52</a:t>
            </a:r>
            <a:br>
              <a:rPr lang="en-US" dirty="0"/>
            </a:br>
            <a:r>
              <a:rPr lang="en-US" dirty="0" err="1"/>
              <a:t>VAcc</a:t>
            </a:r>
            <a:r>
              <a:rPr lang="en-US" dirty="0"/>
              <a:t> 20/200</a:t>
            </a:r>
          </a:p>
        </p:txBody>
      </p:sp>
    </p:spTree>
    <p:extLst>
      <p:ext uri="{BB962C8B-B14F-4D97-AF65-F5344CB8AC3E}">
        <p14:creationId xmlns:p14="http://schemas.microsoft.com/office/powerpoint/2010/main" val="3268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4603"/>
            <a:ext cx="7924800" cy="67108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Month 11</a:t>
            </a:r>
            <a:br>
              <a:rPr lang="en-US" dirty="0" smtClean="0"/>
            </a:br>
            <a:r>
              <a:rPr lang="en-US" dirty="0" err="1" smtClean="0"/>
              <a:t>VAcc</a:t>
            </a:r>
            <a:r>
              <a:rPr lang="en-US" dirty="0" smtClean="0"/>
              <a:t> </a:t>
            </a:r>
            <a:r>
              <a:rPr lang="en-US" dirty="0"/>
              <a:t>20/200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638646" cy="5059363"/>
          </a:xfrm>
        </p:spPr>
      </p:pic>
    </p:spTree>
    <p:extLst>
      <p:ext uri="{BB962C8B-B14F-4D97-AF65-F5344CB8AC3E}">
        <p14:creationId xmlns:p14="http://schemas.microsoft.com/office/powerpoint/2010/main" val="22479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" y="0"/>
            <a:ext cx="9117787" cy="7041533"/>
          </a:xfrm>
        </p:spPr>
      </p:pic>
    </p:spTree>
    <p:extLst>
      <p:ext uri="{BB962C8B-B14F-4D97-AF65-F5344CB8AC3E}">
        <p14:creationId xmlns:p14="http://schemas.microsoft.com/office/powerpoint/2010/main" val="6491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399"/>
            <a:ext cx="8229600" cy="64008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b="1" u="sng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sz="6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Suprachoroidal </a:t>
            </a:r>
            <a:r>
              <a:rPr lang="en-US" sz="63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Hemmorhage</a:t>
            </a:r>
            <a:r>
              <a:rPr lang="en-US" sz="6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(SCH)</a:t>
            </a:r>
            <a:endParaRPr lang="en-US" sz="6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 algn="ctr">
              <a:buNone/>
            </a:pPr>
            <a:endParaRPr lang="en-US" b="1" u="sng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b="1" dirty="0"/>
              <a:t>Expulsive Suprachoroidal Hemorrhage: </a:t>
            </a:r>
            <a:r>
              <a:rPr lang="en-US" dirty="0"/>
              <a:t>usually associated with substantial bleeding that leads to the eviction of intraocular contents through the surgical wound, usually with a poor visual prognosis.</a:t>
            </a:r>
          </a:p>
          <a:p>
            <a:endParaRPr lang="en-US" dirty="0"/>
          </a:p>
          <a:p>
            <a:r>
              <a:rPr lang="en-US" b="1" dirty="0"/>
              <a:t>Delayed Suprachoroidal Hemorrhage: </a:t>
            </a:r>
            <a:r>
              <a:rPr lang="en-US" dirty="0"/>
              <a:t>Closed wound prevents the extrusion of intraocular contents. Have a better visual prognosis.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914400"/>
            <a:ext cx="4724400" cy="2819400"/>
          </a:xfrm>
        </p:spPr>
        <p:txBody>
          <a:bodyPr>
            <a:normAutofit fontScale="90000"/>
          </a:bodyPr>
          <a:lstStyle/>
          <a:p>
            <a:pPr lvl="1"/>
            <a:r>
              <a:rPr lang="en-US" dirty="0"/>
              <a:t>-accumulation of blood in the space between the choroid and sclera (</a:t>
            </a:r>
            <a:r>
              <a:rPr lang="en-US" dirty="0" err="1"/>
              <a:t>ie</a:t>
            </a:r>
            <a:r>
              <a:rPr lang="en-US" dirty="0"/>
              <a:t>, </a:t>
            </a:r>
            <a:r>
              <a:rPr lang="en-US" dirty="0" err="1"/>
              <a:t>suprachoroidal</a:t>
            </a:r>
            <a:r>
              <a:rPr lang="en-US" dirty="0"/>
              <a:t> space)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-is a distinct entity from a choroidal detachment in which serous fluid (rather than blood) pools in the </a:t>
            </a:r>
            <a:r>
              <a:rPr lang="en-US" dirty="0" err="1"/>
              <a:t>suprachoroidal</a:t>
            </a:r>
            <a:r>
              <a:rPr lang="en-US" dirty="0"/>
              <a:t> space.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-First case report of choroidal hemorrhage in the setting of ophthalmic surgery was in 1760, by Baron de Wetzel.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0200" y="1066800"/>
            <a:ext cx="3300225" cy="237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Proposed Mechanism: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engorgement of </a:t>
            </a:r>
            <a:r>
              <a:rPr lang="en-US" dirty="0"/>
              <a:t>the </a:t>
            </a:r>
            <a:r>
              <a:rPr lang="en-US" dirty="0" err="1" smtClean="0"/>
              <a:t>choriocapillaris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serous </a:t>
            </a:r>
            <a:r>
              <a:rPr lang="en-US" dirty="0"/>
              <a:t>effusion </a:t>
            </a:r>
            <a:r>
              <a:rPr lang="en-US" dirty="0" smtClean="0"/>
              <a:t>into the </a:t>
            </a:r>
            <a:r>
              <a:rPr lang="en-US" dirty="0" err="1"/>
              <a:t>suprachoroidal</a:t>
            </a:r>
            <a:r>
              <a:rPr lang="en-US" dirty="0"/>
              <a:t> space, occurring mainly in </a:t>
            </a:r>
            <a:r>
              <a:rPr lang="en-US" dirty="0" smtClean="0"/>
              <a:t>the posterior pole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stretching </a:t>
            </a:r>
            <a:r>
              <a:rPr lang="en-US" dirty="0"/>
              <a:t>and tearing of the </a:t>
            </a:r>
            <a:r>
              <a:rPr lang="en-US" dirty="0" smtClean="0"/>
              <a:t>vessels and </a:t>
            </a:r>
            <a:r>
              <a:rPr lang="en-US" dirty="0"/>
              <a:t>attachments at the base of the ciliary body </a:t>
            </a:r>
            <a:r>
              <a:rPr lang="en-US" dirty="0" smtClean="0"/>
              <a:t>as the </a:t>
            </a:r>
            <a:r>
              <a:rPr lang="en-US" dirty="0"/>
              <a:t>effusion </a:t>
            </a:r>
            <a:r>
              <a:rPr lang="en-US" dirty="0" smtClean="0"/>
              <a:t>enlarges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resultant </a:t>
            </a:r>
            <a:r>
              <a:rPr lang="en-US" dirty="0"/>
              <a:t>massive </a:t>
            </a:r>
            <a:r>
              <a:rPr lang="en-US" dirty="0" smtClean="0"/>
              <a:t>extravasation of </a:t>
            </a:r>
            <a:r>
              <a:rPr lang="en-US" dirty="0"/>
              <a:t>blood arising from torn ciliary </a:t>
            </a:r>
            <a:r>
              <a:rPr lang="en-US" dirty="0" smtClean="0"/>
              <a:t>body vessels</a:t>
            </a:r>
            <a:r>
              <a:rPr lang="en-US" dirty="0"/>
              <a:t>, which leads to SCH </a:t>
            </a:r>
            <a:r>
              <a:rPr lang="en-US" dirty="0" smtClean="0"/>
              <a:t>(and </a:t>
            </a:r>
            <a:r>
              <a:rPr lang="en-US" dirty="0"/>
              <a:t>expulsion of </a:t>
            </a:r>
            <a:r>
              <a:rPr lang="en-US" dirty="0" smtClean="0"/>
              <a:t>intraocular contents </a:t>
            </a:r>
            <a:r>
              <a:rPr lang="en-US" dirty="0"/>
              <a:t>through the surgical </a:t>
            </a:r>
            <a:r>
              <a:rPr lang="en-US" dirty="0" smtClean="0"/>
              <a:t>wound)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9323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Risk factors include </a:t>
            </a:r>
          </a:p>
          <a:p>
            <a:pPr lvl="1"/>
            <a:r>
              <a:rPr lang="en-US" b="1" dirty="0"/>
              <a:t>Systemic conditions:</a:t>
            </a:r>
            <a:r>
              <a:rPr lang="en-US" dirty="0"/>
              <a:t> advanced age, atherosclerosis, hypertension, blood </a:t>
            </a:r>
            <a:r>
              <a:rPr lang="en-US" dirty="0" err="1"/>
              <a:t>dyscrasias</a:t>
            </a:r>
            <a:r>
              <a:rPr lang="en-US" dirty="0"/>
              <a:t> 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Ocular conditions:</a:t>
            </a:r>
            <a:r>
              <a:rPr lang="en-US" dirty="0"/>
              <a:t> including glaucoma, </a:t>
            </a:r>
            <a:r>
              <a:rPr lang="en-US" dirty="0" err="1"/>
              <a:t>aphakia</a:t>
            </a:r>
            <a:r>
              <a:rPr lang="en-US" dirty="0"/>
              <a:t>/</a:t>
            </a:r>
            <a:r>
              <a:rPr lang="en-US" dirty="0" err="1"/>
              <a:t>pseudophakia</a:t>
            </a:r>
            <a:r>
              <a:rPr lang="en-US" dirty="0"/>
              <a:t>, choroidal arteriolar sclerosis, myopia, choroiditis, recent </a:t>
            </a:r>
            <a:r>
              <a:rPr lang="en-US" dirty="0" smtClean="0"/>
              <a:t>intraocular </a:t>
            </a:r>
            <a:r>
              <a:rPr lang="en-US" dirty="0"/>
              <a:t>surgery, SCH in fellow eye 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1504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lvl="1"/>
            <a:r>
              <a:rPr lang="en-US" b="1" dirty="0"/>
              <a:t>Perioperative conditions:</a:t>
            </a:r>
          </a:p>
          <a:p>
            <a:pPr lvl="2"/>
            <a:r>
              <a:rPr lang="en-US" dirty="0"/>
              <a:t> Valsalva maneuver, precipitous drop in IOP, r</a:t>
            </a:r>
            <a:r>
              <a:rPr lang="en-US" dirty="0">
                <a:latin typeface="NewBaskerville-Roman"/>
              </a:rPr>
              <a:t>etrobulbar anesthesia without epinephrine, vitreous loss, intraoperative systemic </a:t>
            </a:r>
            <a:r>
              <a:rPr lang="en-US" dirty="0" smtClean="0">
                <a:latin typeface="NewBaskerville-Roman"/>
              </a:rPr>
              <a:t>hypertension,</a:t>
            </a:r>
            <a:endParaRPr lang="en-US" dirty="0"/>
          </a:p>
          <a:p>
            <a:pPr lvl="2"/>
            <a:r>
              <a:rPr lang="en-US" dirty="0" smtClean="0"/>
              <a:t>tube </a:t>
            </a:r>
            <a:r>
              <a:rPr lang="en-US" dirty="0"/>
              <a:t>shunts vs trabeculectomy  </a:t>
            </a:r>
          </a:p>
          <a:p>
            <a:endParaRPr lang="en-US" dirty="0">
              <a:latin typeface="NewBaskerville-Roman"/>
            </a:endParaRPr>
          </a:p>
          <a:p>
            <a:pPr lvl="1"/>
            <a:r>
              <a:rPr lang="en-US" b="1" dirty="0"/>
              <a:t>Postoperative conditions:</a:t>
            </a:r>
          </a:p>
          <a:p>
            <a:pPr lvl="2"/>
            <a:r>
              <a:rPr lang="en-US" dirty="0"/>
              <a:t> hypotony, systemic thrombolytic agents, and postoperative trauma.</a:t>
            </a:r>
          </a:p>
          <a:p>
            <a:pPr lvl="2"/>
            <a:r>
              <a:rPr lang="en-US" dirty="0"/>
              <a:t> </a:t>
            </a:r>
            <a:r>
              <a:rPr lang="en-US" u="sng" dirty="0"/>
              <a:t>Glaucoma surgery</a:t>
            </a:r>
            <a:r>
              <a:rPr lang="en-US" dirty="0"/>
              <a:t>: White race, post operative hypotony, anticoagulants and </a:t>
            </a:r>
            <a:r>
              <a:rPr lang="en-US" dirty="0" err="1"/>
              <a:t>aphakia</a:t>
            </a:r>
            <a:r>
              <a:rPr lang="en-US" dirty="0"/>
              <a:t>/anterior chamber lens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4571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Clinical Presentation:</a:t>
            </a:r>
          </a:p>
          <a:p>
            <a:r>
              <a:rPr lang="en-US" dirty="0"/>
              <a:t>Severe ocular pain (from stretching ciliary nerves in the posterior segment) </a:t>
            </a:r>
          </a:p>
          <a:p>
            <a:endParaRPr lang="en-US" dirty="0"/>
          </a:p>
          <a:p>
            <a:r>
              <a:rPr lang="en-US" dirty="0"/>
              <a:t>± Headache and Nausea</a:t>
            </a:r>
            <a:r>
              <a:rPr lang="en-US" dirty="0" smtClean="0"/>
              <a:t>/ </a:t>
            </a:r>
            <a:r>
              <a:rPr lang="en-US" dirty="0" err="1" smtClean="0"/>
              <a:t>Vomitting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Decreased vision</a:t>
            </a:r>
          </a:p>
          <a:p>
            <a:endParaRPr lang="en-US" dirty="0"/>
          </a:p>
          <a:p>
            <a:r>
              <a:rPr lang="en-US" dirty="0"/>
              <a:t>IOP may be low, normal or high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1019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593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HPI</a:t>
            </a:r>
          </a:p>
          <a:p>
            <a:pPr lvl="1"/>
            <a:r>
              <a:rPr lang="en-US" dirty="0"/>
              <a:t>Some “flashes of light” when she blinked </a:t>
            </a:r>
          </a:p>
          <a:p>
            <a:pPr lvl="1">
              <a:buFontTx/>
              <a:buChar char="-"/>
            </a:pPr>
            <a:r>
              <a:rPr lang="en-US" dirty="0"/>
              <a:t>Eye had been “watering” on and off</a:t>
            </a:r>
          </a:p>
          <a:p>
            <a:pPr lvl="1">
              <a:buFontTx/>
              <a:buChar char="-"/>
            </a:pPr>
            <a:r>
              <a:rPr lang="en-US" dirty="0"/>
              <a:t>Was starting to have a headache  with associated nausea and had vomited x1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Vision was “about the same”</a:t>
            </a:r>
          </a:p>
          <a:p>
            <a:pPr lvl="1">
              <a:buFontTx/>
              <a:buChar char="-"/>
            </a:pPr>
            <a:r>
              <a:rPr lang="en-US" dirty="0"/>
              <a:t>No new floaters</a:t>
            </a:r>
          </a:p>
          <a:p>
            <a:pPr lvl="1">
              <a:buFontTx/>
              <a:buChar char="-"/>
            </a:pPr>
            <a:r>
              <a:rPr lang="en-US" dirty="0"/>
              <a:t>No discharge</a:t>
            </a:r>
          </a:p>
          <a:p>
            <a:pPr lvl="1">
              <a:buFontTx/>
              <a:buChar char="-"/>
            </a:pPr>
            <a:r>
              <a:rPr lang="en-US" dirty="0"/>
              <a:t>No photophobia.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701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Clinical Presentation :</a:t>
            </a:r>
          </a:p>
          <a:p>
            <a:r>
              <a:rPr lang="en-US" dirty="0"/>
              <a:t>Shallowing of the anterior chamber</a:t>
            </a:r>
          </a:p>
          <a:p>
            <a:endParaRPr lang="en-US" dirty="0"/>
          </a:p>
          <a:p>
            <a:r>
              <a:rPr lang="en-US" dirty="0"/>
              <a:t>May have vitreous prolapse into the anterior chamber in </a:t>
            </a:r>
            <a:r>
              <a:rPr lang="en-US" dirty="0" err="1"/>
              <a:t>aphakic</a:t>
            </a:r>
            <a:r>
              <a:rPr lang="en-US" dirty="0"/>
              <a:t> and </a:t>
            </a:r>
            <a:r>
              <a:rPr lang="en-US" dirty="0" err="1"/>
              <a:t>pseudophakic</a:t>
            </a:r>
            <a:r>
              <a:rPr lang="en-US" dirty="0"/>
              <a:t> eyes</a:t>
            </a:r>
          </a:p>
          <a:p>
            <a:endParaRPr lang="en-US" dirty="0"/>
          </a:p>
          <a:p>
            <a:r>
              <a:rPr lang="en-US" dirty="0"/>
              <a:t> May have a loss of red reflex</a:t>
            </a:r>
          </a:p>
          <a:p>
            <a:endParaRPr lang="en-US" dirty="0"/>
          </a:p>
          <a:p>
            <a:r>
              <a:rPr lang="en-US" dirty="0"/>
              <a:t>Exhibit classically dark dome-shaped choroidal elevations that do not </a:t>
            </a:r>
            <a:r>
              <a:rPr lang="en-US" dirty="0" err="1"/>
              <a:t>transillluminate</a:t>
            </a:r>
            <a:r>
              <a:rPr lang="en-US" dirty="0"/>
              <a:t> well (can be confirmed by B-scan ultrasound).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3034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495334" cy="50593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Treatment:</a:t>
            </a:r>
          </a:p>
          <a:p>
            <a:endParaRPr lang="en-US"/>
          </a:p>
          <a:p>
            <a:r>
              <a:rPr lang="en-US" dirty="0"/>
              <a:t>Topical and oral steroids to control inflammation.</a:t>
            </a:r>
          </a:p>
          <a:p>
            <a:endParaRPr lang="en-US"/>
          </a:p>
          <a:p>
            <a:r>
              <a:rPr lang="en-US" dirty="0"/>
              <a:t> Analgesics (except aspirin and NSAIDs) and cycloplegic agents control the pain.</a:t>
            </a:r>
          </a:p>
          <a:p>
            <a:endParaRPr lang="en-US"/>
          </a:p>
          <a:p>
            <a:r>
              <a:rPr lang="en-US" dirty="0"/>
              <a:t>Manage IOP- Topical and oral antiglaucoma medications. 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85725"/>
            <a:ext cx="8229600" cy="1143000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3909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Secondary surgical management remains controversial.</a:t>
            </a:r>
          </a:p>
          <a:p>
            <a:endParaRPr lang="en-US" dirty="0"/>
          </a:p>
          <a:p>
            <a:r>
              <a:rPr lang="en-US" dirty="0"/>
              <a:t>No consensus exists about whether the surgical drainage of the Suprachoroidal space is appropriate. Indications for surgery may include:</a:t>
            </a:r>
          </a:p>
          <a:p>
            <a:pPr lvl="1"/>
            <a:r>
              <a:rPr lang="en-US" dirty="0"/>
              <a:t>retinal detachment</a:t>
            </a:r>
          </a:p>
          <a:p>
            <a:pPr lvl="1"/>
            <a:r>
              <a:rPr lang="en-US" dirty="0"/>
              <a:t>central retinal apposition</a:t>
            </a:r>
          </a:p>
          <a:p>
            <a:pPr lvl="1"/>
            <a:r>
              <a:rPr lang="en-US" dirty="0"/>
              <a:t>vitreous incarceration into a surgical wound or a breakthrough vitreous hemorrhage</a:t>
            </a:r>
          </a:p>
          <a:p>
            <a:pPr lvl="1"/>
            <a:r>
              <a:rPr lang="en-US" dirty="0"/>
              <a:t>increased IOP</a:t>
            </a:r>
          </a:p>
          <a:p>
            <a:pPr lvl="1"/>
            <a:r>
              <a:rPr lang="en-US" dirty="0"/>
              <a:t>retained lens material during cataract surgery</a:t>
            </a:r>
          </a:p>
          <a:p>
            <a:pPr lvl="1"/>
            <a:r>
              <a:rPr lang="en-US" dirty="0"/>
              <a:t>intractable eye pain.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6347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SCH with </a:t>
            </a:r>
            <a:r>
              <a:rPr lang="en-US" dirty="0"/>
              <a:t>associated retinal </a:t>
            </a:r>
            <a:r>
              <a:rPr lang="en-US" dirty="0" smtClean="0"/>
              <a:t>detachment</a:t>
            </a:r>
          </a:p>
          <a:p>
            <a:pPr lvl="1"/>
            <a:r>
              <a:rPr lang="en-US" dirty="0" smtClean="0"/>
              <a:t>evidence </a:t>
            </a:r>
            <a:r>
              <a:rPr lang="en-US" dirty="0"/>
              <a:t>suggests that patients may be followed for progression, because the majority may experience spontaneous regression.</a:t>
            </a:r>
          </a:p>
          <a:p>
            <a:endParaRPr lang="en-US" dirty="0"/>
          </a:p>
          <a:p>
            <a:r>
              <a:rPr lang="en-US" dirty="0" smtClean="0"/>
              <a:t>Delayed SCH </a:t>
            </a:r>
            <a:r>
              <a:rPr lang="en-US" dirty="0"/>
              <a:t>with central retinal </a:t>
            </a:r>
            <a:r>
              <a:rPr lang="en-US" dirty="0" smtClean="0"/>
              <a:t>apposition</a:t>
            </a:r>
          </a:p>
          <a:p>
            <a:pPr lvl="1"/>
            <a:r>
              <a:rPr lang="en-US" dirty="0" smtClean="0"/>
              <a:t>Treatment strategies range from close </a:t>
            </a:r>
            <a:r>
              <a:rPr lang="en-US" dirty="0"/>
              <a:t>follow up without intervention to surgical drainage and </a:t>
            </a:r>
            <a:r>
              <a:rPr lang="en-US" dirty="0" err="1" smtClean="0"/>
              <a:t>vitrectomy</a:t>
            </a:r>
            <a:r>
              <a:rPr lang="en-US" dirty="0" smtClean="0"/>
              <a:t> 10 </a:t>
            </a:r>
            <a:r>
              <a:rPr lang="en-US" dirty="0"/>
              <a:t>to 14 days after the event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2807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059363"/>
          </a:xfrm>
        </p:spPr>
        <p:txBody>
          <a:bodyPr/>
          <a:lstStyle/>
          <a:p>
            <a:r>
              <a:rPr lang="en-US" dirty="0"/>
              <a:t>Suprachoroidal </a:t>
            </a:r>
            <a:r>
              <a:rPr lang="en-US" dirty="0" smtClean="0"/>
              <a:t>Hemorrhage </a:t>
            </a:r>
            <a:r>
              <a:rPr lang="en-US" dirty="0"/>
              <a:t>is a </a:t>
            </a:r>
            <a:r>
              <a:rPr lang="en-US" sz="3200" dirty="0">
                <a:solidFill>
                  <a:schemeClr val="tx1"/>
                </a:solidFill>
              </a:rPr>
              <a:t>rare but potentially devastating complication of ocular surgery.</a:t>
            </a:r>
          </a:p>
          <a:p>
            <a:r>
              <a:rPr lang="en-US" dirty="0"/>
              <a:t>Expulsive Suprachoroidal Hemorrhage vs Delayed Suprachoroidal Hemorrhage</a:t>
            </a:r>
          </a:p>
          <a:p>
            <a:r>
              <a:rPr lang="en-US" dirty="0"/>
              <a:t>Treatment goals: control IOP, inflammation and pain</a:t>
            </a:r>
          </a:p>
          <a:p>
            <a:r>
              <a:rPr lang="en-US" dirty="0"/>
              <a:t>Surgical management: no current consensus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0666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/>
              <a:t>Chu TG, Green RL. Suprachoroidal hemorrhage. </a:t>
            </a:r>
            <a:r>
              <a:rPr lang="en-US" dirty="0" err="1"/>
              <a:t>Surv</a:t>
            </a:r>
            <a:r>
              <a:rPr lang="en-US" dirty="0"/>
              <a:t> </a:t>
            </a:r>
            <a:r>
              <a:rPr lang="en-US" dirty="0" err="1"/>
              <a:t>Ophthalmol</a:t>
            </a:r>
            <a:r>
              <a:rPr lang="en-US" dirty="0"/>
              <a:t>. 1999;43:471-486.</a:t>
            </a:r>
          </a:p>
          <a:p>
            <a:r>
              <a:rPr lang="en-US" dirty="0"/>
              <a:t>Chu TG, Cano MR, Green RL. Massive </a:t>
            </a:r>
            <a:r>
              <a:rPr lang="en-US" dirty="0" err="1"/>
              <a:t>suprachoroidal</a:t>
            </a:r>
            <a:r>
              <a:rPr lang="en-US" dirty="0"/>
              <a:t> hemorrhage with central retinal apposition: a clinical and </a:t>
            </a:r>
            <a:r>
              <a:rPr lang="en-US" dirty="0" err="1"/>
              <a:t>echographic</a:t>
            </a:r>
            <a:r>
              <a:rPr lang="en-US" dirty="0"/>
              <a:t> study. Arch Ophthalmol.1991;109:1575-1581.</a:t>
            </a:r>
          </a:p>
          <a:p>
            <a:r>
              <a:rPr lang="en-US" dirty="0" err="1"/>
              <a:t>Berrocal</a:t>
            </a:r>
            <a:r>
              <a:rPr lang="en-US" dirty="0"/>
              <a:t> JA. Adhesion of the retina secondary to large choroidal detachment as a cause of failure in retinal detachment surgery. Mod </a:t>
            </a:r>
            <a:r>
              <a:rPr lang="en-US" dirty="0" err="1"/>
              <a:t>Probl</a:t>
            </a:r>
            <a:r>
              <a:rPr lang="en-US" dirty="0"/>
              <a:t> </a:t>
            </a:r>
            <a:r>
              <a:rPr lang="en-US" dirty="0" err="1"/>
              <a:t>Ophthalmol</a:t>
            </a:r>
            <a:r>
              <a:rPr lang="en-US" dirty="0"/>
              <a:t>. 1979;20:51-52.</a:t>
            </a:r>
          </a:p>
          <a:p>
            <a:r>
              <a:rPr lang="en-US" dirty="0"/>
              <a:t>Reynolds MG, </a:t>
            </a:r>
            <a:r>
              <a:rPr lang="en-US" dirty="0" err="1"/>
              <a:t>Haimovici</a:t>
            </a:r>
            <a:r>
              <a:rPr lang="en-US" dirty="0"/>
              <a:t> R, Flynn HW Jr, et al. Suprachoroidal hemorrhage: clinical features and results of secondary surgical management. Ophthalmology. 1993;100:460-465.</a:t>
            </a:r>
          </a:p>
          <a:p>
            <a:r>
              <a:rPr lang="en-US" dirty="0"/>
              <a:t>Scott IU, Flynn HW Jr, </a:t>
            </a:r>
            <a:r>
              <a:rPr lang="en-US" dirty="0" err="1"/>
              <a:t>Schiffman</a:t>
            </a:r>
            <a:r>
              <a:rPr lang="en-US" dirty="0"/>
              <a:t> J, et al. Visual acuity outcomes among patients with appositional </a:t>
            </a:r>
            <a:r>
              <a:rPr lang="en-US" dirty="0" err="1"/>
              <a:t>suprachoroidal</a:t>
            </a:r>
            <a:r>
              <a:rPr lang="en-US" dirty="0"/>
              <a:t> hemorrhage. Ophthalmology. 1997;104:2039-2046</a:t>
            </a:r>
          </a:p>
          <a:p>
            <a:r>
              <a:rPr lang="en-US" dirty="0"/>
              <a:t>Tuli SS1, </a:t>
            </a:r>
            <a:r>
              <a:rPr lang="en-US" dirty="0" err="1"/>
              <a:t>WuDunn</a:t>
            </a:r>
            <a:r>
              <a:rPr lang="en-US" dirty="0"/>
              <a:t> D, </a:t>
            </a:r>
            <a:r>
              <a:rPr lang="en-US" dirty="0" err="1"/>
              <a:t>Ciulla</a:t>
            </a:r>
            <a:r>
              <a:rPr lang="en-US" dirty="0"/>
              <a:t> TA, Cantor LB. Delayed </a:t>
            </a:r>
            <a:r>
              <a:rPr lang="en-US" dirty="0" err="1"/>
              <a:t>suprachoroidal</a:t>
            </a:r>
            <a:r>
              <a:rPr lang="en-US" dirty="0"/>
              <a:t> hemorrhage after glaucoma filtration procedures. Ophthalmology. 2001 Oct;108(10):1808-11.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7984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515775" cy="50593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lvl="1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Past Ocular </a:t>
            </a:r>
            <a:r>
              <a:rPr lang="en-US" sz="3200" b="1" dirty="0" err="1">
                <a:solidFill>
                  <a:schemeClr val="tx1"/>
                </a:solidFill>
              </a:rPr>
              <a:t>Hx</a:t>
            </a:r>
            <a:r>
              <a:rPr lang="en-US" sz="3200" b="1" dirty="0">
                <a:solidFill>
                  <a:schemeClr val="tx1"/>
                </a:solidFill>
              </a:rPr>
              <a:t>: </a:t>
            </a:r>
            <a:r>
              <a:rPr lang="en-US" sz="3200" dirty="0" smtClean="0">
                <a:solidFill>
                  <a:schemeClr val="tx1"/>
                </a:solidFill>
              </a:rPr>
              <a:t>Low Tension Glaucoma.</a:t>
            </a:r>
          </a:p>
          <a:p>
            <a:pPr marL="457200" lvl="1" indent="-457200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Hx</a:t>
            </a:r>
            <a:r>
              <a:rPr lang="en-US" sz="3200" dirty="0">
                <a:solidFill>
                  <a:schemeClr val="tx1"/>
                </a:solidFill>
              </a:rPr>
              <a:t> of combined (</a:t>
            </a:r>
            <a:r>
              <a:rPr lang="en-US" sz="3200" dirty="0" err="1">
                <a:solidFill>
                  <a:schemeClr val="tx1"/>
                </a:solidFill>
              </a:rPr>
              <a:t>Trab+Phaco</a:t>
            </a:r>
            <a:r>
              <a:rPr lang="en-US" sz="3200" dirty="0">
                <a:solidFill>
                  <a:schemeClr val="tx1"/>
                </a:solidFill>
              </a:rPr>
              <a:t>) OU 10 years </a:t>
            </a:r>
            <a:r>
              <a:rPr lang="en-US" sz="3200" dirty="0" smtClean="0">
                <a:solidFill>
                  <a:schemeClr val="tx1"/>
                </a:solidFill>
              </a:rPr>
              <a:t>ago</a:t>
            </a:r>
          </a:p>
          <a:p>
            <a:pPr marL="457200" lvl="1" indent="-457200"/>
            <a:r>
              <a:rPr lang="en-US" sz="3200" dirty="0" smtClean="0">
                <a:solidFill>
                  <a:schemeClr val="tx1"/>
                </a:solidFill>
              </a:rPr>
              <a:t> currently </a:t>
            </a:r>
            <a:r>
              <a:rPr lang="en-US" sz="3200" dirty="0">
                <a:solidFill>
                  <a:schemeClr val="tx1"/>
                </a:solidFill>
              </a:rPr>
              <a:t>not on drops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/>
              <a:t>Past Medical </a:t>
            </a:r>
            <a:r>
              <a:rPr lang="en-US" b="1" dirty="0" err="1"/>
              <a:t>Hx</a:t>
            </a:r>
            <a:r>
              <a:rPr lang="en-US" b="1" dirty="0"/>
              <a:t>:</a:t>
            </a:r>
            <a:r>
              <a:rPr lang="en-US" dirty="0"/>
              <a:t> HTN, Asthma, DM, Hypothyroidism</a:t>
            </a:r>
          </a:p>
          <a:p>
            <a:pPr marL="0" indent="0">
              <a:buNone/>
            </a:pPr>
            <a:r>
              <a:rPr lang="en-US" b="1" dirty="0"/>
              <a:t>Meds: </a:t>
            </a:r>
            <a:r>
              <a:rPr lang="en-US" dirty="0"/>
              <a:t>ASA, Metformin, Synthroid, Lisinopril,  </a:t>
            </a:r>
            <a:r>
              <a:rPr lang="en-US" dirty="0" smtClean="0"/>
              <a:t>Lipitor</a:t>
            </a:r>
            <a:r>
              <a:rPr lang="en-US" dirty="0"/>
              <a:t>, Albuterol inhaler</a:t>
            </a:r>
          </a:p>
          <a:p>
            <a:pPr marL="0" indent="0">
              <a:buNone/>
            </a:pPr>
            <a:r>
              <a:rPr lang="en-US" b="1" dirty="0"/>
              <a:t>Allergies:</a:t>
            </a:r>
            <a:r>
              <a:rPr lang="en-US" dirty="0"/>
              <a:t> PCN, Latex, Antihistamines</a:t>
            </a:r>
          </a:p>
          <a:p>
            <a:pPr marL="0" indent="0">
              <a:buNone/>
            </a:pPr>
            <a:r>
              <a:rPr lang="en-US" b="1" dirty="0"/>
              <a:t>Social </a:t>
            </a:r>
            <a:r>
              <a:rPr lang="en-US" b="1" dirty="0" err="1"/>
              <a:t>Hx</a:t>
            </a:r>
            <a:r>
              <a:rPr lang="en-US" b="1" dirty="0"/>
              <a:t>: </a:t>
            </a:r>
            <a:r>
              <a:rPr lang="en-US" dirty="0"/>
              <a:t>no smoking or alcohol.</a:t>
            </a:r>
          </a:p>
          <a:p>
            <a:pPr marL="0" indent="0">
              <a:buNone/>
            </a:pPr>
            <a:r>
              <a:rPr lang="en-US" b="1" dirty="0"/>
              <a:t>Fam </a:t>
            </a:r>
            <a:r>
              <a:rPr lang="en-US" b="1" dirty="0" err="1"/>
              <a:t>Hx</a:t>
            </a:r>
            <a:r>
              <a:rPr lang="en-US" b="1" dirty="0"/>
              <a:t>:</a:t>
            </a:r>
            <a:r>
              <a:rPr lang="en-US" dirty="0"/>
              <a:t> non-contributory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ROS: </a:t>
            </a:r>
            <a:r>
              <a:rPr lang="en-US" dirty="0"/>
              <a:t>No fever, palpitations, Shortness of breath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(</a:t>
            </a:r>
            <a:r>
              <a:rPr lang="en-US" dirty="0" err="1"/>
              <a:t>Hx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28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r 6"/>
          <p:cNvSpPr/>
          <p:nvPr/>
        </p:nvSpPr>
        <p:spPr>
          <a:xfrm>
            <a:off x="1524000" y="4724399"/>
            <a:ext cx="1828800" cy="182880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442908"/>
              </p:ext>
            </p:extLst>
          </p:nvPr>
        </p:nvGraphicFramePr>
        <p:xfrm>
          <a:off x="457200" y="1066800"/>
          <a:ext cx="7924800" cy="2514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ODccN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OSccN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20/400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20/400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4→3mm, irregular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4→2mm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 mmHg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11,12mmHg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Exam</a:t>
            </a:r>
          </a:p>
        </p:txBody>
      </p:sp>
      <p:sp>
        <p:nvSpPr>
          <p:cNvPr id="4" name="Flowchart: Or 3"/>
          <p:cNvSpPr/>
          <p:nvPr/>
        </p:nvSpPr>
        <p:spPr>
          <a:xfrm>
            <a:off x="5562600" y="4724399"/>
            <a:ext cx="1828800" cy="182880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nut 5"/>
          <p:cNvSpPr/>
          <p:nvPr/>
        </p:nvSpPr>
        <p:spPr>
          <a:xfrm>
            <a:off x="1524000" y="4724400"/>
            <a:ext cx="1828799" cy="1828799"/>
          </a:xfrm>
          <a:prstGeom prst="donut">
            <a:avLst>
              <a:gd name="adj" fmla="val 1615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2474" y="435506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CVF</a:t>
            </a:r>
          </a:p>
        </p:txBody>
      </p:sp>
    </p:spTree>
    <p:extLst>
      <p:ext uri="{BB962C8B-B14F-4D97-AF65-F5344CB8AC3E}">
        <p14:creationId xmlns:p14="http://schemas.microsoft.com/office/powerpoint/2010/main" val="33441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0" t="9398" r="44273" b="12954"/>
          <a:stretch/>
        </p:blipFill>
        <p:spPr>
          <a:xfrm rot="5400000">
            <a:off x="2931695" y="2701170"/>
            <a:ext cx="3048000" cy="46522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4" t="15062" r="19826" b="9877"/>
          <a:stretch/>
        </p:blipFill>
        <p:spPr>
          <a:xfrm rot="5400000">
            <a:off x="2791327" y="-585537"/>
            <a:ext cx="324852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7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5351" y="1537326"/>
            <a:ext cx="6767765" cy="38068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42988" y="1511945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Anterior Segment Exam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770089"/>
              </p:ext>
            </p:extLst>
          </p:nvPr>
        </p:nvGraphicFramePr>
        <p:xfrm>
          <a:off x="457200" y="1066800"/>
          <a:ext cx="8305800" cy="4648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24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286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External/Lids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Conj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/Sclera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Diffuse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chemosis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+2 injection. 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bleb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superiorly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Superior bleb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Clear,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Siedel</a:t>
                      </a: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 Chamber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Shallow, +1 cell and flare, &lt;5%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hyphema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trace diffuse RBCs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and Quiet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Bowed forward slightly but not touching cornea 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NVI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PI@12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PCIOL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PCIOL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3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7" r="14151" b="5355"/>
          <a:stretch/>
        </p:blipFill>
        <p:spPr>
          <a:xfrm rot="5400000">
            <a:off x="2982283" y="-121461"/>
            <a:ext cx="3414678" cy="3657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-741" r="17778" b="5926"/>
          <a:stretch/>
        </p:blipFill>
        <p:spPr>
          <a:xfrm rot="5400000">
            <a:off x="3017826" y="3323140"/>
            <a:ext cx="335279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924</Words>
  <Application>Microsoft Office PowerPoint</Application>
  <PresentationFormat>On-screen Show (4:3)</PresentationFormat>
  <Paragraphs>247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Arial Rounded MT Bold</vt:lpstr>
      <vt:lpstr>Calibri</vt:lpstr>
      <vt:lpstr>NewBaskerville-Roman</vt:lpstr>
      <vt:lpstr>Office Theme</vt:lpstr>
      <vt:lpstr>Grand Rounds </vt:lpstr>
      <vt:lpstr>Patient Presentation</vt:lpstr>
      <vt:lpstr>Patient Presentation</vt:lpstr>
      <vt:lpstr>History (Hx)</vt:lpstr>
      <vt:lpstr>External Exam</vt:lpstr>
      <vt:lpstr>PowerPoint Presentation</vt:lpstr>
      <vt:lpstr>PowerPoint Presentation</vt:lpstr>
      <vt:lpstr>Anterior Segment Exam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</vt:lpstr>
      <vt:lpstr>Posterior Segment Exam</vt:lpstr>
      <vt:lpstr>PowerPoint Presentation</vt:lpstr>
      <vt:lpstr>Assessment</vt:lpstr>
      <vt:lpstr>Plan</vt:lpstr>
      <vt:lpstr>F/up</vt:lpstr>
      <vt:lpstr>Day 52 VAcc 20/200</vt:lpstr>
      <vt:lpstr>PowerPoint Presentation</vt:lpstr>
      <vt:lpstr>Month 11 VAcc 20/200</vt:lpstr>
      <vt:lpstr>PowerPoint Presentation</vt:lpstr>
      <vt:lpstr>-accumulation of blood in the space between the choroid and sclera (ie, suprachoroidal space)  -is a distinct entity from a choroidal detachment in which serous fluid (rather than blood) pools in the suprachoroidal space.  -First case report of choroidal hemorrhage in the setting of ophthalmic surgery was in 1760, by Baron de Wetzel.</vt:lpstr>
      <vt:lpstr>Discussion</vt:lpstr>
      <vt:lpstr>Discussion</vt:lpstr>
      <vt:lpstr>Discussion</vt:lpstr>
      <vt:lpstr>Discussion</vt:lpstr>
      <vt:lpstr>Discussion</vt:lpstr>
      <vt:lpstr>Discussion</vt:lpstr>
      <vt:lpstr>Discussion</vt:lpstr>
      <vt:lpstr>Discussion</vt:lpstr>
      <vt:lpstr>Conclusions</vt:lpstr>
      <vt:lpstr>References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P FdC</dc:creator>
  <cp:lastModifiedBy>DOVS Conf</cp:lastModifiedBy>
  <cp:revision>72</cp:revision>
  <dcterms:created xsi:type="dcterms:W3CDTF">2016-06-13T00:58:53Z</dcterms:created>
  <dcterms:modified xsi:type="dcterms:W3CDTF">2016-11-18T13:03:53Z</dcterms:modified>
</cp:coreProperties>
</file>