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Default Extension="wdp" ContentType="image/vnd.ms-photo"/>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28"/>
  </p:notesMasterIdLst>
  <p:sldIdLst>
    <p:sldId id="256" r:id="rId2"/>
    <p:sldId id="259" r:id="rId3"/>
    <p:sldId id="270" r:id="rId4"/>
    <p:sldId id="258" r:id="rId5"/>
    <p:sldId id="260" r:id="rId6"/>
    <p:sldId id="264" r:id="rId7"/>
    <p:sldId id="269" r:id="rId8"/>
    <p:sldId id="265" r:id="rId9"/>
    <p:sldId id="266" r:id="rId10"/>
    <p:sldId id="271" r:id="rId11"/>
    <p:sldId id="273" r:id="rId12"/>
    <p:sldId id="284" r:id="rId13"/>
    <p:sldId id="272" r:id="rId14"/>
    <p:sldId id="285" r:id="rId15"/>
    <p:sldId id="268" r:id="rId16"/>
    <p:sldId id="274" r:id="rId17"/>
    <p:sldId id="275" r:id="rId18"/>
    <p:sldId id="276" r:id="rId19"/>
    <p:sldId id="281" r:id="rId20"/>
    <p:sldId id="278" r:id="rId21"/>
    <p:sldId id="280" r:id="rId22"/>
    <p:sldId id="286" r:id="rId23"/>
    <p:sldId id="282" r:id="rId24"/>
    <p:sldId id="263" r:id="rId25"/>
    <p:sldId id="262" r:id="rId26"/>
    <p:sldId id="27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A20000"/>
    <a:srgbClr val="CC3300"/>
    <a:srgbClr val="993300"/>
    <a:srgbClr val="D3D303"/>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48" autoAdjust="0"/>
    <p:restoredTop sz="84120" autoAdjust="0"/>
  </p:normalViewPr>
  <p:slideViewPr>
    <p:cSldViewPr showGuides="1">
      <p:cViewPr varScale="1">
        <p:scale>
          <a:sx n="97" d="100"/>
          <a:sy n="97" d="100"/>
        </p:scale>
        <p:origin x="-1328" y="-1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7B58CB-1CC5-D945-B380-34435303441B}" type="datetimeFigureOut">
              <a:rPr lang="en-US" smtClean="0"/>
              <a:pPr/>
              <a:t>10/19/16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B015AC-3EE1-8340-B66F-E5549AB307A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Evaluated by optometrist, didn’t require FB removal or surgery. Had “bleeding inside the eye” that resolved. </a:t>
            </a:r>
          </a:p>
          <a:p>
            <a:r>
              <a:rPr lang="en-US" dirty="0" smtClean="0"/>
              <a:t>PMH: hypertension,</a:t>
            </a:r>
            <a:r>
              <a:rPr lang="en-US" baseline="0" dirty="0" smtClean="0"/>
              <a:t> on </a:t>
            </a:r>
            <a:r>
              <a:rPr lang="en-US" baseline="0" dirty="0" err="1" smtClean="0"/>
              <a:t>lisinopril</a:t>
            </a:r>
            <a:r>
              <a:rPr lang="en-US" baseline="0" dirty="0" smtClean="0"/>
              <a:t>, </a:t>
            </a:r>
            <a:r>
              <a:rPr lang="en-US" baseline="0" dirty="0" err="1" smtClean="0"/>
              <a:t>metoprolol</a:t>
            </a:r>
            <a:r>
              <a:rPr lang="en-US" baseline="0" dirty="0" smtClean="0"/>
              <a:t>, </a:t>
            </a:r>
            <a:r>
              <a:rPr lang="en-US" baseline="0" dirty="0" err="1" smtClean="0"/>
              <a:t>diamox</a:t>
            </a:r>
            <a:r>
              <a:rPr lang="en-US" baseline="0" dirty="0" smtClean="0"/>
              <a:t> 250 mg daily, current daily smoker, occasional alcohol</a:t>
            </a:r>
          </a:p>
          <a:p>
            <a:r>
              <a:rPr lang="en-US" baseline="0" dirty="0" smtClean="0"/>
              <a:t>PMH, FH, Meds, Allergies, Soc HX</a:t>
            </a:r>
            <a:endParaRPr lang="en-US" dirty="0"/>
          </a:p>
        </p:txBody>
      </p:sp>
      <p:sp>
        <p:nvSpPr>
          <p:cNvPr id="4" name="Slide Number Placeholder 3"/>
          <p:cNvSpPr>
            <a:spLocks noGrp="1"/>
          </p:cNvSpPr>
          <p:nvPr>
            <p:ph type="sldNum" sz="quarter" idx="10"/>
          </p:nvPr>
        </p:nvSpPr>
        <p:spPr/>
        <p:txBody>
          <a:bodyPr/>
          <a:lstStyle/>
          <a:p>
            <a:fld id="{66B015AC-3EE1-8340-B66F-E5549AB307A3}"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Creates</a:t>
            </a:r>
            <a:r>
              <a:rPr lang="en-US" baseline="0" dirty="0" smtClean="0"/>
              <a:t> free radicals</a:t>
            </a:r>
          </a:p>
          <a:p>
            <a:r>
              <a:rPr lang="en-US" baseline="0" dirty="0" smtClean="0"/>
              <a:t>May be a latent period… time for metal to diffuse into tissues and cause toxicity</a:t>
            </a:r>
            <a:endParaRPr lang="en-US" dirty="0"/>
          </a:p>
        </p:txBody>
      </p:sp>
      <p:sp>
        <p:nvSpPr>
          <p:cNvPr id="4" name="Slide Number Placeholder 3"/>
          <p:cNvSpPr>
            <a:spLocks noGrp="1"/>
          </p:cNvSpPr>
          <p:nvPr>
            <p:ph type="sldNum" sz="quarter" idx="10"/>
          </p:nvPr>
        </p:nvSpPr>
        <p:spPr/>
        <p:txBody>
          <a:bodyPr/>
          <a:lstStyle/>
          <a:p>
            <a:fld id="{66B015AC-3EE1-8340-B66F-E5549AB307A3}"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Pupillary</a:t>
            </a:r>
            <a:r>
              <a:rPr lang="en-US" dirty="0" smtClean="0"/>
              <a:t> dilation: one</a:t>
            </a:r>
            <a:r>
              <a:rPr lang="en-US" baseline="0" dirty="0" smtClean="0"/>
              <a:t> of the first signs, due to </a:t>
            </a:r>
            <a:r>
              <a:rPr lang="en-US" baseline="0" dirty="0" err="1" smtClean="0"/>
              <a:t>precepitation</a:t>
            </a:r>
            <a:r>
              <a:rPr lang="en-US" baseline="0" dirty="0" smtClean="0"/>
              <a:t> of iron in sphincter and dilator muscles </a:t>
            </a:r>
            <a:endParaRPr lang="en-US" dirty="0" smtClean="0"/>
          </a:p>
          <a:p>
            <a:r>
              <a:rPr lang="en-US" dirty="0" err="1" smtClean="0"/>
              <a:t>nyctalopia</a:t>
            </a:r>
            <a:r>
              <a:rPr lang="en-US" dirty="0" smtClean="0"/>
              <a:t>, RAPD, </a:t>
            </a:r>
            <a:r>
              <a:rPr lang="en-US" dirty="0" err="1" smtClean="0"/>
              <a:t>iridocyclitis</a:t>
            </a:r>
            <a:endParaRPr lang="en-US" dirty="0" smtClean="0"/>
          </a:p>
          <a:p>
            <a:r>
              <a:rPr lang="en-US" dirty="0" smtClean="0"/>
              <a:t>Anterior </a:t>
            </a:r>
            <a:r>
              <a:rPr lang="en-US" dirty="0" err="1" smtClean="0"/>
              <a:t>subcapsular</a:t>
            </a:r>
            <a:r>
              <a:rPr lang="en-US" dirty="0" smtClean="0"/>
              <a:t> cataract</a:t>
            </a:r>
            <a:endParaRPr lang="en-US" dirty="0" smtClean="0"/>
          </a:p>
        </p:txBody>
      </p:sp>
      <p:sp>
        <p:nvSpPr>
          <p:cNvPr id="4" name="Slide Number Placeholder 3"/>
          <p:cNvSpPr>
            <a:spLocks noGrp="1"/>
          </p:cNvSpPr>
          <p:nvPr>
            <p:ph type="sldNum" sz="quarter" idx="10"/>
          </p:nvPr>
        </p:nvSpPr>
        <p:spPr/>
        <p:txBody>
          <a:bodyPr/>
          <a:lstStyle/>
          <a:p>
            <a:fld id="{66B015AC-3EE1-8340-B66F-E5549AB307A3}"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Classic</a:t>
            </a:r>
            <a:r>
              <a:rPr lang="en-US" baseline="0" dirty="0" smtClean="0"/>
              <a:t> ERG findings: initial super normal signal followed by a progressive decline in </a:t>
            </a:r>
            <a:r>
              <a:rPr lang="en-US" baseline="0" dirty="0" err="1" smtClean="0"/>
              <a:t>b</a:t>
            </a:r>
            <a:r>
              <a:rPr lang="en-US" baseline="0" dirty="0" smtClean="0"/>
              <a:t>-wave amplitude. Implicit time usually remains normal.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ERG may be followed if not sure about removing foreign body</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Glaucoma is typically a late finding</a:t>
            </a:r>
            <a:endParaRPr lang="en-US" dirty="0" smtClean="0"/>
          </a:p>
          <a:p>
            <a:r>
              <a:rPr lang="en-US" dirty="0" smtClean="0"/>
              <a:t>Sclerosis and narrowing</a:t>
            </a:r>
            <a:r>
              <a:rPr lang="en-US" baseline="0" dirty="0" smtClean="0"/>
              <a:t> of </a:t>
            </a:r>
            <a:r>
              <a:rPr lang="en-US" baseline="0" dirty="0" err="1" smtClean="0"/>
              <a:t>schlemm</a:t>
            </a:r>
            <a:r>
              <a:rPr lang="en-US" baseline="0" dirty="0" smtClean="0"/>
              <a:t> canal</a:t>
            </a:r>
            <a:endParaRPr lang="en-US" dirty="0"/>
          </a:p>
        </p:txBody>
      </p:sp>
      <p:sp>
        <p:nvSpPr>
          <p:cNvPr id="4" name="Slide Number Placeholder 3"/>
          <p:cNvSpPr>
            <a:spLocks noGrp="1"/>
          </p:cNvSpPr>
          <p:nvPr>
            <p:ph type="sldNum" sz="quarter" idx="10"/>
          </p:nvPr>
        </p:nvSpPr>
        <p:spPr/>
        <p:txBody>
          <a:bodyPr/>
          <a:lstStyle/>
          <a:p>
            <a:fld id="{66B015AC-3EE1-8340-B66F-E5549AB307A3}" type="slidenum">
              <a:rPr lang="en-US" smtClean="0"/>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Iris </a:t>
            </a:r>
            <a:r>
              <a:rPr lang="en-US" dirty="0" err="1" smtClean="0"/>
              <a:t>hterochromia</a:t>
            </a:r>
            <a:r>
              <a:rPr lang="en-US" dirty="0" smtClean="0"/>
              <a:t>, normal iris OD. Cornea haze with central</a:t>
            </a:r>
            <a:r>
              <a:rPr lang="en-US" baseline="0" dirty="0" smtClean="0"/>
              <a:t> rust colored </a:t>
            </a:r>
            <a:r>
              <a:rPr lang="en-US" baseline="0" dirty="0" err="1" smtClean="0"/>
              <a:t>stellate</a:t>
            </a:r>
            <a:r>
              <a:rPr lang="en-US" baseline="0" dirty="0" smtClean="0"/>
              <a:t> pigmentation. Cornea edema as well, diffuse mid </a:t>
            </a:r>
            <a:r>
              <a:rPr lang="en-US" baseline="0" dirty="0" err="1" smtClean="0"/>
              <a:t>stromal</a:t>
            </a:r>
            <a:r>
              <a:rPr lang="en-US" baseline="0" dirty="0" smtClean="0"/>
              <a:t> </a:t>
            </a:r>
            <a:r>
              <a:rPr lang="en-US" baseline="0" dirty="0" err="1" smtClean="0"/>
              <a:t>puncate</a:t>
            </a:r>
            <a:r>
              <a:rPr lang="en-US" baseline="0" dirty="0" smtClean="0"/>
              <a:t> opacities. </a:t>
            </a:r>
          </a:p>
          <a:p>
            <a:r>
              <a:rPr lang="en-US" baseline="0" dirty="0" smtClean="0"/>
              <a:t>Rust colored anterior sub capsular deposits of lens. Injury to cornea and iris inferiorly. </a:t>
            </a:r>
            <a:endParaRPr lang="en-US" dirty="0"/>
          </a:p>
        </p:txBody>
      </p:sp>
      <p:sp>
        <p:nvSpPr>
          <p:cNvPr id="4" name="Slide Number Placeholder 3"/>
          <p:cNvSpPr>
            <a:spLocks noGrp="1"/>
          </p:cNvSpPr>
          <p:nvPr>
            <p:ph type="sldNum" sz="quarter" idx="10"/>
          </p:nvPr>
        </p:nvSpPr>
        <p:spPr/>
        <p:txBody>
          <a:bodyPr/>
          <a:lstStyle/>
          <a:p>
            <a:fld id="{66B015AC-3EE1-8340-B66F-E5549AB307A3}" type="slidenum">
              <a:rPr lang="en-US" smtClean="0"/>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Case of 11yo</a:t>
            </a:r>
            <a:r>
              <a:rPr lang="en-US" baseline="0" dirty="0" smtClean="0"/>
              <a:t> boy, bullet fragment, sclera repair, </a:t>
            </a:r>
            <a:r>
              <a:rPr lang="en-US" baseline="0" dirty="0" err="1" smtClean="0"/>
              <a:t>iofb</a:t>
            </a:r>
            <a:r>
              <a:rPr lang="en-US" baseline="0" dirty="0" smtClean="0"/>
              <a:t> overlooked. 2 mo later traumatic cataract + </a:t>
            </a:r>
            <a:r>
              <a:rPr lang="en-US" baseline="0" dirty="0" err="1" smtClean="0"/>
              <a:t>uveitis</a:t>
            </a:r>
            <a:r>
              <a:rPr lang="en-US" baseline="0" dirty="0" smtClean="0"/>
              <a:t>, IOP of 30 (glaucoma). Underwent </a:t>
            </a:r>
            <a:r>
              <a:rPr lang="en-US" baseline="0" dirty="0" err="1" smtClean="0"/>
              <a:t>Vtx</a:t>
            </a:r>
            <a:r>
              <a:rPr lang="en-US" baseline="0" dirty="0" smtClean="0"/>
              <a:t>, </a:t>
            </a:r>
            <a:r>
              <a:rPr lang="en-US" baseline="0" dirty="0" err="1" smtClean="0"/>
              <a:t>phaco</a:t>
            </a:r>
            <a:r>
              <a:rPr lang="en-US" baseline="0" dirty="0" smtClean="0"/>
              <a:t>. Glaucoma </a:t>
            </a:r>
            <a:r>
              <a:rPr lang="en-US" baseline="0" dirty="0" err="1" smtClean="0"/>
              <a:t>surg</a:t>
            </a:r>
            <a:r>
              <a:rPr lang="en-US" baseline="0" dirty="0" smtClean="0"/>
              <a:t> 1 mo later</a:t>
            </a:r>
          </a:p>
          <a:p>
            <a:r>
              <a:rPr lang="en-US" baseline="0" dirty="0" smtClean="0"/>
              <a:t>27 </a:t>
            </a:r>
            <a:r>
              <a:rPr lang="en-US" baseline="0" dirty="0" err="1" smtClean="0"/>
              <a:t>y/o</a:t>
            </a:r>
            <a:r>
              <a:rPr lang="en-US" baseline="0" dirty="0" smtClean="0"/>
              <a:t> hammering metal. Diagnosed 3 months later, removed. Glaucoma surgery 4 mo later (7 mo total)</a:t>
            </a:r>
          </a:p>
          <a:p>
            <a:r>
              <a:rPr lang="en-US" b="1" dirty="0" smtClean="0"/>
              <a:t>Anomalous high reflectivity in the deep angular</a:t>
            </a:r>
            <a:r>
              <a:rPr lang="en-US" b="1" baseline="0" dirty="0" smtClean="0"/>
              <a:t> layers thought to be due to direct metallic particles or fibrotic reaction</a:t>
            </a:r>
          </a:p>
          <a:p>
            <a:r>
              <a:rPr lang="en-US" baseline="0" dirty="0" err="1" smtClean="0"/>
              <a:t>Histologically</a:t>
            </a:r>
            <a:r>
              <a:rPr lang="en-US" baseline="0" dirty="0" smtClean="0"/>
              <a:t> proven </a:t>
            </a:r>
            <a:r>
              <a:rPr lang="en-US" baseline="0" dirty="0" err="1" smtClean="0"/>
              <a:t>siderosis</a:t>
            </a:r>
            <a:r>
              <a:rPr lang="en-US" baseline="0" dirty="0" smtClean="0"/>
              <a:t> of TM from glaucoma surgery.</a:t>
            </a:r>
            <a:r>
              <a:rPr lang="en-US" baseline="0" dirty="0" smtClean="0"/>
              <a:t> </a:t>
            </a:r>
          </a:p>
          <a:p>
            <a:endParaRPr lang="en-US" baseline="0" dirty="0" smtClean="0"/>
          </a:p>
          <a:p>
            <a:r>
              <a:rPr lang="en-US" baseline="0" dirty="0" smtClean="0"/>
              <a:t>2010. ACTA</a:t>
            </a:r>
          </a:p>
          <a:p>
            <a:endParaRPr lang="en-US" baseline="0" dirty="0" smtClean="0"/>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This is really cool, but I really want more details about the glaucoma in the patients that developed it. For example, it doesn’t seem like broken down metal would cause an acute rise in IOP. The above pictures seem like this would take time and cause a chronic slow rise in IOP. I am just speculating, but did any of the papers describe details concerning this? </a:t>
            </a:r>
          </a:p>
          <a:p>
            <a:endParaRPr lang="en-US" dirty="0"/>
          </a:p>
        </p:txBody>
      </p:sp>
      <p:sp>
        <p:nvSpPr>
          <p:cNvPr id="4" name="Slide Number Placeholder 3"/>
          <p:cNvSpPr>
            <a:spLocks noGrp="1"/>
          </p:cNvSpPr>
          <p:nvPr>
            <p:ph type="sldNum" sz="quarter" idx="10"/>
          </p:nvPr>
        </p:nvSpPr>
        <p:spPr/>
        <p:txBody>
          <a:bodyPr/>
          <a:lstStyle/>
          <a:p>
            <a:fld id="{66B015AC-3EE1-8340-B66F-E5549AB307A3}" type="slidenum">
              <a:rPr lang="en-US" smtClean="0"/>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Necessitates immediate removal</a:t>
            </a:r>
          </a:p>
          <a:p>
            <a:r>
              <a:rPr lang="en-US" dirty="0" err="1" smtClean="0"/>
              <a:t>Kayser</a:t>
            </a:r>
            <a:r>
              <a:rPr lang="en-US" dirty="0" smtClean="0"/>
              <a:t>-Fleischer ring</a:t>
            </a:r>
          </a:p>
          <a:p>
            <a:r>
              <a:rPr lang="en-US" dirty="0" smtClean="0"/>
              <a:t>Greenish </a:t>
            </a:r>
            <a:r>
              <a:rPr lang="en-US" dirty="0" err="1" smtClean="0"/>
              <a:t>refractile</a:t>
            </a:r>
            <a:r>
              <a:rPr lang="en-US" dirty="0" smtClean="0"/>
              <a:t> deposits in ILM</a:t>
            </a:r>
          </a:p>
          <a:p>
            <a:r>
              <a:rPr lang="en-US" dirty="0" smtClean="0"/>
              <a:t>Anterior </a:t>
            </a:r>
            <a:r>
              <a:rPr lang="en-US" dirty="0" err="1" smtClean="0"/>
              <a:t>subcapsular</a:t>
            </a:r>
            <a:r>
              <a:rPr lang="en-US" dirty="0" smtClean="0"/>
              <a:t> sunflower cataract</a:t>
            </a:r>
          </a:p>
          <a:p>
            <a:r>
              <a:rPr lang="en-US" dirty="0" smtClean="0"/>
              <a:t>Greenish discoloration of iris and vitreous</a:t>
            </a:r>
            <a:endParaRPr lang="en-US" dirty="0"/>
          </a:p>
        </p:txBody>
      </p:sp>
      <p:sp>
        <p:nvSpPr>
          <p:cNvPr id="4" name="Slide Number Placeholder 3"/>
          <p:cNvSpPr>
            <a:spLocks noGrp="1"/>
          </p:cNvSpPr>
          <p:nvPr>
            <p:ph type="sldNum" sz="quarter" idx="10"/>
          </p:nvPr>
        </p:nvSpPr>
        <p:spPr/>
        <p:txBody>
          <a:bodyPr/>
          <a:lstStyle/>
          <a:p>
            <a:fld id="{66B015AC-3EE1-8340-B66F-E5549AB307A3}" type="slidenum">
              <a:rPr lang="en-US" smtClean="0"/>
              <a:pPr/>
              <a:t>22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Consider stainless steel or aluminum (when no evidence of </a:t>
            </a:r>
            <a:r>
              <a:rPr lang="en-US" dirty="0" err="1" smtClean="0"/>
              <a:t>siderosis</a:t>
            </a:r>
            <a:r>
              <a:rPr lang="en-US" dirty="0" smtClean="0"/>
              <a:t>)</a:t>
            </a:r>
          </a:p>
          <a:p>
            <a:r>
              <a:rPr lang="en-US" dirty="0" smtClean="0"/>
              <a:t>Two cases</a:t>
            </a:r>
            <a:r>
              <a:rPr lang="en-US" baseline="0" dirty="0" smtClean="0"/>
              <a:t> – one of stainless steel </a:t>
            </a:r>
            <a:r>
              <a:rPr lang="en-US" baseline="0" dirty="0" err="1" smtClean="0"/>
              <a:t>tacs</a:t>
            </a:r>
            <a:r>
              <a:rPr lang="en-US" baseline="0" dirty="0" smtClean="0"/>
              <a:t> and one of metal pieces on retina 20+ years later no ocular toxicity documented </a:t>
            </a:r>
            <a:endParaRPr lang="en-US" dirty="0"/>
          </a:p>
        </p:txBody>
      </p:sp>
      <p:sp>
        <p:nvSpPr>
          <p:cNvPr id="4" name="Slide Number Placeholder 3"/>
          <p:cNvSpPr>
            <a:spLocks noGrp="1"/>
          </p:cNvSpPr>
          <p:nvPr>
            <p:ph type="sldNum" sz="quarter" idx="10"/>
          </p:nvPr>
        </p:nvSpPr>
        <p:spPr/>
        <p:txBody>
          <a:bodyPr/>
          <a:lstStyle/>
          <a:p>
            <a:fld id="{66B015AC-3EE1-8340-B66F-E5549AB307A3}" type="slidenum">
              <a:rPr lang="en-US" smtClean="0"/>
              <a:pPr/>
              <a:t>23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OTS</a:t>
            </a:r>
            <a:r>
              <a:rPr lang="en-US" baseline="0" dirty="0" smtClean="0"/>
              <a:t>: score based on variables: vision, </a:t>
            </a:r>
            <a:r>
              <a:rPr lang="en-US" baseline="0" dirty="0" err="1" smtClean="0"/>
              <a:t>endophthalmitis</a:t>
            </a:r>
            <a:r>
              <a:rPr lang="en-US" baseline="0" dirty="0" smtClean="0"/>
              <a:t>, rupture, perforating or penetrating injury, RD, APD. Prognostic model to determine visual outcome in ocular injuries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Where were the foreign bodies in these eyes? And was there a relationship between where the FB was and whether glaucoma developed?</a:t>
            </a:r>
          </a:p>
          <a:p>
            <a:endParaRPr lang="en-US" dirty="0"/>
          </a:p>
        </p:txBody>
      </p:sp>
      <p:sp>
        <p:nvSpPr>
          <p:cNvPr id="4" name="Slide Number Placeholder 3"/>
          <p:cNvSpPr>
            <a:spLocks noGrp="1"/>
          </p:cNvSpPr>
          <p:nvPr>
            <p:ph type="sldNum" sz="quarter" idx="10"/>
          </p:nvPr>
        </p:nvSpPr>
        <p:spPr/>
        <p:txBody>
          <a:bodyPr/>
          <a:lstStyle/>
          <a:p>
            <a:fld id="{66B015AC-3EE1-8340-B66F-E5549AB307A3}"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a:t>
            </a:r>
            <a:r>
              <a:rPr lang="en-US" dirty="0" err="1" smtClean="0"/>
              <a:t>transillumination</a:t>
            </a:r>
            <a:r>
              <a:rPr lang="en-US" baseline="0" dirty="0" smtClean="0"/>
              <a:t> defects</a:t>
            </a:r>
          </a:p>
          <a:p>
            <a:r>
              <a:rPr lang="en-US" baseline="0" dirty="0" smtClean="0"/>
              <a:t>No debris in TM</a:t>
            </a:r>
            <a:endParaRPr lang="en-US" dirty="0"/>
          </a:p>
        </p:txBody>
      </p:sp>
      <p:sp>
        <p:nvSpPr>
          <p:cNvPr id="4" name="Slide Number Placeholder 3"/>
          <p:cNvSpPr>
            <a:spLocks noGrp="1"/>
          </p:cNvSpPr>
          <p:nvPr>
            <p:ph type="sldNum" sz="quarter" idx="10"/>
          </p:nvPr>
        </p:nvSpPr>
        <p:spPr/>
        <p:txBody>
          <a:bodyPr/>
          <a:lstStyle/>
          <a:p>
            <a:fld id="{66B015AC-3EE1-8340-B66F-E5549AB307A3}"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sounded like metal of metal on metal saw</a:t>
            </a:r>
          </a:p>
          <a:p>
            <a:r>
              <a:rPr lang="en-US" dirty="0" smtClean="0"/>
              <a:t>On our exam he didn’t have inflammation but per the notes, he presented initially with some</a:t>
            </a:r>
            <a:endParaRPr lang="en-US" dirty="0"/>
          </a:p>
        </p:txBody>
      </p:sp>
      <p:sp>
        <p:nvSpPr>
          <p:cNvPr id="4" name="Slide Number Placeholder 3"/>
          <p:cNvSpPr>
            <a:spLocks noGrp="1"/>
          </p:cNvSpPr>
          <p:nvPr>
            <p:ph type="sldNum" sz="quarter" idx="10"/>
          </p:nvPr>
        </p:nvSpPr>
        <p:spPr/>
        <p:txBody>
          <a:bodyPr/>
          <a:lstStyle/>
          <a:p>
            <a:fld id="{66B015AC-3EE1-8340-B66F-E5549AB307A3}"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Brinzolamide</a:t>
            </a:r>
            <a:r>
              <a:rPr lang="en-US" dirty="0" smtClean="0"/>
              <a:t> and </a:t>
            </a:r>
            <a:r>
              <a:rPr lang="en-US" dirty="0" err="1" smtClean="0"/>
              <a:t>brimonidine</a:t>
            </a:r>
            <a:r>
              <a:rPr lang="en-US" dirty="0" smtClean="0"/>
              <a:t> </a:t>
            </a:r>
            <a:endParaRPr lang="en-US" dirty="0"/>
          </a:p>
        </p:txBody>
      </p:sp>
      <p:sp>
        <p:nvSpPr>
          <p:cNvPr id="4" name="Slide Number Placeholder 3"/>
          <p:cNvSpPr>
            <a:spLocks noGrp="1"/>
          </p:cNvSpPr>
          <p:nvPr>
            <p:ph type="sldNum" sz="quarter" idx="10"/>
          </p:nvPr>
        </p:nvSpPr>
        <p:spPr/>
        <p:txBody>
          <a:bodyPr/>
          <a:lstStyle/>
          <a:p>
            <a:fld id="{66B015AC-3EE1-8340-B66F-E5549AB307A3}"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B015AC-3EE1-8340-B66F-E5549AB307A3}"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SF6: sulfur hexafluoride</a:t>
            </a:r>
          </a:p>
          <a:p>
            <a:endParaRPr lang="en-US" dirty="0"/>
          </a:p>
        </p:txBody>
      </p:sp>
      <p:sp>
        <p:nvSpPr>
          <p:cNvPr id="4" name="Slide Number Placeholder 3"/>
          <p:cNvSpPr>
            <a:spLocks noGrp="1"/>
          </p:cNvSpPr>
          <p:nvPr>
            <p:ph type="sldNum" sz="quarter" idx="10"/>
          </p:nvPr>
        </p:nvSpPr>
        <p:spPr/>
        <p:txBody>
          <a:bodyPr/>
          <a:lstStyle/>
          <a:p>
            <a:fld id="{66B015AC-3EE1-8340-B66F-E5549AB307A3}"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B015AC-3EE1-8340-B66F-E5549AB307A3}"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 reports of</a:t>
            </a:r>
            <a:r>
              <a:rPr lang="en-US" baseline="0" dirty="0" smtClean="0"/>
              <a:t> different metals causing toxicity</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Glaucomatocyclitic</a:t>
            </a:r>
            <a:r>
              <a:rPr lang="en-US" dirty="0" smtClean="0"/>
              <a:t>: corneal edema, </a:t>
            </a:r>
            <a:r>
              <a:rPr lang="en-US" dirty="0" err="1" smtClean="0"/>
              <a:t>KP’s</a:t>
            </a:r>
            <a:r>
              <a:rPr lang="en-US" dirty="0" smtClean="0"/>
              <a:t>, minimal pain to none, </a:t>
            </a:r>
            <a:r>
              <a:rPr lang="en-US" dirty="0" err="1" smtClean="0"/>
              <a:t>ciliary</a:t>
            </a:r>
            <a:r>
              <a:rPr lang="en-US" dirty="0" smtClean="0"/>
              <a:t> flush, rare to see cupping.</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 reports of metal causing inflammation without </a:t>
            </a:r>
            <a:r>
              <a:rPr lang="en-US" dirty="0" err="1" smtClean="0"/>
              <a:t>metallosis</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Fuchs: </a:t>
            </a:r>
            <a:r>
              <a:rPr lang="en-US" dirty="0" err="1" smtClean="0"/>
              <a:t>heterochromia</a:t>
            </a:r>
            <a:r>
              <a:rPr lang="en-US" dirty="0" smtClean="0"/>
              <a:t>,</a:t>
            </a:r>
            <a:r>
              <a:rPr lang="en-US" baseline="0" dirty="0" smtClean="0"/>
              <a:t> iris atrophy, </a:t>
            </a:r>
            <a:r>
              <a:rPr lang="en-US" baseline="0" dirty="0" err="1" smtClean="0"/>
              <a:t>KP’s</a:t>
            </a:r>
            <a:r>
              <a:rPr lang="en-US" baseline="0" dirty="0" smtClean="0"/>
              <a:t>, doesn’t respond to steroids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err="1" smtClean="0"/>
              <a:t>Pseudoex</a:t>
            </a:r>
            <a:r>
              <a:rPr lang="en-US" baseline="0" dirty="0" smtClean="0"/>
              <a:t>: no </a:t>
            </a:r>
            <a:r>
              <a:rPr lang="en-US" baseline="0" dirty="0" err="1" smtClean="0"/>
              <a:t>fibrillar</a:t>
            </a:r>
            <a:r>
              <a:rPr lang="en-US" baseline="0" dirty="0" smtClean="0"/>
              <a:t> deposit, bilateral, older population, </a:t>
            </a:r>
            <a:r>
              <a:rPr lang="en-US" baseline="0" dirty="0" err="1" smtClean="0"/>
              <a:t>transillumination</a:t>
            </a:r>
            <a:r>
              <a:rPr lang="en-US" baseline="0" dirty="0" smtClean="0"/>
              <a:t> defects</a:t>
            </a:r>
            <a:endParaRPr lang="en-US" dirty="0" smtClean="0"/>
          </a:p>
          <a:p>
            <a:endParaRPr lang="en-US" dirty="0"/>
          </a:p>
        </p:txBody>
      </p:sp>
      <p:sp>
        <p:nvSpPr>
          <p:cNvPr id="4" name="Slide Number Placeholder 3"/>
          <p:cNvSpPr>
            <a:spLocks noGrp="1"/>
          </p:cNvSpPr>
          <p:nvPr>
            <p:ph type="sldNum" sz="quarter" idx="10"/>
          </p:nvPr>
        </p:nvSpPr>
        <p:spPr/>
        <p:txBody>
          <a:bodyPr/>
          <a:lstStyle/>
          <a:p>
            <a:fld id="{66B015AC-3EE1-8340-B66F-E5549AB307A3}"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Rarely do</a:t>
            </a:r>
            <a:r>
              <a:rPr lang="en-US" baseline="0" dirty="0" smtClean="0"/>
              <a:t> metal on metal injuries cause infection – due to heat and speed of missile?</a:t>
            </a:r>
            <a:endParaRPr lang="en-US" dirty="0"/>
          </a:p>
        </p:txBody>
      </p:sp>
      <p:sp>
        <p:nvSpPr>
          <p:cNvPr id="4" name="Slide Number Placeholder 3"/>
          <p:cNvSpPr>
            <a:spLocks noGrp="1"/>
          </p:cNvSpPr>
          <p:nvPr>
            <p:ph type="sldNum" sz="quarter" idx="10"/>
          </p:nvPr>
        </p:nvSpPr>
        <p:spPr/>
        <p:txBody>
          <a:bodyPr/>
          <a:lstStyle/>
          <a:p>
            <a:fld id="{66B015AC-3EE1-8340-B66F-E5549AB307A3}"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microsoft.com/office/2007/relationships/hdphoto" Target="../media/hdphoto1.wdp"/></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32085" y="-89356"/>
            <a:ext cx="9144000" cy="6858000"/>
          </a:xfrm>
          <a:prstGeom prst="rect">
            <a:avLst/>
          </a:prstGeom>
          <a:gradFill flip="none" rotWithShape="1">
            <a:gsLst>
              <a:gs pos="0">
                <a:schemeClr val="bg1">
                  <a:lumMod val="95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Arial" panose="020B0604020202020204" pitchFamily="34" charset="0"/>
              <a:cs typeface="Arial" panose="020B0604020202020204" pitchFamily="34" charset="0"/>
            </a:endParaRPr>
          </a:p>
        </p:txBody>
      </p:sp>
      <p:sp>
        <p:nvSpPr>
          <p:cNvPr id="2" name="Title 1"/>
          <p:cNvSpPr>
            <a:spLocks noGrp="1"/>
          </p:cNvSpPr>
          <p:nvPr>
            <p:ph type="ctrTitle" hasCustomPrompt="1"/>
          </p:nvPr>
        </p:nvSpPr>
        <p:spPr>
          <a:xfrm>
            <a:off x="685800" y="304800"/>
            <a:ext cx="7772400" cy="1524000"/>
          </a:xfrm>
        </p:spPr>
        <p:txBody>
          <a:bodyPr/>
          <a:lstStyle>
            <a:lvl1pPr marL="0" marR="0" indent="0" algn="ctr" defTabSz="914400" rtl="0" eaLnBrk="1" fontAlgn="auto" latinLnBrk="0" hangingPunct="1">
              <a:lnSpc>
                <a:spcPct val="100000"/>
              </a:lnSpc>
              <a:spcBef>
                <a:spcPct val="0"/>
              </a:spcBef>
              <a:spcAft>
                <a:spcPts val="0"/>
              </a:spcAft>
              <a:buClrTx/>
              <a:buSzTx/>
              <a:buFontTx/>
              <a:buNone/>
              <a:tabLst/>
              <a:defRPr sz="4800" baseline="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smtClean="0"/>
              <a:t>Title (i.e. Grand Rounds)</a:t>
            </a:r>
            <a:br>
              <a:rPr lang="en-US" dirty="0" smtClean="0"/>
            </a:br>
            <a:r>
              <a:rPr lang="en-US" sz="4000" dirty="0" smtClean="0"/>
              <a:t>Subtitle (i.e.</a:t>
            </a:r>
            <a:r>
              <a:rPr lang="en-US" sz="4000" baseline="0" dirty="0" smtClean="0"/>
              <a:t> </a:t>
            </a:r>
            <a:r>
              <a:rPr lang="en-US" sz="4000" baseline="0" dirty="0" err="1" smtClean="0"/>
              <a:t>Chalazion</a:t>
            </a:r>
            <a:r>
              <a:rPr lang="en-US" sz="4000" dirty="0" smtClean="0"/>
              <a:t>)</a:t>
            </a:r>
            <a:endParaRPr lang="en-US" dirty="0"/>
          </a:p>
        </p:txBody>
      </p:sp>
      <p:sp>
        <p:nvSpPr>
          <p:cNvPr id="3" name="Subtitle 2"/>
          <p:cNvSpPr>
            <a:spLocks noGrp="1"/>
          </p:cNvSpPr>
          <p:nvPr>
            <p:ph type="subTitle" idx="1" hasCustomPrompt="1"/>
          </p:nvPr>
        </p:nvSpPr>
        <p:spPr>
          <a:xfrm>
            <a:off x="1371600" y="4495800"/>
            <a:ext cx="6400800" cy="1219200"/>
          </a:xfrm>
        </p:spPr>
        <p:txBody>
          <a:bodyPr/>
          <a:lstStyle>
            <a:lvl1pPr marL="0" indent="0" algn="ctr">
              <a:buNone/>
              <a:defRPr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and Date</a:t>
            </a:r>
          </a:p>
        </p:txBody>
      </p:sp>
      <p:sp>
        <p:nvSpPr>
          <p:cNvPr id="10" name="Rectangle 9"/>
          <p:cNvSpPr/>
          <p:nvPr userDrawn="1"/>
        </p:nvSpPr>
        <p:spPr>
          <a:xfrm>
            <a:off x="-32085" y="6180221"/>
            <a:ext cx="9176085" cy="685800"/>
          </a:xfrm>
          <a:prstGeom prst="rect">
            <a:avLst/>
          </a:prstGeom>
          <a:solidFill>
            <a:srgbClr val="AD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981302" y="2286000"/>
            <a:ext cx="3148717" cy="1828800"/>
          </a:xfrm>
          <a:prstGeom prst="rect">
            <a:avLst/>
          </a:prstGeom>
        </p:spPr>
      </p:pic>
      <p:sp>
        <p:nvSpPr>
          <p:cNvPr id="12" name="TextBox 11"/>
          <p:cNvSpPr txBox="1"/>
          <p:nvPr userDrawn="1"/>
        </p:nvSpPr>
        <p:spPr>
          <a:xfrm>
            <a:off x="2507803" y="6348481"/>
            <a:ext cx="6523902" cy="400110"/>
          </a:xfrm>
          <a:prstGeom prst="rect">
            <a:avLst/>
          </a:prstGeom>
          <a:noFill/>
        </p:spPr>
        <p:txBody>
          <a:bodyPr wrap="none" rtlCol="0">
            <a:spAutoFit/>
          </a:bodyPr>
          <a:lstStyle/>
          <a:p>
            <a:r>
              <a:rPr lang="en-US" sz="2000" dirty="0" smtClean="0">
                <a:ln w="3175">
                  <a:noFill/>
                </a:ln>
                <a:solidFill>
                  <a:schemeClr val="bg1"/>
                </a:solidFill>
                <a:effectLst/>
                <a:latin typeface="Arial Rounded MT Bold" panose="020F0704030504030204" pitchFamily="34" charset="0"/>
              </a:rPr>
              <a:t>Department of Ophthalmology and Visual Sciences</a:t>
            </a:r>
            <a:endParaRPr lang="en-US" sz="2000" dirty="0">
              <a:ln w="3175">
                <a:noFill/>
              </a:ln>
              <a:solidFill>
                <a:schemeClr val="bg1"/>
              </a:solidFill>
              <a:effectLst/>
              <a:latin typeface="Arial Rounded MT Bold" panose="020F0704030504030204" pitchFamily="34" charset="0"/>
            </a:endParaRPr>
          </a:p>
        </p:txBody>
      </p:sp>
      <p:pic>
        <p:nvPicPr>
          <p:cNvPr id="1028" name="Picture 4" descr="https://cdn0.orgsync.com/images/os-school-logos/374-pyvbk56-university-of-louisville-onred-app-sm.png"/>
          <p:cNvPicPr>
            <a:picLocks noChangeAspect="1" noChangeArrowheads="1"/>
          </p:cNvPicPr>
          <p:nvPr userDrawn="1"/>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199" y="6112042"/>
            <a:ext cx="2286001" cy="914400"/>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58318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3DA4EB-0B06-4F24-98BB-CEE041FC849F}" type="datetimeFigureOut">
              <a:rPr lang="en-US" smtClean="0"/>
              <a:pPr/>
              <a:t>10/19/16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83579-E7DE-4469-A140-89CEE8B0329A}"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17915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3DA4EB-0B06-4F24-98BB-CEE041FC849F}" type="datetimeFigureOut">
              <a:rPr lang="en-US" smtClean="0"/>
              <a:pPr/>
              <a:t>10/19/16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83579-E7DE-4469-A140-89CEE8B0329A}"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33328812"/>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gradFill flip="none" rotWithShape="1">
            <a:gsLst>
              <a:gs pos="0">
                <a:schemeClr val="bg1">
                  <a:lumMod val="95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066800"/>
            <a:ext cx="8229600" cy="5059363"/>
          </a:xfrm>
        </p:spPr>
        <p:txBody>
          <a:bodyPr/>
          <a:lstStyle>
            <a:lvl1pPr>
              <a:defRPr>
                <a:latin typeface="Arial" panose="020B0604020202020204" pitchFamily="34" charset="0"/>
                <a:cs typeface="Arial" panose="020B0604020202020204" pitchFamily="34" charset="0"/>
              </a:defRPr>
            </a:lvl1pPr>
            <a:lvl2pPr>
              <a:defRPr>
                <a:solidFill>
                  <a:schemeClr val="tx1">
                    <a:lumMod val="65000"/>
                    <a:lumOff val="35000"/>
                  </a:schemeClr>
                </a:solidFill>
                <a:latin typeface="Arial" panose="020B0604020202020204" pitchFamily="34" charset="0"/>
                <a:cs typeface="Arial" panose="020B0604020202020204" pitchFamily="34" charset="0"/>
              </a:defRPr>
            </a:lvl2pPr>
            <a:lvl3pPr>
              <a:defRPr>
                <a:solidFill>
                  <a:schemeClr val="tx1">
                    <a:lumMod val="65000"/>
                    <a:lumOff val="35000"/>
                  </a:schemeClr>
                </a:solidFill>
                <a:latin typeface="Arial" panose="020B0604020202020204" pitchFamily="34" charset="0"/>
                <a:cs typeface="Arial" panose="020B0604020202020204" pitchFamily="34" charset="0"/>
              </a:defRPr>
            </a:lvl3pPr>
            <a:lvl4pPr>
              <a:defRPr>
                <a:solidFill>
                  <a:schemeClr val="tx1">
                    <a:lumMod val="65000"/>
                    <a:lumOff val="35000"/>
                  </a:schemeClr>
                </a:solidFill>
                <a:latin typeface="Arial" panose="020B0604020202020204" pitchFamily="34" charset="0"/>
                <a:cs typeface="Arial" panose="020B0604020202020204" pitchFamily="34" charset="0"/>
              </a:defRPr>
            </a:lvl4pPr>
            <a:lvl5pPr>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102349"/>
            <a:ext cx="8229600" cy="1143000"/>
          </a:xfrm>
        </p:spPr>
        <p:txBody>
          <a:bodyPr/>
          <a:lstStyle>
            <a:lvl1pPr>
              <a:defRPr>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pic>
        <p:nvPicPr>
          <p:cNvPr id="10" name="Picture 2" descr="C:\Users\Juan P FdC\Desktop\DOVS white.png"/>
          <p:cNvPicPr>
            <a:picLocks noChangeAspect="1" noChangeArrowheads="1"/>
          </p:cNvPicPr>
          <p:nvPr userDrawn="1"/>
        </p:nvPicPr>
        <p:blipFill>
          <a:blip r:embed="rId2" cstate="print">
            <a:extLst>
              <a:ext uri="{BEBA8EAE-BF5A-486C-A8C5-ECC9F3942E4B}">
                <a14:imgProp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14:imgLayer r:embed="rId3">
                    <a14:imgEffect>
                      <a14:brightnessContrast bright="-20000" contrast="-40000"/>
                    </a14:imgEffect>
                  </a14:imgLayer>
                </a14:imgProps>
              </a:ex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106257" y="6253205"/>
            <a:ext cx="1013680" cy="588753"/>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63728040"/>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DA4EB-0B06-4F24-98BB-CEE041FC849F}" type="datetimeFigureOut">
              <a:rPr lang="en-US" smtClean="0"/>
              <a:pPr/>
              <a:t>10/19/16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83579-E7DE-4469-A140-89CEE8B0329A}"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14033384"/>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3DA4EB-0B06-4F24-98BB-CEE041FC849F}" type="datetimeFigureOut">
              <a:rPr lang="en-US" smtClean="0"/>
              <a:pPr/>
              <a:t>10/19/16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783579-E7DE-4469-A140-89CEE8B0329A}"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27258811"/>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3DA4EB-0B06-4F24-98BB-CEE041FC849F}" type="datetimeFigureOut">
              <a:rPr lang="en-US" smtClean="0"/>
              <a:pPr/>
              <a:t>10/19/16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783579-E7DE-4469-A140-89CEE8B0329A}"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97511837"/>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3DA4EB-0B06-4F24-98BB-CEE041FC849F}" type="datetimeFigureOut">
              <a:rPr lang="en-US" smtClean="0"/>
              <a:pPr/>
              <a:t>10/19/16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783579-E7DE-4469-A140-89CEE8B0329A}"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11319478"/>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3DA4EB-0B06-4F24-98BB-CEE041FC849F}" type="datetimeFigureOut">
              <a:rPr lang="en-US" smtClean="0"/>
              <a:pPr/>
              <a:t>10/19/16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783579-E7DE-4469-A140-89CEE8B0329A}"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72094964"/>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3DA4EB-0B06-4F24-98BB-CEE041FC849F}" type="datetimeFigureOut">
              <a:rPr lang="en-US" smtClean="0"/>
              <a:pPr/>
              <a:t>10/19/16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783579-E7DE-4469-A140-89CEE8B0329A}"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32209188"/>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3DA4EB-0B06-4F24-98BB-CEE041FC849F}" type="datetimeFigureOut">
              <a:rPr lang="en-US" smtClean="0"/>
              <a:pPr/>
              <a:t>10/19/16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783579-E7DE-4469-A140-89CEE8B0329A}"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773769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3DA4EB-0B06-4F24-98BB-CEE041FC849F}" type="datetimeFigureOut">
              <a:rPr lang="en-US" smtClean="0"/>
              <a:pPr/>
              <a:t>10/19/16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783579-E7DE-4469-A140-89CEE8B0329A}"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56195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dirty="0" smtClean="0"/>
              <a:t>Tala Kassm, DO</a:t>
            </a:r>
          </a:p>
          <a:p>
            <a:r>
              <a:rPr lang="en-US" dirty="0" smtClean="0"/>
              <a:t>October 21, 2016</a:t>
            </a:r>
            <a:endParaRPr lang="en-US" dirty="0"/>
          </a:p>
        </p:txBody>
      </p:sp>
      <p:sp>
        <p:nvSpPr>
          <p:cNvPr id="4" name="Title 3"/>
          <p:cNvSpPr>
            <a:spLocks noGrp="1"/>
          </p:cNvSpPr>
          <p:nvPr>
            <p:ph type="ctrTitle"/>
          </p:nvPr>
        </p:nvSpPr>
        <p:spPr/>
        <p:txBody>
          <a:bodyPr>
            <a:normAutofit fontScale="90000"/>
          </a:bodyPr>
          <a:lstStyle/>
          <a:p>
            <a:r>
              <a:rPr lang="en-US" dirty="0" smtClean="0"/>
              <a:t>Grand Rounds</a:t>
            </a:r>
            <a:br>
              <a:rPr lang="en-US" dirty="0" smtClean="0"/>
            </a:br>
            <a:r>
              <a:rPr lang="en-US" dirty="0" smtClean="0"/>
              <a:t>A Case of Monocular Glaucoma</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215821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Foreign body was removed while performing anterior </a:t>
            </a:r>
            <a:r>
              <a:rPr lang="en-US" dirty="0" err="1" smtClean="0"/>
              <a:t>vitrectomy</a:t>
            </a:r>
            <a:r>
              <a:rPr lang="en-US" dirty="0" smtClean="0"/>
              <a:t>. </a:t>
            </a:r>
          </a:p>
        </p:txBody>
      </p:sp>
      <p:sp>
        <p:nvSpPr>
          <p:cNvPr id="3" name="Title 2"/>
          <p:cNvSpPr>
            <a:spLocks noGrp="1"/>
          </p:cNvSpPr>
          <p:nvPr>
            <p:ph type="title"/>
          </p:nvPr>
        </p:nvSpPr>
        <p:spPr/>
        <p:txBody>
          <a:bodyPr/>
          <a:lstStyle/>
          <a:p>
            <a:r>
              <a:rPr lang="en-US" dirty="0" smtClean="0"/>
              <a:t>Surgery</a:t>
            </a:r>
            <a:endParaRPr lang="en-US" dirty="0"/>
          </a:p>
        </p:txBody>
      </p:sp>
      <p:pic>
        <p:nvPicPr>
          <p:cNvPr id="4" name="Picture 3" descr="Mx24170201781.bmp"/>
          <p:cNvPicPr>
            <a:picLocks noChangeAspect="1"/>
          </p:cNvPicPr>
          <p:nvPr/>
        </p:nvPicPr>
        <p:blipFill>
          <a:blip r:embed="rId2"/>
          <a:stretch>
            <a:fillRect/>
          </a:stretch>
        </p:blipFill>
        <p:spPr>
          <a:xfrm>
            <a:off x="2743200" y="2895600"/>
            <a:ext cx="6172200" cy="3446146"/>
          </a:xfrm>
          <a:prstGeom prst="rect">
            <a:avLst/>
          </a:prstGeom>
        </p:spPr>
      </p:pic>
      <p:pic>
        <p:nvPicPr>
          <p:cNvPr id="6" name="Picture 5" descr="metal pieces vitrector.jpg"/>
          <p:cNvPicPr>
            <a:picLocks noChangeAspect="1"/>
          </p:cNvPicPr>
          <p:nvPr/>
        </p:nvPicPr>
        <p:blipFill>
          <a:blip r:embed="rId3"/>
          <a:stretch>
            <a:fillRect/>
          </a:stretch>
        </p:blipFill>
        <p:spPr>
          <a:xfrm>
            <a:off x="685800" y="2362200"/>
            <a:ext cx="4191000" cy="24491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No retinal tears or detachment seen</a:t>
            </a:r>
            <a:r>
              <a:rPr lang="en-US" dirty="0" smtClean="0"/>
              <a:t> </a:t>
            </a:r>
            <a:r>
              <a:rPr lang="en-US" dirty="0" smtClean="0"/>
              <a:t>during</a:t>
            </a:r>
            <a:r>
              <a:rPr lang="en-US" dirty="0" smtClean="0"/>
              <a:t> </a:t>
            </a:r>
            <a:r>
              <a:rPr lang="en-US" dirty="0" err="1" smtClean="0"/>
              <a:t>scleral</a:t>
            </a:r>
            <a:r>
              <a:rPr lang="en-US" dirty="0" smtClean="0"/>
              <a:t> depression at time of surgery.</a:t>
            </a:r>
          </a:p>
          <a:p>
            <a:r>
              <a:rPr lang="en-US" dirty="0" smtClean="0"/>
              <a:t>The foreign body material was sent to lab for further identification.</a:t>
            </a:r>
          </a:p>
          <a:p>
            <a:pPr lvl="1"/>
            <a:r>
              <a:rPr lang="en-US" dirty="0" smtClean="0"/>
              <a:t>Pathology report returned as unidentified black foreign body material.</a:t>
            </a:r>
          </a:p>
          <a:p>
            <a:endParaRPr lang="en-US" dirty="0" smtClean="0"/>
          </a:p>
        </p:txBody>
      </p:sp>
      <p:sp>
        <p:nvSpPr>
          <p:cNvPr id="3" name="Title 2"/>
          <p:cNvSpPr>
            <a:spLocks noGrp="1"/>
          </p:cNvSpPr>
          <p:nvPr>
            <p:ph type="title"/>
          </p:nvPr>
        </p:nvSpPr>
        <p:spPr/>
        <p:txBody>
          <a:bodyPr/>
          <a:lstStyle/>
          <a:p>
            <a:r>
              <a:rPr lang="en-US" dirty="0" smtClean="0"/>
              <a:t>Surgery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 grpId="1"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 week follow up for right eye: </a:t>
            </a:r>
          </a:p>
          <a:p>
            <a:pPr lvl="1"/>
            <a:r>
              <a:rPr lang="en-US" dirty="0" smtClean="0"/>
              <a:t>VA of 20/30 </a:t>
            </a:r>
          </a:p>
          <a:p>
            <a:pPr lvl="1"/>
            <a:r>
              <a:rPr lang="en-US" dirty="0" smtClean="0"/>
              <a:t>IOP of 20</a:t>
            </a:r>
          </a:p>
          <a:p>
            <a:pPr lvl="1"/>
            <a:r>
              <a:rPr lang="en-US" dirty="0" smtClean="0"/>
              <a:t>Still on </a:t>
            </a:r>
            <a:r>
              <a:rPr lang="en-US" dirty="0" err="1" smtClean="0"/>
              <a:t>Simbrinza</a:t>
            </a:r>
            <a:r>
              <a:rPr lang="en-US" dirty="0" smtClean="0"/>
              <a:t> TID</a:t>
            </a:r>
            <a:r>
              <a:rPr lang="en-US" dirty="0" smtClean="0"/>
              <a:t>, </a:t>
            </a:r>
            <a:r>
              <a:rPr lang="en-US" dirty="0" err="1" smtClean="0"/>
              <a:t>timolol</a:t>
            </a:r>
            <a:r>
              <a:rPr lang="en-US" dirty="0" smtClean="0"/>
              <a:t> BID</a:t>
            </a:r>
            <a:r>
              <a:rPr lang="en-US" dirty="0" smtClean="0"/>
              <a:t>, PF QID</a:t>
            </a:r>
          </a:p>
          <a:p>
            <a:pPr lvl="1"/>
            <a:r>
              <a:rPr lang="en-US" dirty="0" smtClean="0"/>
              <a:t>AC quiet</a:t>
            </a:r>
          </a:p>
          <a:p>
            <a:pPr lvl="1"/>
            <a:r>
              <a:rPr lang="en-US" dirty="0" smtClean="0"/>
              <a:t>Inferior </a:t>
            </a:r>
            <a:r>
              <a:rPr lang="en-US" dirty="0" err="1" smtClean="0"/>
              <a:t>rhegmatogenous</a:t>
            </a:r>
            <a:r>
              <a:rPr lang="en-US" dirty="0" smtClean="0"/>
              <a:t> retinal detachment with horseshoe tear at 9 o’clock</a:t>
            </a:r>
          </a:p>
          <a:p>
            <a:pPr lvl="1"/>
            <a:r>
              <a:rPr lang="en-US" dirty="0" smtClean="0"/>
              <a:t>Plan: return to OR for </a:t>
            </a:r>
            <a:r>
              <a:rPr lang="en-US" dirty="0" err="1" smtClean="0"/>
              <a:t>scleral</a:t>
            </a:r>
            <a:r>
              <a:rPr lang="en-US" dirty="0" smtClean="0"/>
              <a:t> buckle, 25 gauge </a:t>
            </a:r>
            <a:r>
              <a:rPr lang="en-US" dirty="0" err="1" smtClean="0"/>
              <a:t>vitrectomy</a:t>
            </a:r>
            <a:r>
              <a:rPr lang="en-US" dirty="0" smtClean="0"/>
              <a:t>, </a:t>
            </a:r>
            <a:r>
              <a:rPr lang="en-US" dirty="0" err="1" smtClean="0"/>
              <a:t>endolaser</a:t>
            </a:r>
            <a:r>
              <a:rPr lang="en-US" dirty="0" smtClean="0"/>
              <a:t> and SF6</a:t>
            </a:r>
          </a:p>
          <a:p>
            <a:endParaRPr lang="en-US" dirty="0"/>
          </a:p>
        </p:txBody>
      </p:sp>
      <p:sp>
        <p:nvSpPr>
          <p:cNvPr id="3" name="Title 2"/>
          <p:cNvSpPr>
            <a:spLocks noGrp="1"/>
          </p:cNvSpPr>
          <p:nvPr>
            <p:ph type="title"/>
          </p:nvPr>
        </p:nvSpPr>
        <p:spPr/>
        <p:txBody>
          <a:bodyPr/>
          <a:lstStyle/>
          <a:p>
            <a:r>
              <a:rPr lang="en-US" dirty="0" smtClean="0"/>
              <a:t>Follow Up</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Retinal detachment was successfully repaired</a:t>
            </a:r>
          </a:p>
          <a:p>
            <a:r>
              <a:rPr lang="en-US" dirty="0" smtClean="0"/>
              <a:t>At follow up visits, IOP ranged from 20-25 mmHg </a:t>
            </a:r>
          </a:p>
          <a:p>
            <a:pPr lvl="1"/>
            <a:r>
              <a:rPr lang="en-US" dirty="0" smtClean="0"/>
              <a:t>Still on </a:t>
            </a:r>
            <a:r>
              <a:rPr lang="en-US" dirty="0" err="1" smtClean="0"/>
              <a:t>Simbrinza</a:t>
            </a:r>
            <a:r>
              <a:rPr lang="en-US" dirty="0" smtClean="0"/>
              <a:t> TID, </a:t>
            </a:r>
            <a:r>
              <a:rPr lang="en-US" dirty="0" err="1" smtClean="0"/>
              <a:t>timolol</a:t>
            </a:r>
            <a:r>
              <a:rPr lang="en-US" dirty="0" smtClean="0"/>
              <a:t> BID, </a:t>
            </a:r>
            <a:r>
              <a:rPr lang="en-US" dirty="0" err="1" smtClean="0"/>
              <a:t>Diamox</a:t>
            </a:r>
            <a:r>
              <a:rPr lang="en-US" dirty="0" smtClean="0"/>
              <a:t> 250 mg BID and PF TID. </a:t>
            </a:r>
          </a:p>
          <a:p>
            <a:pPr lvl="1"/>
            <a:r>
              <a:rPr lang="en-US" dirty="0" smtClean="0"/>
              <a:t>Trace to no inflammation</a:t>
            </a:r>
          </a:p>
          <a:p>
            <a:pPr lvl="1"/>
            <a:r>
              <a:rPr lang="en-US" dirty="0" err="1" smtClean="0"/>
              <a:t>Travatan</a:t>
            </a:r>
            <a:r>
              <a:rPr lang="en-US" dirty="0" smtClean="0"/>
              <a:t> added to his regimen</a:t>
            </a:r>
            <a:endParaRPr lang="en-US" dirty="0"/>
          </a:p>
        </p:txBody>
      </p:sp>
      <p:sp>
        <p:nvSpPr>
          <p:cNvPr id="3" name="Title 2"/>
          <p:cNvSpPr>
            <a:spLocks noGrp="1"/>
          </p:cNvSpPr>
          <p:nvPr>
            <p:ph type="title"/>
          </p:nvPr>
        </p:nvSpPr>
        <p:spPr/>
        <p:txBody>
          <a:bodyPr/>
          <a:lstStyle/>
          <a:p>
            <a:r>
              <a:rPr lang="en-US" dirty="0" smtClean="0"/>
              <a:t>Follow up</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Open Angle Glaucoma Secondary to Intraocular Metal</a:t>
            </a:r>
          </a:p>
          <a:p>
            <a:pPr lvl="1"/>
            <a:r>
              <a:rPr lang="en-US" dirty="0" err="1" smtClean="0"/>
              <a:t>Metallosis</a:t>
            </a:r>
            <a:endParaRPr lang="en-US" dirty="0" smtClean="0"/>
          </a:p>
          <a:p>
            <a:pPr lvl="2"/>
            <a:r>
              <a:rPr lang="en-US" dirty="0" smtClean="0"/>
              <a:t>No signs on exam</a:t>
            </a:r>
          </a:p>
          <a:p>
            <a:pPr lvl="2"/>
            <a:r>
              <a:rPr lang="en-US" dirty="0" smtClean="0"/>
              <a:t>No obvious debris in TM on </a:t>
            </a:r>
            <a:r>
              <a:rPr lang="en-US" dirty="0" err="1" smtClean="0"/>
              <a:t>gonioscopy</a:t>
            </a:r>
            <a:endParaRPr lang="en-US" dirty="0" smtClean="0"/>
          </a:p>
          <a:p>
            <a:pPr lvl="2"/>
            <a:r>
              <a:rPr lang="en-US" dirty="0" smtClean="0"/>
              <a:t>Only reported with copper and iron</a:t>
            </a:r>
          </a:p>
          <a:p>
            <a:pPr lvl="1"/>
            <a:r>
              <a:rPr lang="en-US" dirty="0" err="1" smtClean="0"/>
              <a:t>Fibrosclerosis</a:t>
            </a:r>
            <a:r>
              <a:rPr lang="en-US" dirty="0" smtClean="0"/>
              <a:t> of TM</a:t>
            </a:r>
          </a:p>
          <a:p>
            <a:pPr lvl="2"/>
            <a:r>
              <a:rPr lang="en-US" dirty="0" smtClean="0"/>
              <a:t>Indirect metal toxicity (not physically blocking the angle)</a:t>
            </a:r>
          </a:p>
          <a:p>
            <a:pPr lvl="1"/>
            <a:r>
              <a:rPr lang="en-US" dirty="0" smtClean="0"/>
              <a:t>Inflammation incited by a metallic foreign body</a:t>
            </a:r>
          </a:p>
          <a:p>
            <a:pPr lvl="2"/>
            <a:r>
              <a:rPr lang="en-US" dirty="0" smtClean="0"/>
              <a:t>Could be incited as metal degraded over time</a:t>
            </a:r>
          </a:p>
          <a:p>
            <a:pPr lvl="2"/>
            <a:r>
              <a:rPr lang="en-US" dirty="0" smtClean="0"/>
              <a:t>Consistent with friability upon removal and delayed onset</a:t>
            </a:r>
          </a:p>
          <a:p>
            <a:pPr lvl="2"/>
            <a:r>
              <a:rPr lang="en-US" dirty="0" smtClean="0"/>
              <a:t>Possible encapsulation</a:t>
            </a:r>
          </a:p>
          <a:p>
            <a:r>
              <a:rPr lang="en-US" dirty="0" smtClean="0"/>
              <a:t>Unilateral Open Angle Glaucoma </a:t>
            </a:r>
          </a:p>
          <a:p>
            <a:pPr lvl="1"/>
            <a:r>
              <a:rPr lang="en-US" dirty="0" smtClean="0"/>
              <a:t>Possible </a:t>
            </a:r>
            <a:r>
              <a:rPr lang="en-US" dirty="0" err="1" smtClean="0"/>
              <a:t>glaucomatocyclic</a:t>
            </a:r>
            <a:r>
              <a:rPr lang="en-US" dirty="0" smtClean="0"/>
              <a:t> crisis, Fuchs </a:t>
            </a:r>
            <a:r>
              <a:rPr lang="en-US" dirty="0" err="1"/>
              <a:t>h</a:t>
            </a:r>
            <a:r>
              <a:rPr lang="en-US" dirty="0" err="1" smtClean="0"/>
              <a:t>eterochromic</a:t>
            </a:r>
            <a:r>
              <a:rPr lang="en-US" dirty="0" smtClean="0"/>
              <a:t> </a:t>
            </a:r>
            <a:r>
              <a:rPr lang="en-US" dirty="0" err="1" smtClean="0"/>
              <a:t>iridocyclitis</a:t>
            </a:r>
            <a:r>
              <a:rPr lang="en-US" dirty="0" smtClean="0"/>
              <a:t>, </a:t>
            </a:r>
            <a:r>
              <a:rPr lang="en-US" dirty="0" err="1" smtClean="0"/>
              <a:t>pseudoexfoliation</a:t>
            </a:r>
            <a:r>
              <a:rPr lang="en-US" dirty="0" smtClean="0"/>
              <a:t>, etc.</a:t>
            </a:r>
          </a:p>
          <a:p>
            <a:pPr lvl="1"/>
            <a:r>
              <a:rPr lang="en-US" dirty="0" smtClean="0"/>
              <a:t>Unlikely given history and lack of other findings that support these diagnoses</a:t>
            </a:r>
          </a:p>
        </p:txBody>
      </p:sp>
      <p:sp>
        <p:nvSpPr>
          <p:cNvPr id="3" name="Title 2"/>
          <p:cNvSpPr>
            <a:spLocks noGrp="1"/>
          </p:cNvSpPr>
          <p:nvPr>
            <p:ph type="title"/>
          </p:nvPr>
        </p:nvSpPr>
        <p:spPr/>
        <p:txBody>
          <a:bodyPr/>
          <a:lstStyle/>
          <a:p>
            <a:r>
              <a:rPr lang="en-US" dirty="0" smtClean="0"/>
              <a:t>So… What was the diagnosis?</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769313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Up to 40% of eyes with an open-globe injury contain at least one IOFB. </a:t>
            </a:r>
          </a:p>
          <a:p>
            <a:r>
              <a:rPr lang="en-US" dirty="0" smtClean="0"/>
              <a:t>Most commonly affect young men</a:t>
            </a:r>
          </a:p>
          <a:p>
            <a:pPr lvl="1"/>
            <a:r>
              <a:rPr lang="en-US" dirty="0" smtClean="0"/>
              <a:t>While shooting a shotgun or BB gun</a:t>
            </a:r>
          </a:p>
          <a:p>
            <a:pPr lvl="1"/>
            <a:r>
              <a:rPr lang="en-US" dirty="0" smtClean="0"/>
              <a:t>Hammering</a:t>
            </a:r>
          </a:p>
          <a:p>
            <a:pPr lvl="1"/>
            <a:r>
              <a:rPr lang="en-US" dirty="0" smtClean="0"/>
              <a:t>Witnessing an explosion</a:t>
            </a:r>
          </a:p>
          <a:p>
            <a:pPr lvl="1"/>
            <a:r>
              <a:rPr lang="en-US" dirty="0" smtClean="0"/>
              <a:t>Using a machine tool </a:t>
            </a:r>
          </a:p>
          <a:p>
            <a:r>
              <a:rPr lang="en-US" dirty="0" smtClean="0"/>
              <a:t>Can lead to severe vision loss due to:</a:t>
            </a:r>
          </a:p>
          <a:p>
            <a:pPr lvl="1"/>
            <a:r>
              <a:rPr lang="en-US" dirty="0" err="1" smtClean="0"/>
              <a:t>Endophthalmitis</a:t>
            </a:r>
            <a:endParaRPr lang="en-US" dirty="0" smtClean="0"/>
          </a:p>
          <a:p>
            <a:pPr lvl="1"/>
            <a:r>
              <a:rPr lang="en-US" dirty="0" smtClean="0"/>
              <a:t>Retinal detachment</a:t>
            </a:r>
          </a:p>
          <a:p>
            <a:pPr lvl="1"/>
            <a:r>
              <a:rPr lang="en-US" dirty="0" err="1" smtClean="0"/>
              <a:t>Metallosis</a:t>
            </a:r>
            <a:r>
              <a:rPr lang="en-US" dirty="0" smtClean="0"/>
              <a:t> </a:t>
            </a:r>
            <a:endParaRPr lang="en-US" dirty="0"/>
          </a:p>
        </p:txBody>
      </p:sp>
      <p:sp>
        <p:nvSpPr>
          <p:cNvPr id="3" name="Title 2"/>
          <p:cNvSpPr>
            <a:spLocks noGrp="1"/>
          </p:cNvSpPr>
          <p:nvPr>
            <p:ph type="title"/>
          </p:nvPr>
        </p:nvSpPr>
        <p:spPr/>
        <p:txBody>
          <a:bodyPr/>
          <a:lstStyle/>
          <a:p>
            <a:r>
              <a:rPr lang="en-US" dirty="0" smtClean="0"/>
              <a:t>Intraocular Foreign Bodies</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219423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Majority are small, sharp projectiles produced in hammering stone or metal. </a:t>
            </a:r>
          </a:p>
          <a:p>
            <a:pPr lvl="1"/>
            <a:r>
              <a:rPr lang="en-US" dirty="0" smtClean="0"/>
              <a:t>90% are metallic</a:t>
            </a:r>
          </a:p>
          <a:p>
            <a:pPr lvl="1"/>
            <a:r>
              <a:rPr lang="en-US" dirty="0" smtClean="0"/>
              <a:t>55-80% of those are magnetic</a:t>
            </a:r>
          </a:p>
          <a:p>
            <a:r>
              <a:rPr lang="en-US" dirty="0" smtClean="0"/>
              <a:t>Most frequently enter the eye through:</a:t>
            </a:r>
          </a:p>
          <a:p>
            <a:pPr lvl="1"/>
            <a:r>
              <a:rPr lang="en-US" dirty="0" smtClean="0"/>
              <a:t>Cornea  65%</a:t>
            </a:r>
          </a:p>
          <a:p>
            <a:pPr lvl="1"/>
            <a:r>
              <a:rPr lang="en-US" dirty="0" smtClean="0"/>
              <a:t>Sclera 25%</a:t>
            </a:r>
          </a:p>
          <a:p>
            <a:pPr lvl="1"/>
            <a:r>
              <a:rPr lang="en-US" dirty="0" err="1" smtClean="0"/>
              <a:t>Limbus</a:t>
            </a:r>
            <a:r>
              <a:rPr lang="en-US" dirty="0" smtClean="0"/>
              <a:t> 10%</a:t>
            </a:r>
          </a:p>
          <a:p>
            <a:pPr lvl="1"/>
            <a:r>
              <a:rPr lang="en-US" dirty="0" smtClean="0"/>
              <a:t>Most frequently lodged in the vitreous (65%)</a:t>
            </a:r>
            <a:endParaRPr lang="en-US" dirty="0"/>
          </a:p>
        </p:txBody>
      </p:sp>
      <p:sp>
        <p:nvSpPr>
          <p:cNvPr id="3" name="Title 2"/>
          <p:cNvSpPr>
            <a:spLocks noGrp="1"/>
          </p:cNvSpPr>
          <p:nvPr>
            <p:ph type="title"/>
          </p:nvPr>
        </p:nvSpPr>
        <p:spPr/>
        <p:txBody>
          <a:bodyPr/>
          <a:lstStyle/>
          <a:p>
            <a:r>
              <a:rPr lang="en-US" dirty="0" smtClean="0"/>
              <a:t>Intraocular Foreign Bodies</a:t>
            </a:r>
            <a:endParaRPr lang="en-US" dirty="0"/>
          </a:p>
        </p:txBody>
      </p:sp>
      <p:sp>
        <p:nvSpPr>
          <p:cNvPr id="4" name="TextBox 3"/>
          <p:cNvSpPr txBox="1"/>
          <p:nvPr/>
        </p:nvSpPr>
        <p:spPr>
          <a:xfrm>
            <a:off x="609600" y="6324600"/>
            <a:ext cx="7162800" cy="738664"/>
          </a:xfrm>
          <a:prstGeom prst="rect">
            <a:avLst/>
          </a:prstGeom>
          <a:noFill/>
        </p:spPr>
        <p:txBody>
          <a:bodyPr wrap="square" rtlCol="0">
            <a:spAutoFit/>
          </a:bodyPr>
          <a:lstStyle/>
          <a:p>
            <a:r>
              <a:rPr lang="en-US" sz="1200" dirty="0" err="1" smtClean="0"/>
              <a:t>Lemley</a:t>
            </a:r>
            <a:r>
              <a:rPr lang="en-US" sz="1200" dirty="0" smtClean="0"/>
              <a:t> CA. </a:t>
            </a:r>
            <a:r>
              <a:rPr lang="en-US" sz="1200" dirty="0" err="1" smtClean="0"/>
              <a:t>Wirostko</a:t>
            </a:r>
            <a:r>
              <a:rPr lang="en-US" sz="1200" dirty="0" smtClean="0"/>
              <a:t> WJ. </a:t>
            </a:r>
            <a:r>
              <a:rPr lang="en-US" sz="1200" dirty="0" err="1" smtClean="0"/>
              <a:t>Mieler</a:t>
            </a:r>
            <a:r>
              <a:rPr lang="en-US" sz="1200" dirty="0" smtClean="0"/>
              <a:t> WF. McCabe CM. </a:t>
            </a:r>
            <a:r>
              <a:rPr lang="en-US" sz="1200" dirty="0" err="1" smtClean="0"/>
              <a:t>Dieckert</a:t>
            </a:r>
            <a:r>
              <a:rPr lang="en-US" sz="1200" dirty="0" smtClean="0"/>
              <a:t> JP. Intraocular Foreign Bodies. </a:t>
            </a:r>
            <a:r>
              <a:rPr lang="en-US" sz="1200" i="1" dirty="0" err="1" smtClean="0"/>
              <a:t>Alber</a:t>
            </a:r>
            <a:r>
              <a:rPr lang="en-US" sz="1200" i="1" dirty="0" smtClean="0"/>
              <a:t> &amp;</a:t>
            </a:r>
            <a:r>
              <a:rPr lang="en-US" sz="1200" i="1" dirty="0" err="1" smtClean="0"/>
              <a:t>Jakobiec’s</a:t>
            </a:r>
            <a:r>
              <a:rPr lang="en-US" sz="1200" i="1" dirty="0" smtClean="0"/>
              <a:t> Principles &amp; Practice of Ophthalmology. </a:t>
            </a:r>
            <a:r>
              <a:rPr lang="en-US" sz="1200" dirty="0" smtClean="0"/>
              <a:t>2008; 377:5137-5145. </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smtClean="0"/>
              <a:t>D</a:t>
            </a:r>
            <a:r>
              <a:rPr lang="en-US" dirty="0" smtClean="0"/>
              <a:t>ue </a:t>
            </a:r>
            <a:r>
              <a:rPr lang="en-US" dirty="0" smtClean="0"/>
              <a:t>to retained </a:t>
            </a:r>
            <a:r>
              <a:rPr lang="en-US" dirty="0" smtClean="0"/>
              <a:t>iron </a:t>
            </a:r>
            <a:r>
              <a:rPr lang="en-US" dirty="0" err="1" smtClean="0"/>
              <a:t>IOFB’s</a:t>
            </a:r>
            <a:endParaRPr lang="en-US" dirty="0" smtClean="0"/>
          </a:p>
          <a:p>
            <a:r>
              <a:rPr lang="en-US" dirty="0" smtClean="0"/>
              <a:t>Onset and degree of destruction depends on iron content of material </a:t>
            </a:r>
          </a:p>
          <a:p>
            <a:r>
              <a:rPr lang="en-US" dirty="0" smtClean="0"/>
              <a:t>Characterized </a:t>
            </a:r>
            <a:r>
              <a:rPr lang="en-US" dirty="0" err="1" smtClean="0"/>
              <a:t>histopathologically</a:t>
            </a:r>
            <a:r>
              <a:rPr lang="en-US" dirty="0" smtClean="0"/>
              <a:t> by accumulation of iron in metabolically active cells</a:t>
            </a:r>
          </a:p>
          <a:p>
            <a:r>
              <a:rPr lang="en-US" dirty="0" smtClean="0"/>
              <a:t>Most commonly involved tissues:</a:t>
            </a:r>
          </a:p>
          <a:p>
            <a:pPr lvl="1"/>
            <a:r>
              <a:rPr lang="en-US" dirty="0" smtClean="0"/>
              <a:t>RPE</a:t>
            </a:r>
          </a:p>
          <a:p>
            <a:pPr lvl="1"/>
            <a:r>
              <a:rPr lang="en-US" dirty="0" smtClean="0"/>
              <a:t>Corneal epithelium</a:t>
            </a:r>
          </a:p>
          <a:p>
            <a:pPr lvl="1"/>
            <a:r>
              <a:rPr lang="en-US" dirty="0" smtClean="0"/>
              <a:t>Lens epithelium</a:t>
            </a:r>
          </a:p>
          <a:p>
            <a:pPr lvl="1"/>
            <a:r>
              <a:rPr lang="en-US" dirty="0" err="1" smtClean="0"/>
              <a:t>Pupillary</a:t>
            </a:r>
            <a:r>
              <a:rPr lang="en-US" dirty="0" smtClean="0"/>
              <a:t> constrictor muscles</a:t>
            </a:r>
          </a:p>
          <a:p>
            <a:pPr lvl="1"/>
            <a:r>
              <a:rPr lang="en-US" dirty="0" err="1" smtClean="0"/>
              <a:t>Trabecular</a:t>
            </a:r>
            <a:r>
              <a:rPr lang="en-US" dirty="0" smtClean="0"/>
              <a:t> meshwork</a:t>
            </a:r>
          </a:p>
          <a:p>
            <a:pPr lvl="1"/>
            <a:r>
              <a:rPr lang="en-US" dirty="0" smtClean="0"/>
              <a:t>Pars </a:t>
            </a:r>
            <a:r>
              <a:rPr lang="en-US" dirty="0" err="1" smtClean="0"/>
              <a:t>plana</a:t>
            </a:r>
            <a:endParaRPr lang="en-US" dirty="0"/>
          </a:p>
        </p:txBody>
      </p:sp>
      <p:sp>
        <p:nvSpPr>
          <p:cNvPr id="3" name="Title 2"/>
          <p:cNvSpPr>
            <a:spLocks noGrp="1"/>
          </p:cNvSpPr>
          <p:nvPr>
            <p:ph type="title"/>
          </p:nvPr>
        </p:nvSpPr>
        <p:spPr/>
        <p:txBody>
          <a:bodyPr/>
          <a:lstStyle/>
          <a:p>
            <a:r>
              <a:rPr lang="en-US" dirty="0" err="1" smtClean="0"/>
              <a:t>Siderosis</a:t>
            </a:r>
            <a:r>
              <a:rPr lang="en-US" dirty="0" smtClean="0"/>
              <a:t> </a:t>
            </a:r>
            <a:r>
              <a:rPr lang="en-US" dirty="0" err="1" smtClean="0"/>
              <a:t>Bulbi</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Clinical signs:</a:t>
            </a:r>
          </a:p>
          <a:p>
            <a:pPr lvl="1"/>
            <a:r>
              <a:rPr lang="en-US" dirty="0" err="1" smtClean="0"/>
              <a:t>Mydriasis</a:t>
            </a:r>
            <a:endParaRPr lang="en-US" dirty="0" smtClean="0"/>
          </a:p>
          <a:p>
            <a:pPr lvl="1"/>
            <a:r>
              <a:rPr lang="en-US" dirty="0" smtClean="0"/>
              <a:t>Iris </a:t>
            </a:r>
            <a:r>
              <a:rPr lang="en-US" dirty="0" err="1" smtClean="0"/>
              <a:t>heterochromia</a:t>
            </a:r>
            <a:endParaRPr lang="en-US" dirty="0" smtClean="0"/>
          </a:p>
          <a:p>
            <a:pPr lvl="1"/>
            <a:r>
              <a:rPr lang="en-US" dirty="0" smtClean="0"/>
              <a:t>Reduced visual acuity</a:t>
            </a:r>
          </a:p>
          <a:p>
            <a:pPr lvl="1"/>
            <a:r>
              <a:rPr lang="en-US" dirty="0" smtClean="0"/>
              <a:t>Corneal deposits</a:t>
            </a:r>
          </a:p>
          <a:p>
            <a:pPr lvl="1"/>
            <a:r>
              <a:rPr lang="en-US" dirty="0" smtClean="0"/>
              <a:t>Dark brown deposits under the anterior lens capsule</a:t>
            </a:r>
          </a:p>
          <a:p>
            <a:pPr lvl="1"/>
            <a:r>
              <a:rPr lang="en-US" dirty="0" smtClean="0"/>
              <a:t>Cataract </a:t>
            </a:r>
          </a:p>
          <a:p>
            <a:pPr lvl="1"/>
            <a:r>
              <a:rPr lang="en-US" dirty="0" smtClean="0"/>
              <a:t>Optic nerve atrophy</a:t>
            </a:r>
          </a:p>
          <a:p>
            <a:pPr lvl="1"/>
            <a:r>
              <a:rPr lang="en-US" dirty="0" smtClean="0"/>
              <a:t>Retinal </a:t>
            </a:r>
            <a:r>
              <a:rPr lang="en-US" dirty="0" err="1" smtClean="0"/>
              <a:t>pigmentary</a:t>
            </a:r>
            <a:r>
              <a:rPr lang="en-US" dirty="0" smtClean="0"/>
              <a:t> change</a:t>
            </a:r>
          </a:p>
        </p:txBody>
      </p:sp>
      <p:sp>
        <p:nvSpPr>
          <p:cNvPr id="3" name="Title 2"/>
          <p:cNvSpPr>
            <a:spLocks noGrp="1"/>
          </p:cNvSpPr>
          <p:nvPr>
            <p:ph type="title"/>
          </p:nvPr>
        </p:nvSpPr>
        <p:spPr/>
        <p:txBody>
          <a:bodyPr/>
          <a:lstStyle/>
          <a:p>
            <a:r>
              <a:rPr lang="en-US" dirty="0" err="1" smtClean="0"/>
              <a:t>Siderosis</a:t>
            </a:r>
            <a:r>
              <a:rPr lang="en-US" dirty="0" smtClean="0"/>
              <a:t> </a:t>
            </a:r>
            <a:r>
              <a:rPr lang="en-US" dirty="0" err="1" smtClean="0"/>
              <a:t>Bulbi</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ERG abnormalities are common</a:t>
            </a:r>
          </a:p>
          <a:p>
            <a:pPr lvl="1"/>
            <a:r>
              <a:rPr lang="en-US" dirty="0" smtClean="0"/>
              <a:t>May occur before a decline in visual acuity</a:t>
            </a:r>
          </a:p>
          <a:p>
            <a:r>
              <a:rPr lang="en-US" dirty="0" smtClean="0"/>
              <a:t>Changes may be progressive and irreversible</a:t>
            </a:r>
          </a:p>
          <a:p>
            <a:pPr lvl="1"/>
            <a:r>
              <a:rPr lang="en-US" dirty="0" smtClean="0"/>
              <a:t>Despite foreign body removal</a:t>
            </a:r>
          </a:p>
          <a:p>
            <a:r>
              <a:rPr lang="en-US" dirty="0" smtClean="0"/>
              <a:t>Glaucoma induced by: </a:t>
            </a:r>
          </a:p>
          <a:p>
            <a:pPr lvl="1"/>
            <a:r>
              <a:rPr lang="en-US" dirty="0" smtClean="0"/>
              <a:t>Physical obstruction of </a:t>
            </a:r>
            <a:r>
              <a:rPr lang="en-US" dirty="0" err="1" smtClean="0"/>
              <a:t>trabecular</a:t>
            </a:r>
            <a:r>
              <a:rPr lang="en-US" dirty="0" smtClean="0"/>
              <a:t> meshwork</a:t>
            </a:r>
          </a:p>
          <a:p>
            <a:pPr lvl="2"/>
            <a:r>
              <a:rPr lang="en-US" dirty="0" smtClean="0"/>
              <a:t>By metallic particles directly</a:t>
            </a:r>
          </a:p>
          <a:p>
            <a:pPr lvl="2"/>
            <a:r>
              <a:rPr lang="en-US" dirty="0" smtClean="0"/>
              <a:t>By macrophages with </a:t>
            </a:r>
            <a:r>
              <a:rPr lang="en-US" dirty="0" err="1" smtClean="0"/>
              <a:t>phagocytosed</a:t>
            </a:r>
            <a:r>
              <a:rPr lang="en-US" dirty="0" smtClean="0"/>
              <a:t> material</a:t>
            </a:r>
          </a:p>
          <a:p>
            <a:pPr lvl="1"/>
            <a:r>
              <a:rPr lang="en-US" dirty="0" err="1" smtClean="0"/>
              <a:t>Ciliary</a:t>
            </a:r>
            <a:r>
              <a:rPr lang="en-US" dirty="0" smtClean="0"/>
              <a:t> body changes</a:t>
            </a:r>
          </a:p>
          <a:p>
            <a:pPr lvl="1"/>
            <a:r>
              <a:rPr lang="en-US" dirty="0" err="1" smtClean="0"/>
              <a:t>Trabecular</a:t>
            </a:r>
            <a:r>
              <a:rPr lang="en-US" dirty="0" smtClean="0"/>
              <a:t> </a:t>
            </a:r>
            <a:r>
              <a:rPr lang="en-US" dirty="0" err="1" smtClean="0"/>
              <a:t>fibrosclerosis</a:t>
            </a:r>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err="1" smtClean="0"/>
              <a:t>Siderosis</a:t>
            </a:r>
            <a:r>
              <a:rPr lang="en-US" dirty="0" smtClean="0"/>
              <a:t> </a:t>
            </a:r>
            <a:r>
              <a:rPr lang="en-US" dirty="0" err="1" smtClean="0"/>
              <a:t>Bulbi</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b="1" dirty="0" smtClean="0"/>
              <a:t>Chief Complaint</a:t>
            </a:r>
          </a:p>
          <a:p>
            <a:pPr marL="457200" lvl="1" indent="0">
              <a:buNone/>
            </a:pPr>
            <a:r>
              <a:rPr lang="en-US" dirty="0" smtClean="0"/>
              <a:t>“My eye pressure is high in my right eye and my vision is blurry.”</a:t>
            </a:r>
          </a:p>
          <a:p>
            <a:endParaRPr lang="en-US" dirty="0"/>
          </a:p>
          <a:p>
            <a:pPr marL="0" indent="0">
              <a:buNone/>
            </a:pPr>
            <a:r>
              <a:rPr lang="en-US" b="1" dirty="0" smtClean="0"/>
              <a:t>HPI</a:t>
            </a:r>
          </a:p>
          <a:p>
            <a:pPr marL="457200" lvl="1" indent="0"/>
            <a:r>
              <a:rPr lang="en-US" dirty="0" smtClean="0"/>
              <a:t> 53 year old WM</a:t>
            </a:r>
            <a:r>
              <a:rPr lang="en-US" dirty="0" smtClean="0"/>
              <a:t> referred to glaucoma </a:t>
            </a:r>
            <a:r>
              <a:rPr lang="en-US" dirty="0" smtClean="0"/>
              <a:t>clinic</a:t>
            </a:r>
            <a:r>
              <a:rPr lang="en-US" dirty="0" smtClean="0"/>
              <a:t> by an outside optometrist with a 4 day history of blurry vision and associated eye pain OD.  </a:t>
            </a:r>
            <a:endParaRPr lang="en-US" dirty="0"/>
          </a:p>
        </p:txBody>
      </p:sp>
      <p:sp>
        <p:nvSpPr>
          <p:cNvPr id="3" name="Title 2"/>
          <p:cNvSpPr>
            <a:spLocks noGrp="1"/>
          </p:cNvSpPr>
          <p:nvPr>
            <p:ph type="title"/>
          </p:nvPr>
        </p:nvSpPr>
        <p:spPr/>
        <p:txBody>
          <a:bodyPr/>
          <a:lstStyle/>
          <a:p>
            <a:r>
              <a:rPr lang="en-US" dirty="0" smtClean="0"/>
              <a:t>Patient Presentation</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029748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siderosis lens ant.jpg"/>
          <p:cNvPicPr>
            <a:picLocks noChangeAspect="1"/>
          </p:cNvPicPr>
          <p:nvPr/>
        </p:nvPicPr>
        <p:blipFill>
          <a:blip r:embed="rId3"/>
          <a:stretch>
            <a:fillRect/>
          </a:stretch>
        </p:blipFill>
        <p:spPr>
          <a:xfrm>
            <a:off x="4343400" y="3810000"/>
            <a:ext cx="3810000" cy="2530216"/>
          </a:xfrm>
          <a:prstGeom prst="rect">
            <a:avLst/>
          </a:prstGeom>
        </p:spPr>
      </p:pic>
      <p:pic>
        <p:nvPicPr>
          <p:cNvPr id="7" name="Picture 6" descr="siderosis ant lens 2.jpg"/>
          <p:cNvPicPr>
            <a:picLocks noChangeAspect="1"/>
          </p:cNvPicPr>
          <p:nvPr/>
        </p:nvPicPr>
        <p:blipFill>
          <a:blip r:embed="rId4"/>
          <a:stretch>
            <a:fillRect/>
          </a:stretch>
        </p:blipFill>
        <p:spPr>
          <a:xfrm>
            <a:off x="609600" y="3276600"/>
            <a:ext cx="3673475" cy="2846373"/>
          </a:xfrm>
          <a:prstGeom prst="rect">
            <a:avLst/>
          </a:prstGeom>
        </p:spPr>
      </p:pic>
      <p:pic>
        <p:nvPicPr>
          <p:cNvPr id="9" name="Content Placeholder 3" descr="Siderosis Iris.jpg"/>
          <p:cNvPicPr>
            <a:picLocks noChangeAspect="1"/>
          </p:cNvPicPr>
          <p:nvPr/>
        </p:nvPicPr>
        <p:blipFill>
          <a:blip r:embed="rId5"/>
          <a:srcRect t="-12297" b="-12297"/>
          <a:stretch>
            <a:fillRect/>
          </a:stretch>
        </p:blipFill>
        <p:spPr>
          <a:xfrm>
            <a:off x="304800" y="304800"/>
            <a:ext cx="4710006" cy="2895600"/>
          </a:xfrm>
          <a:prstGeom prst="rect">
            <a:avLst/>
          </a:prstGeom>
        </p:spPr>
      </p:pic>
      <p:pic>
        <p:nvPicPr>
          <p:cNvPr id="10" name="Picture 9" descr="Siderosis cornea.jpg"/>
          <p:cNvPicPr>
            <a:picLocks noChangeAspect="1"/>
          </p:cNvPicPr>
          <p:nvPr/>
        </p:nvPicPr>
        <p:blipFill>
          <a:blip r:embed="rId6"/>
          <a:stretch>
            <a:fillRect/>
          </a:stretch>
        </p:blipFill>
        <p:spPr>
          <a:xfrm>
            <a:off x="5638800" y="381000"/>
            <a:ext cx="2790825" cy="331068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UBM siderosis title.jpg"/>
          <p:cNvPicPr>
            <a:picLocks noGrp="1" noChangeAspect="1"/>
          </p:cNvPicPr>
          <p:nvPr>
            <p:ph idx="1"/>
          </p:nvPr>
        </p:nvPicPr>
        <p:blipFill>
          <a:blip r:embed="rId3"/>
          <a:srcRect l="-45937" r="-45937"/>
          <a:stretch>
            <a:fillRect/>
          </a:stretch>
        </p:blipFill>
        <p:spPr>
          <a:xfrm>
            <a:off x="-1524000" y="960437"/>
            <a:ext cx="7485915" cy="4602163"/>
          </a:xfrm>
        </p:spPr>
      </p:pic>
      <p:pic>
        <p:nvPicPr>
          <p:cNvPr id="5" name="Picture 4" descr="UBM siderosis pic.jpg"/>
          <p:cNvPicPr>
            <a:picLocks noChangeAspect="1"/>
          </p:cNvPicPr>
          <p:nvPr/>
        </p:nvPicPr>
        <p:blipFill>
          <a:blip r:embed="rId4"/>
          <a:stretch>
            <a:fillRect/>
          </a:stretch>
        </p:blipFill>
        <p:spPr>
          <a:xfrm>
            <a:off x="4402533" y="762000"/>
            <a:ext cx="4741467" cy="5370513"/>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Due to retained copper IOFB</a:t>
            </a:r>
          </a:p>
          <a:p>
            <a:r>
              <a:rPr lang="en-US" dirty="0" smtClean="0"/>
              <a:t>Damage and vision loss depends on concentration of copper</a:t>
            </a:r>
          </a:p>
          <a:p>
            <a:r>
              <a:rPr lang="en-US" dirty="0" smtClean="0"/>
              <a:t>Pure copper</a:t>
            </a:r>
          </a:p>
          <a:p>
            <a:pPr lvl="1"/>
            <a:r>
              <a:rPr lang="en-US" dirty="0" smtClean="0"/>
              <a:t>Severe, rapid </a:t>
            </a:r>
            <a:r>
              <a:rPr lang="en-US" dirty="0" err="1" smtClean="0"/>
              <a:t>panophthalmitis</a:t>
            </a:r>
            <a:r>
              <a:rPr lang="en-US" dirty="0" smtClean="0"/>
              <a:t> leading to phthisis</a:t>
            </a:r>
          </a:p>
          <a:p>
            <a:r>
              <a:rPr lang="en-US" dirty="0" smtClean="0"/>
              <a:t>Containing 85% of copper</a:t>
            </a:r>
          </a:p>
          <a:p>
            <a:pPr lvl="1"/>
            <a:r>
              <a:rPr lang="en-US" dirty="0" smtClean="0"/>
              <a:t>Deposits in </a:t>
            </a:r>
            <a:r>
              <a:rPr lang="en-US" dirty="0" err="1" smtClean="0"/>
              <a:t>Descemet’s</a:t>
            </a:r>
            <a:r>
              <a:rPr lang="en-US" dirty="0" smtClean="0"/>
              <a:t> membrane, vitreous cavity and ILM</a:t>
            </a:r>
          </a:p>
          <a:p>
            <a:r>
              <a:rPr lang="en-US" dirty="0" smtClean="0"/>
              <a:t>Alloys containing less than 85% of copper</a:t>
            </a:r>
          </a:p>
          <a:p>
            <a:pPr lvl="1"/>
            <a:r>
              <a:rPr lang="en-US" dirty="0" smtClean="0"/>
              <a:t>Typically do not cause vision loss</a:t>
            </a:r>
            <a:endParaRPr lang="en-US" dirty="0"/>
          </a:p>
        </p:txBody>
      </p:sp>
      <p:sp>
        <p:nvSpPr>
          <p:cNvPr id="3" name="Title 2"/>
          <p:cNvSpPr>
            <a:spLocks noGrp="1"/>
          </p:cNvSpPr>
          <p:nvPr>
            <p:ph type="title"/>
          </p:nvPr>
        </p:nvSpPr>
        <p:spPr/>
        <p:txBody>
          <a:bodyPr/>
          <a:lstStyle/>
          <a:p>
            <a:r>
              <a:rPr lang="en-US" dirty="0" err="1" smtClean="0"/>
              <a:t>Chalcosis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Four classes of steel used in the manufacturing of tools:</a:t>
            </a:r>
          </a:p>
          <a:p>
            <a:pPr lvl="1"/>
            <a:r>
              <a:rPr lang="en-US" dirty="0" smtClean="0"/>
              <a:t>Standard alloy</a:t>
            </a:r>
          </a:p>
          <a:p>
            <a:pPr lvl="2"/>
            <a:r>
              <a:rPr lang="en-US" dirty="0" smtClean="0"/>
              <a:t>Contains iron, carbon, manganese</a:t>
            </a:r>
          </a:p>
          <a:p>
            <a:pPr lvl="2"/>
            <a:r>
              <a:rPr lang="en-US" dirty="0" smtClean="0"/>
              <a:t>Magnetic and corrodible</a:t>
            </a:r>
          </a:p>
          <a:p>
            <a:pPr lvl="2"/>
            <a:r>
              <a:rPr lang="en-US" dirty="0" smtClean="0"/>
              <a:t>Used in machinery and automotive parts</a:t>
            </a:r>
          </a:p>
          <a:p>
            <a:pPr lvl="1"/>
            <a:r>
              <a:rPr lang="en-US" dirty="0" smtClean="0"/>
              <a:t>Stainless</a:t>
            </a:r>
          </a:p>
          <a:p>
            <a:pPr lvl="2"/>
            <a:r>
              <a:rPr lang="en-US" dirty="0" smtClean="0"/>
              <a:t>Chromium and nickel makes them resistant to corrosion</a:t>
            </a:r>
          </a:p>
          <a:p>
            <a:pPr lvl="2"/>
            <a:r>
              <a:rPr lang="en-US" dirty="0" smtClean="0"/>
              <a:t>Used in relation to food and hospital setting</a:t>
            </a:r>
          </a:p>
          <a:p>
            <a:pPr lvl="1"/>
            <a:r>
              <a:rPr lang="en-US" dirty="0" smtClean="0"/>
              <a:t>Tool</a:t>
            </a:r>
          </a:p>
          <a:p>
            <a:pPr lvl="2"/>
            <a:r>
              <a:rPr lang="en-US" dirty="0" smtClean="0"/>
              <a:t>Tungsten, chromium, </a:t>
            </a:r>
            <a:r>
              <a:rPr lang="en-US" dirty="0" err="1" smtClean="0"/>
              <a:t>vandanium</a:t>
            </a:r>
            <a:r>
              <a:rPr lang="en-US" dirty="0" smtClean="0"/>
              <a:t>, molybdenum</a:t>
            </a:r>
          </a:p>
          <a:p>
            <a:pPr lvl="2"/>
            <a:r>
              <a:rPr lang="en-US" dirty="0" smtClean="0"/>
              <a:t>Resistant to abrasion and deformation</a:t>
            </a:r>
          </a:p>
          <a:p>
            <a:pPr lvl="2"/>
            <a:r>
              <a:rPr lang="en-US" dirty="0" smtClean="0"/>
              <a:t>Often used for shaping of other materials</a:t>
            </a:r>
          </a:p>
          <a:p>
            <a:pPr lvl="1"/>
            <a:r>
              <a:rPr lang="en-US" dirty="0" smtClean="0"/>
              <a:t>Manganese</a:t>
            </a:r>
          </a:p>
          <a:p>
            <a:pPr lvl="2"/>
            <a:r>
              <a:rPr lang="en-US" dirty="0" smtClean="0"/>
              <a:t>Contain 12% manganese</a:t>
            </a:r>
          </a:p>
          <a:p>
            <a:pPr lvl="2"/>
            <a:r>
              <a:rPr lang="en-US" dirty="0" smtClean="0"/>
              <a:t>Jaws of crushers and grinders</a:t>
            </a:r>
            <a:endParaRPr lang="en-US" dirty="0"/>
          </a:p>
        </p:txBody>
      </p:sp>
      <p:sp>
        <p:nvSpPr>
          <p:cNvPr id="3" name="Title 2"/>
          <p:cNvSpPr>
            <a:spLocks noGrp="1"/>
          </p:cNvSpPr>
          <p:nvPr>
            <p:ph type="title"/>
          </p:nvPr>
        </p:nvSpPr>
        <p:spPr/>
        <p:txBody>
          <a:bodyPr/>
          <a:lstStyle/>
          <a:p>
            <a:r>
              <a:rPr lang="en-US" dirty="0" err="1" smtClean="0"/>
              <a:t>Metallosis</a:t>
            </a:r>
            <a:r>
              <a:rPr lang="en-US" dirty="0" smtClean="0"/>
              <a:t> due to IOFB</a:t>
            </a:r>
            <a:endParaRPr lang="en-US" dirty="0"/>
          </a:p>
        </p:txBody>
      </p:sp>
      <p:sp>
        <p:nvSpPr>
          <p:cNvPr id="4" name="TextBox 3"/>
          <p:cNvSpPr txBox="1"/>
          <p:nvPr/>
        </p:nvSpPr>
        <p:spPr>
          <a:xfrm>
            <a:off x="609600" y="6487180"/>
            <a:ext cx="6172200" cy="523220"/>
          </a:xfrm>
          <a:prstGeom prst="rect">
            <a:avLst/>
          </a:prstGeom>
          <a:noFill/>
        </p:spPr>
        <p:txBody>
          <a:bodyPr wrap="square" rtlCol="0">
            <a:spAutoFit/>
          </a:bodyPr>
          <a:lstStyle/>
          <a:p>
            <a:r>
              <a:rPr lang="en-US" sz="1000" dirty="0" err="1" smtClean="0"/>
              <a:t>Ballantyne</a:t>
            </a:r>
            <a:r>
              <a:rPr lang="en-US" sz="1000" dirty="0" smtClean="0"/>
              <a:t> JF. </a:t>
            </a:r>
            <a:r>
              <a:rPr lang="en-US" sz="1000" dirty="0" err="1" smtClean="0"/>
              <a:t>Siderosis</a:t>
            </a:r>
            <a:r>
              <a:rPr lang="en-US" sz="1000" dirty="0" smtClean="0"/>
              <a:t> </a:t>
            </a:r>
            <a:r>
              <a:rPr lang="en-US" sz="1000" dirty="0" err="1" smtClean="0"/>
              <a:t>Bulbi</a:t>
            </a:r>
            <a:r>
              <a:rPr lang="en-US" sz="1000" dirty="0" smtClean="0"/>
              <a:t>. </a:t>
            </a:r>
            <a:r>
              <a:rPr lang="en-US" sz="1000" i="1" dirty="0" smtClean="0"/>
              <a:t>Brit. J. </a:t>
            </a:r>
            <a:r>
              <a:rPr lang="en-US" sz="1000" i="1" dirty="0" err="1" smtClean="0"/>
              <a:t>Ophthal</a:t>
            </a:r>
            <a:r>
              <a:rPr lang="en-US" sz="1000" i="1" dirty="0" smtClean="0"/>
              <a:t>. </a:t>
            </a:r>
            <a:r>
              <a:rPr lang="en-US" sz="1000" dirty="0" smtClean="0"/>
              <a:t>(1954) </a:t>
            </a:r>
            <a:r>
              <a:rPr lang="en-US" sz="1000" b="1" dirty="0" smtClean="0"/>
              <a:t>38</a:t>
            </a:r>
            <a:r>
              <a:rPr lang="en-US" sz="1000" dirty="0" smtClean="0"/>
              <a:t>, 727.</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Obtain a detailed history in any case of trauma</a:t>
            </a:r>
          </a:p>
          <a:p>
            <a:r>
              <a:rPr lang="en-US" dirty="0" smtClean="0"/>
              <a:t>CT scan is the gold standard for identifying metallic IOFB</a:t>
            </a:r>
          </a:p>
          <a:p>
            <a:r>
              <a:rPr lang="en-US" dirty="0" smtClean="0"/>
              <a:t>Symptoms of retained IOFB depends on the composition of the material</a:t>
            </a:r>
          </a:p>
          <a:p>
            <a:pPr lvl="1"/>
            <a:r>
              <a:rPr lang="en-US" dirty="0" smtClean="0"/>
              <a:t>Can potentially be asymptomatic for years</a:t>
            </a:r>
          </a:p>
          <a:p>
            <a:r>
              <a:rPr lang="en-US" dirty="0" err="1" smtClean="0"/>
              <a:t>Siderosis</a:t>
            </a:r>
            <a:r>
              <a:rPr lang="en-US" dirty="0" smtClean="0"/>
              <a:t> </a:t>
            </a:r>
            <a:r>
              <a:rPr lang="en-US" dirty="0" err="1" smtClean="0"/>
              <a:t>bulbi</a:t>
            </a:r>
            <a:r>
              <a:rPr lang="en-US" dirty="0" smtClean="0"/>
              <a:t> has multiple ocular findings</a:t>
            </a:r>
          </a:p>
          <a:p>
            <a:pPr lvl="1"/>
            <a:r>
              <a:rPr lang="en-US" dirty="0" smtClean="0"/>
              <a:t>Can monitor with ERG</a:t>
            </a:r>
          </a:p>
          <a:p>
            <a:pPr lvl="1"/>
            <a:endParaRPr lang="en-US" dirty="0"/>
          </a:p>
        </p:txBody>
      </p:sp>
      <p:sp>
        <p:nvSpPr>
          <p:cNvPr id="3" name="Title 2"/>
          <p:cNvSpPr>
            <a:spLocks noGrp="1"/>
          </p:cNvSpPr>
          <p:nvPr>
            <p:ph type="title"/>
          </p:nvPr>
        </p:nvSpPr>
        <p:spPr/>
        <p:txBody>
          <a:bodyPr/>
          <a:lstStyle/>
          <a:p>
            <a:r>
              <a:rPr lang="en-US" dirty="0" smtClean="0"/>
              <a:t>Conclusions</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666389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7500" lnSpcReduction="20000"/>
          </a:bodyPr>
          <a:lstStyle/>
          <a:p>
            <a:pPr marL="514350" indent="-514350">
              <a:buFont typeface="+mj-lt"/>
              <a:buAutoNum type="arabicPeriod"/>
            </a:pPr>
            <a:r>
              <a:rPr lang="en-US" dirty="0" smtClean="0"/>
              <a:t>Weiss MJ. </a:t>
            </a:r>
            <a:r>
              <a:rPr lang="en-US" dirty="0" err="1" smtClean="0"/>
              <a:t>Hofeldt</a:t>
            </a:r>
            <a:r>
              <a:rPr lang="en-US" dirty="0" smtClean="0"/>
              <a:t> AJ. Behrens M. Fisher K. Ocular </a:t>
            </a:r>
            <a:r>
              <a:rPr lang="en-US" dirty="0" err="1" smtClean="0"/>
              <a:t>Siderosis</a:t>
            </a:r>
            <a:r>
              <a:rPr lang="en-US" dirty="0" smtClean="0"/>
              <a:t>. Diagnosis and Management. </a:t>
            </a:r>
            <a:r>
              <a:rPr lang="en-US" i="1" dirty="0" smtClean="0"/>
              <a:t>Retina</a:t>
            </a:r>
            <a:r>
              <a:rPr lang="en-US" dirty="0" smtClean="0"/>
              <a:t>. 1997; 17(2):105-8.</a:t>
            </a:r>
          </a:p>
          <a:p>
            <a:pPr marL="514350" indent="-514350">
              <a:buFont typeface="+mj-lt"/>
              <a:buAutoNum type="arabicPeriod"/>
            </a:pPr>
            <a:r>
              <a:rPr lang="en-US" dirty="0" err="1" smtClean="0"/>
              <a:t>Ballantyne</a:t>
            </a:r>
            <a:r>
              <a:rPr lang="en-US" dirty="0" smtClean="0"/>
              <a:t> JF. </a:t>
            </a:r>
            <a:r>
              <a:rPr lang="en-US" dirty="0" err="1" smtClean="0"/>
              <a:t>Siderosis</a:t>
            </a:r>
            <a:r>
              <a:rPr lang="en-US" dirty="0" smtClean="0"/>
              <a:t> </a:t>
            </a:r>
            <a:r>
              <a:rPr lang="en-US" dirty="0" err="1" smtClean="0"/>
              <a:t>Bulbi</a:t>
            </a:r>
            <a:r>
              <a:rPr lang="en-US" dirty="0" smtClean="0"/>
              <a:t>. </a:t>
            </a:r>
            <a:r>
              <a:rPr lang="en-US" i="1" dirty="0" smtClean="0"/>
              <a:t>Brit. J. </a:t>
            </a:r>
            <a:r>
              <a:rPr lang="en-US" i="1" dirty="0" err="1" smtClean="0"/>
              <a:t>Ophthal</a:t>
            </a:r>
            <a:r>
              <a:rPr lang="en-US" i="1" dirty="0" smtClean="0"/>
              <a:t>. </a:t>
            </a:r>
            <a:r>
              <a:rPr lang="en-US" dirty="0" smtClean="0"/>
              <a:t>(1954) </a:t>
            </a:r>
            <a:r>
              <a:rPr lang="en-US" b="1" dirty="0" smtClean="0"/>
              <a:t>38</a:t>
            </a:r>
            <a:r>
              <a:rPr lang="en-US" dirty="0" smtClean="0"/>
              <a:t>, 727.</a:t>
            </a:r>
          </a:p>
          <a:p>
            <a:pPr marL="514350" indent="-514350">
              <a:buFont typeface="+mj-lt"/>
              <a:buAutoNum type="arabicPeriod"/>
            </a:pPr>
            <a:r>
              <a:rPr lang="en-US" dirty="0" smtClean="0"/>
              <a:t>Zhu L. </a:t>
            </a:r>
            <a:r>
              <a:rPr lang="en-US" dirty="0" err="1" smtClean="0"/>
              <a:t>Shen</a:t>
            </a:r>
            <a:r>
              <a:rPr lang="en-US" dirty="0" smtClean="0"/>
              <a:t> P. Lu H. Du C. </a:t>
            </a:r>
            <a:r>
              <a:rPr lang="en-US" dirty="0" err="1" smtClean="0"/>
              <a:t>Shen</a:t>
            </a:r>
            <a:r>
              <a:rPr lang="en-US" dirty="0" smtClean="0"/>
              <a:t> J. </a:t>
            </a:r>
            <a:r>
              <a:rPr lang="en-US" dirty="0" err="1" smtClean="0"/>
              <a:t>Gu</a:t>
            </a:r>
            <a:r>
              <a:rPr lang="en-US" dirty="0" smtClean="0"/>
              <a:t> Y. Ocular Trauma Score in </a:t>
            </a:r>
            <a:r>
              <a:rPr lang="en-US" dirty="0" err="1" smtClean="0"/>
              <a:t>Siderosis</a:t>
            </a:r>
            <a:r>
              <a:rPr lang="en-US" dirty="0" smtClean="0"/>
              <a:t> </a:t>
            </a:r>
            <a:r>
              <a:rPr lang="en-US" dirty="0" err="1" smtClean="0"/>
              <a:t>Bulbi</a:t>
            </a:r>
            <a:r>
              <a:rPr lang="en-US" dirty="0" smtClean="0"/>
              <a:t> with Retained Intraocular Foreign Body. </a:t>
            </a:r>
            <a:r>
              <a:rPr lang="en-US" i="1" dirty="0" smtClean="0"/>
              <a:t>Medicine. </a:t>
            </a:r>
            <a:r>
              <a:rPr lang="en-US" dirty="0" smtClean="0"/>
              <a:t>2015; 94(39): 1-4.</a:t>
            </a:r>
          </a:p>
          <a:p>
            <a:pPr marL="514350" indent="-514350">
              <a:buFont typeface="+mj-lt"/>
              <a:buAutoNum type="arabicPeriod"/>
            </a:pPr>
            <a:r>
              <a:rPr lang="en-US" dirty="0" smtClean="0"/>
              <a:t>Ding J. </a:t>
            </a:r>
            <a:r>
              <a:rPr lang="en-US" dirty="0" err="1" smtClean="0"/>
              <a:t>Yoganathan</a:t>
            </a:r>
            <a:r>
              <a:rPr lang="en-US" dirty="0" smtClean="0"/>
              <a:t> P. Fernando-</a:t>
            </a:r>
            <a:r>
              <a:rPr lang="en-US" dirty="0" err="1" smtClean="0"/>
              <a:t>Sieminski</a:t>
            </a:r>
            <a:r>
              <a:rPr lang="en-US" dirty="0" smtClean="0"/>
              <a:t> S. Resolution of </a:t>
            </a:r>
            <a:r>
              <a:rPr lang="en-US" dirty="0" err="1" smtClean="0"/>
              <a:t>siderosis</a:t>
            </a:r>
            <a:r>
              <a:rPr lang="en-US" dirty="0" smtClean="0"/>
              <a:t> glaucoma from chronic intraocular foreign body without glaucoma surgery. </a:t>
            </a:r>
            <a:r>
              <a:rPr lang="en-US" i="1" dirty="0" smtClean="0"/>
              <a:t>Can J </a:t>
            </a:r>
            <a:r>
              <a:rPr lang="en-US" i="1" dirty="0" err="1" smtClean="0"/>
              <a:t>Ophthalmol</a:t>
            </a:r>
            <a:r>
              <a:rPr lang="en-US" i="1" dirty="0" smtClean="0"/>
              <a:t>. </a:t>
            </a:r>
            <a:r>
              <a:rPr lang="en-US" dirty="0" smtClean="0"/>
              <a:t>2015; 50(5):e82-5.</a:t>
            </a:r>
          </a:p>
          <a:p>
            <a:pPr marL="514350" indent="-514350">
              <a:buFont typeface="+mj-lt"/>
              <a:buAutoNum type="arabicPeriod"/>
            </a:pPr>
            <a:r>
              <a:rPr lang="en-US" dirty="0" err="1" smtClean="0"/>
              <a:t>Sangermani</a:t>
            </a:r>
            <a:r>
              <a:rPr lang="en-US" dirty="0" smtClean="0"/>
              <a:t> C. Mora P. Mancini C. </a:t>
            </a:r>
            <a:r>
              <a:rPr lang="en-US" dirty="0" err="1" smtClean="0"/>
              <a:t>Vecchi</a:t>
            </a:r>
            <a:r>
              <a:rPr lang="en-US" dirty="0" smtClean="0"/>
              <a:t> M. </a:t>
            </a:r>
            <a:r>
              <a:rPr lang="en-US" dirty="0" err="1" smtClean="0"/>
              <a:t>Gandolfi</a:t>
            </a:r>
            <a:r>
              <a:rPr lang="en-US" dirty="0" smtClean="0"/>
              <a:t> S. Ultrasound </a:t>
            </a:r>
            <a:r>
              <a:rPr lang="en-US" dirty="0" err="1" smtClean="0"/>
              <a:t>Biomicroscopy</a:t>
            </a:r>
            <a:r>
              <a:rPr lang="en-US" dirty="0" smtClean="0"/>
              <a:t> in two cases of ocular </a:t>
            </a:r>
            <a:r>
              <a:rPr lang="en-US" dirty="0" err="1" smtClean="0"/>
              <a:t>siderosis</a:t>
            </a:r>
            <a:r>
              <a:rPr lang="en-US" dirty="0" smtClean="0"/>
              <a:t> with secondary glaucoma. </a:t>
            </a:r>
            <a:r>
              <a:rPr lang="en-US" i="1" dirty="0" err="1" smtClean="0"/>
              <a:t>Acta</a:t>
            </a:r>
            <a:r>
              <a:rPr lang="en-US" i="1" dirty="0" smtClean="0"/>
              <a:t> </a:t>
            </a:r>
            <a:r>
              <a:rPr lang="en-US" i="1" dirty="0" err="1" smtClean="0"/>
              <a:t>Ophthalmologica</a:t>
            </a:r>
            <a:r>
              <a:rPr lang="en-US" i="1" dirty="0" smtClean="0"/>
              <a:t>. </a:t>
            </a:r>
            <a:r>
              <a:rPr lang="en-US" dirty="0" smtClean="0"/>
              <a:t>2010; e1-e2.</a:t>
            </a:r>
          </a:p>
          <a:p>
            <a:pPr marL="514350" indent="-514350">
              <a:buFont typeface="+mj-lt"/>
              <a:buAutoNum type="arabicPeriod"/>
            </a:pPr>
            <a:r>
              <a:rPr lang="en-US" dirty="0" err="1" smtClean="0"/>
              <a:t>McGimpsey</a:t>
            </a:r>
            <a:r>
              <a:rPr lang="en-US" dirty="0" smtClean="0"/>
              <a:t> SJ. Rankin SJA. Clinical Case Notes: Presentation of intraocular foreign body 25 years after the event. </a:t>
            </a:r>
            <a:r>
              <a:rPr lang="en-US" i="1" dirty="0" smtClean="0"/>
              <a:t>Clinical and Experimental Ophthalmology. </a:t>
            </a:r>
            <a:r>
              <a:rPr lang="en-US" dirty="0" smtClean="0"/>
              <a:t>2005; 33: 665-674. </a:t>
            </a:r>
          </a:p>
          <a:p>
            <a:pPr marL="514350" indent="-514350">
              <a:buFont typeface="+mj-lt"/>
              <a:buAutoNum type="arabicPeriod"/>
            </a:pPr>
            <a:r>
              <a:rPr lang="en-US" dirty="0" err="1" smtClean="0"/>
              <a:t>Tingey</a:t>
            </a:r>
            <a:r>
              <a:rPr lang="en-US" dirty="0" smtClean="0"/>
              <a:t> D. </a:t>
            </a:r>
            <a:r>
              <a:rPr lang="en-US" dirty="0" err="1" smtClean="0"/>
              <a:t>Shingleton</a:t>
            </a:r>
            <a:r>
              <a:rPr lang="en-US" dirty="0" smtClean="0"/>
              <a:t> BJ. Glaucoma Associated with Ocular Trauma. </a:t>
            </a:r>
            <a:r>
              <a:rPr lang="en-US" i="1" dirty="0" smtClean="0"/>
              <a:t>Ophthalmology. </a:t>
            </a:r>
            <a:r>
              <a:rPr lang="en-US" dirty="0" smtClean="0"/>
              <a:t>10.17, 1084-1089.e1</a:t>
            </a:r>
          </a:p>
          <a:p>
            <a:pPr marL="514350" indent="-514350">
              <a:buFont typeface="+mj-lt"/>
              <a:buAutoNum type="arabicPeriod"/>
            </a:pPr>
            <a:r>
              <a:rPr lang="en-US" dirty="0" err="1" smtClean="0"/>
              <a:t>Lemley</a:t>
            </a:r>
            <a:r>
              <a:rPr lang="en-US" dirty="0" smtClean="0"/>
              <a:t> CA. </a:t>
            </a:r>
            <a:r>
              <a:rPr lang="en-US" dirty="0" err="1" smtClean="0"/>
              <a:t>Wirostko</a:t>
            </a:r>
            <a:r>
              <a:rPr lang="en-US" dirty="0" smtClean="0"/>
              <a:t> WJ. </a:t>
            </a:r>
            <a:r>
              <a:rPr lang="en-US" dirty="0" err="1" smtClean="0"/>
              <a:t>Mieler</a:t>
            </a:r>
            <a:r>
              <a:rPr lang="en-US" dirty="0" smtClean="0"/>
              <a:t> WF. McCabe CM. </a:t>
            </a:r>
            <a:r>
              <a:rPr lang="en-US" dirty="0" err="1" smtClean="0"/>
              <a:t>Dieckert</a:t>
            </a:r>
            <a:r>
              <a:rPr lang="en-US" dirty="0" smtClean="0"/>
              <a:t> JP. Intraocular Foreign Bodies. </a:t>
            </a:r>
            <a:r>
              <a:rPr lang="en-US" i="1" dirty="0" err="1" smtClean="0"/>
              <a:t>Alber</a:t>
            </a:r>
            <a:r>
              <a:rPr lang="en-US" i="1" dirty="0" smtClean="0"/>
              <a:t> &amp;</a:t>
            </a:r>
            <a:r>
              <a:rPr lang="en-US" i="1" dirty="0" err="1" smtClean="0"/>
              <a:t>Jakobiec’s</a:t>
            </a:r>
            <a:r>
              <a:rPr lang="en-US" i="1" dirty="0" smtClean="0"/>
              <a:t> Principles &amp; Practice of Ophthalmology. </a:t>
            </a:r>
            <a:r>
              <a:rPr lang="en-US" dirty="0" smtClean="0"/>
              <a:t>2008; 377:5137-5145. </a:t>
            </a:r>
          </a:p>
          <a:p>
            <a:pPr marL="514350" indent="-514350">
              <a:buFont typeface="+mj-lt"/>
              <a:buAutoNum type="arabicPeriod"/>
            </a:pPr>
            <a:r>
              <a:rPr lang="en-US" dirty="0" smtClean="0"/>
              <a:t>Ho TT. </a:t>
            </a:r>
            <a:r>
              <a:rPr lang="en-US" dirty="0" err="1" smtClean="0"/>
              <a:t>MacCumber</a:t>
            </a:r>
            <a:r>
              <a:rPr lang="en-US" dirty="0" smtClean="0"/>
              <a:t> M. Intraocular Foreign Bodies. </a:t>
            </a:r>
            <a:r>
              <a:rPr lang="en-US" i="1" dirty="0" err="1" smtClean="0"/>
              <a:t>Alber</a:t>
            </a:r>
            <a:r>
              <a:rPr lang="en-US" i="1" dirty="0" smtClean="0"/>
              <a:t> &amp;</a:t>
            </a:r>
            <a:r>
              <a:rPr lang="en-US" i="1" dirty="0" err="1" smtClean="0"/>
              <a:t>Jakobiec’s</a:t>
            </a:r>
            <a:r>
              <a:rPr lang="en-US" i="1" dirty="0" smtClean="0"/>
              <a:t> Principles &amp; Practice of Ophthalmology. </a:t>
            </a:r>
            <a:r>
              <a:rPr lang="en-US" dirty="0" smtClean="0"/>
              <a:t>2008; 187: 2375-2386.</a:t>
            </a:r>
          </a:p>
        </p:txBody>
      </p:sp>
      <p:sp>
        <p:nvSpPr>
          <p:cNvPr id="3" name="Title 2"/>
          <p:cNvSpPr>
            <a:spLocks noGrp="1"/>
          </p:cNvSpPr>
          <p:nvPr>
            <p:ph type="title"/>
          </p:nvPr>
        </p:nvSpPr>
        <p:spPr/>
        <p:txBody>
          <a:bodyPr/>
          <a:lstStyle/>
          <a:p>
            <a:r>
              <a:rPr lang="en-US" dirty="0" smtClean="0"/>
              <a:t>References</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984697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905000"/>
            <a:ext cx="3352800" cy="3886199"/>
          </a:xfrm>
        </p:spPr>
        <p:txBody>
          <a:bodyPr>
            <a:normAutofit fontScale="85000" lnSpcReduction="10000"/>
          </a:bodyPr>
          <a:lstStyle/>
          <a:p>
            <a:r>
              <a:rPr lang="en-US" dirty="0" smtClean="0"/>
              <a:t>Retrospective review of 24 cases of </a:t>
            </a:r>
            <a:r>
              <a:rPr lang="en-US" dirty="0" err="1" smtClean="0"/>
              <a:t>siderosis</a:t>
            </a:r>
            <a:r>
              <a:rPr lang="en-US" dirty="0" smtClean="0"/>
              <a:t> </a:t>
            </a:r>
            <a:r>
              <a:rPr lang="en-US" dirty="0" err="1" smtClean="0"/>
              <a:t>bulbi</a:t>
            </a:r>
            <a:r>
              <a:rPr lang="en-US" dirty="0" smtClean="0"/>
              <a:t> in China, 2007-2013</a:t>
            </a:r>
          </a:p>
          <a:p>
            <a:r>
              <a:rPr lang="en-US" dirty="0" smtClean="0"/>
              <a:t>To investigate the clinical characteristics and visual outcomes </a:t>
            </a:r>
          </a:p>
        </p:txBody>
      </p:sp>
      <p:sp>
        <p:nvSpPr>
          <p:cNvPr id="3" name="Title 2"/>
          <p:cNvSpPr>
            <a:spLocks noGrp="1"/>
          </p:cNvSpPr>
          <p:nvPr>
            <p:ph type="title"/>
          </p:nvPr>
        </p:nvSpPr>
        <p:spPr/>
        <p:txBody>
          <a:bodyPr/>
          <a:lstStyle/>
          <a:p>
            <a:r>
              <a:rPr lang="en-US" dirty="0" err="1" smtClean="0"/>
              <a:t>Siderosis</a:t>
            </a:r>
            <a:endParaRPr lang="en-US" dirty="0"/>
          </a:p>
        </p:txBody>
      </p:sp>
      <p:pic>
        <p:nvPicPr>
          <p:cNvPr id="4" name="Picture 3" descr="siderosis bulbi charac artiic.jpg"/>
          <p:cNvPicPr>
            <a:picLocks noChangeAspect="1"/>
          </p:cNvPicPr>
          <p:nvPr/>
        </p:nvPicPr>
        <p:blipFill>
          <a:blip r:embed="rId3"/>
          <a:stretch>
            <a:fillRect/>
          </a:stretch>
        </p:blipFill>
        <p:spPr>
          <a:xfrm>
            <a:off x="3733800" y="1905000"/>
            <a:ext cx="4927600" cy="4597401"/>
          </a:xfrm>
          <a:prstGeom prst="rect">
            <a:avLst/>
          </a:prstGeom>
        </p:spPr>
      </p:pic>
      <p:pic>
        <p:nvPicPr>
          <p:cNvPr id="5" name="Picture 4" descr="siderosis bulbi title artic.jpg"/>
          <p:cNvPicPr>
            <a:picLocks noChangeAspect="1"/>
          </p:cNvPicPr>
          <p:nvPr/>
        </p:nvPicPr>
        <p:blipFill>
          <a:blip r:embed="rId4"/>
          <a:stretch>
            <a:fillRect/>
          </a:stretch>
        </p:blipFill>
        <p:spPr>
          <a:xfrm>
            <a:off x="0" y="228600"/>
            <a:ext cx="9144001" cy="1495426"/>
          </a:xfrm>
          <a:prstGeom prst="rect">
            <a:avLst/>
          </a:prstGeom>
        </p:spPr>
      </p:pic>
      <p:cxnSp>
        <p:nvCxnSpPr>
          <p:cNvPr id="7" name="Straight Arrow Connector 6"/>
          <p:cNvCxnSpPr/>
          <p:nvPr/>
        </p:nvCxnSpPr>
        <p:spPr>
          <a:xfrm>
            <a:off x="3276600" y="4800600"/>
            <a:ext cx="6096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3276600" y="5029200"/>
            <a:ext cx="6096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3276600" y="5181600"/>
            <a:ext cx="6096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3276600" y="5410200"/>
            <a:ext cx="6096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3276600" y="6019800"/>
            <a:ext cx="6096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More history</a:t>
            </a:r>
          </a:p>
          <a:p>
            <a:pPr lvl="1"/>
            <a:r>
              <a:rPr lang="en-US" dirty="0" smtClean="0"/>
              <a:t>At initial presentation:</a:t>
            </a:r>
          </a:p>
          <a:p>
            <a:pPr lvl="2"/>
            <a:r>
              <a:rPr lang="en-US" dirty="0" smtClean="0"/>
              <a:t>Vision: 20/50 OD, 20/20 OS </a:t>
            </a:r>
          </a:p>
          <a:p>
            <a:pPr lvl="2"/>
            <a:r>
              <a:rPr lang="en-US" dirty="0" smtClean="0"/>
              <a:t>IOP: 43 mmHg OD, 16 mmHg OS </a:t>
            </a:r>
          </a:p>
          <a:p>
            <a:pPr lvl="2"/>
            <a:r>
              <a:rPr lang="en-US" dirty="0" smtClean="0"/>
              <a:t>Trace cell in the AC, no </a:t>
            </a:r>
            <a:r>
              <a:rPr lang="en-US" dirty="0" err="1" smtClean="0"/>
              <a:t>KP’s</a:t>
            </a:r>
            <a:r>
              <a:rPr lang="en-US" dirty="0" smtClean="0"/>
              <a:t> </a:t>
            </a:r>
          </a:p>
          <a:p>
            <a:pPr lvl="2"/>
            <a:r>
              <a:rPr lang="en-US" dirty="0" smtClean="0"/>
              <a:t>Diagnosed as </a:t>
            </a:r>
            <a:r>
              <a:rPr lang="en-US" dirty="0" err="1" smtClean="0"/>
              <a:t>glaucomatocyclitic</a:t>
            </a:r>
            <a:r>
              <a:rPr lang="en-US" dirty="0" smtClean="0"/>
              <a:t> crisis </a:t>
            </a:r>
          </a:p>
          <a:p>
            <a:pPr lvl="2"/>
            <a:r>
              <a:rPr lang="en-US" dirty="0" smtClean="0"/>
              <a:t>Started on </a:t>
            </a:r>
            <a:r>
              <a:rPr lang="en-US" dirty="0" err="1" smtClean="0"/>
              <a:t>Durezol</a:t>
            </a:r>
            <a:r>
              <a:rPr lang="en-US" dirty="0" smtClean="0"/>
              <a:t> TID OD and </a:t>
            </a:r>
            <a:r>
              <a:rPr lang="en-US" dirty="0" err="1" smtClean="0"/>
              <a:t>timolol</a:t>
            </a:r>
            <a:r>
              <a:rPr lang="en-US" dirty="0" smtClean="0"/>
              <a:t> BID OD and oral </a:t>
            </a:r>
            <a:r>
              <a:rPr lang="en-US" dirty="0" err="1" smtClean="0"/>
              <a:t>Diamox</a:t>
            </a:r>
            <a:r>
              <a:rPr lang="en-US" dirty="0" smtClean="0"/>
              <a:t> 250 mg daily</a:t>
            </a:r>
          </a:p>
          <a:p>
            <a:pPr lvl="1"/>
            <a:r>
              <a:rPr lang="en-US" dirty="0" smtClean="0"/>
              <a:t>Four days later:</a:t>
            </a:r>
          </a:p>
          <a:p>
            <a:pPr lvl="2"/>
            <a:r>
              <a:rPr lang="en-US" dirty="0" smtClean="0"/>
              <a:t>IOP of 42 mmHg, VA of 20/200 OD </a:t>
            </a:r>
          </a:p>
          <a:p>
            <a:pPr lvl="2"/>
            <a:r>
              <a:rPr lang="en-US" dirty="0" smtClean="0"/>
              <a:t>Given additional oral </a:t>
            </a:r>
            <a:r>
              <a:rPr lang="en-US" dirty="0" err="1" smtClean="0"/>
              <a:t>Diamox</a:t>
            </a:r>
            <a:r>
              <a:rPr lang="en-US" dirty="0" smtClean="0"/>
              <a:t> and sent to us </a:t>
            </a:r>
          </a:p>
        </p:txBody>
      </p:sp>
      <p:sp>
        <p:nvSpPr>
          <p:cNvPr id="3" name="Title 2"/>
          <p:cNvSpPr>
            <a:spLocks noGrp="1"/>
          </p:cNvSpPr>
          <p:nvPr>
            <p:ph type="title"/>
          </p:nvPr>
        </p:nvSpPr>
        <p:spPr/>
        <p:txBody>
          <a:bodyPr/>
          <a:lstStyle/>
          <a:p>
            <a:r>
              <a:rPr lang="en-US" dirty="0" smtClean="0"/>
              <a:t>Patient Presentation</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638800"/>
          </a:xfrm>
        </p:spPr>
        <p:txBody>
          <a:bodyPr>
            <a:normAutofit/>
          </a:bodyPr>
          <a:lstStyle/>
          <a:p>
            <a:pPr marL="0" indent="0"/>
            <a:r>
              <a:rPr lang="en-US" dirty="0" smtClean="0"/>
              <a:t>Past Ocular History</a:t>
            </a:r>
          </a:p>
          <a:p>
            <a:pPr marL="400050" lvl="1" indent="0"/>
            <a:r>
              <a:rPr lang="en-US" dirty="0" smtClean="0"/>
              <a:t> </a:t>
            </a:r>
            <a:r>
              <a:rPr lang="en-US" dirty="0" err="1" smtClean="0"/>
              <a:t>Pseudophakic</a:t>
            </a:r>
            <a:r>
              <a:rPr lang="en-US" dirty="0" smtClean="0"/>
              <a:t> OU</a:t>
            </a:r>
          </a:p>
          <a:p>
            <a:pPr marL="400050" lvl="1" indent="0"/>
            <a:r>
              <a:rPr lang="en-US" dirty="0" smtClean="0"/>
              <a:t> Trauma OD 3 years ago: hit by nail off of saw bit </a:t>
            </a:r>
          </a:p>
          <a:p>
            <a:pPr marL="400050" lvl="1" indent="0"/>
            <a:r>
              <a:rPr lang="en-US" dirty="0" smtClean="0"/>
              <a:t> Subsequent traumatic cataract OD, removed 4/2015</a:t>
            </a:r>
          </a:p>
          <a:p>
            <a:pPr marL="0" indent="0"/>
            <a:r>
              <a:rPr lang="en-US" dirty="0" smtClean="0"/>
              <a:t>Review of systems</a:t>
            </a:r>
          </a:p>
          <a:p>
            <a:pPr marL="400050" lvl="1" indent="0"/>
            <a:r>
              <a:rPr lang="en-US" dirty="0" smtClean="0"/>
              <a:t> Headache intermittently</a:t>
            </a:r>
          </a:p>
          <a:p>
            <a:pPr marL="400050" lvl="1" indent="0"/>
            <a:r>
              <a:rPr lang="en-US" dirty="0" smtClean="0"/>
              <a:t> Denies nausea or vomiting</a:t>
            </a:r>
            <a:endParaRPr lang="en-US" dirty="0"/>
          </a:p>
        </p:txBody>
      </p:sp>
      <p:sp>
        <p:nvSpPr>
          <p:cNvPr id="3" name="Title 2"/>
          <p:cNvSpPr>
            <a:spLocks noGrp="1"/>
          </p:cNvSpPr>
          <p:nvPr>
            <p:ph type="title"/>
          </p:nvPr>
        </p:nvSpPr>
        <p:spPr/>
        <p:txBody>
          <a:bodyPr/>
          <a:lstStyle/>
          <a:p>
            <a:r>
              <a:rPr lang="en-US" dirty="0" smtClean="0"/>
              <a:t>History</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42863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03368744"/>
              </p:ext>
            </p:extLst>
          </p:nvPr>
        </p:nvGraphicFramePr>
        <p:xfrm>
          <a:off x="457200" y="1066800"/>
          <a:ext cx="7924800" cy="3876039"/>
        </p:xfrm>
        <a:graphic>
          <a:graphicData uri="http://schemas.openxmlformats.org/drawingml/2006/table">
            <a:tbl>
              <a:tblPr firstRow="1" bandRow="1">
                <a:tableStyleId>{5DA37D80-6434-44D0-A028-1B22A696006F}</a:tableStyleId>
              </a:tblPr>
              <a:tblGrid>
                <a:gridCol w="1371600"/>
                <a:gridCol w="2743200"/>
                <a:gridCol w="1066800"/>
                <a:gridCol w="2743200"/>
              </a:tblGrid>
              <a:tr h="370840">
                <a:tc>
                  <a:txBody>
                    <a:bodyPr/>
                    <a:lstStyle/>
                    <a:p>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OD</a:t>
                      </a: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OS</a:t>
                      </a:r>
                      <a:endParaRPr lang="en-US" dirty="0">
                        <a:latin typeface="Arial" panose="020B0604020202020204" pitchFamily="34" charset="0"/>
                        <a:cs typeface="Arial" panose="020B0604020202020204" pitchFamily="34" charset="0"/>
                      </a:endParaRPr>
                    </a:p>
                  </a:txBody>
                  <a:tcPr/>
                </a:tc>
              </a:tr>
              <a:tr h="543560">
                <a:tc>
                  <a:txBody>
                    <a:bodyPr/>
                    <a:lstStyle/>
                    <a:p>
                      <a:r>
                        <a:rPr lang="en-US" dirty="0" smtClean="0">
                          <a:latin typeface="Arial" panose="020B0604020202020204" pitchFamily="34" charset="0"/>
                          <a:cs typeface="Arial" panose="020B0604020202020204" pitchFamily="34" charset="0"/>
                        </a:rPr>
                        <a:t>VA</a:t>
                      </a:r>
                      <a:endParaRPr lang="en-US" dirty="0">
                        <a:latin typeface="Arial" panose="020B0604020202020204" pitchFamily="34" charset="0"/>
                        <a:cs typeface="Arial" panose="020B0604020202020204" pitchFamily="34" charset="0"/>
                      </a:endParaRPr>
                    </a:p>
                  </a:txBody>
                  <a:tcPr anchor="ctr"/>
                </a:tc>
                <a:tc>
                  <a:txBody>
                    <a:bodyPr/>
                    <a:lstStyle/>
                    <a:p>
                      <a:r>
                        <a:rPr lang="en-US" dirty="0" smtClean="0">
                          <a:latin typeface="Arial" panose="020B0604020202020204" pitchFamily="34" charset="0"/>
                          <a:cs typeface="Arial" panose="020B0604020202020204" pitchFamily="34" charset="0"/>
                        </a:rPr>
                        <a:t>20/60</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PH: 20/20</a:t>
                      </a:r>
                      <a:endParaRPr lang="en-US" dirty="0">
                        <a:latin typeface="Arial" panose="020B0604020202020204" pitchFamily="34" charset="0"/>
                        <a:cs typeface="Arial" panose="020B0604020202020204" pitchFamily="34" charset="0"/>
                      </a:endParaRPr>
                    </a:p>
                  </a:txBody>
                  <a:tcPr marL="365760" anchor="ctr"/>
                </a:tc>
                <a:tc>
                  <a:txBody>
                    <a:bodyPr/>
                    <a:lstStyle/>
                    <a:p>
                      <a:endParaRPr lang="en-US" dirty="0">
                        <a:latin typeface="Arial" panose="020B0604020202020204" pitchFamily="34" charset="0"/>
                        <a:cs typeface="Arial" panose="020B0604020202020204" pitchFamily="34" charset="0"/>
                      </a:endParaRPr>
                    </a:p>
                  </a:txBody>
                  <a:tcPr marL="365760" anchor="ctr"/>
                </a:tc>
                <a:tc>
                  <a:txBody>
                    <a:bodyPr/>
                    <a:lstStyle/>
                    <a:p>
                      <a:r>
                        <a:rPr lang="en-US" dirty="0" smtClean="0">
                          <a:latin typeface="Arial" panose="020B0604020202020204" pitchFamily="34" charset="0"/>
                          <a:cs typeface="Arial" panose="020B0604020202020204" pitchFamily="34" charset="0"/>
                        </a:rPr>
                        <a:t>20/20</a:t>
                      </a:r>
                      <a:endParaRPr lang="en-US" dirty="0">
                        <a:latin typeface="Arial" panose="020B0604020202020204" pitchFamily="34" charset="0"/>
                        <a:cs typeface="Arial" panose="020B0604020202020204" pitchFamily="34" charset="0"/>
                      </a:endParaRPr>
                    </a:p>
                  </a:txBody>
                  <a:tcPr marL="365760" anchor="ctr"/>
                </a:tc>
              </a:tr>
              <a:tr h="533400">
                <a:tc>
                  <a:txBody>
                    <a:bodyPr/>
                    <a:lstStyle/>
                    <a:p>
                      <a:r>
                        <a:rPr lang="en-US" dirty="0" smtClean="0">
                          <a:latin typeface="Arial" panose="020B0604020202020204" pitchFamily="34" charset="0"/>
                          <a:cs typeface="Arial" panose="020B0604020202020204" pitchFamily="34" charset="0"/>
                        </a:rPr>
                        <a:t>Current Rx</a:t>
                      </a:r>
                      <a:endParaRPr lang="en-US" dirty="0">
                        <a:latin typeface="Arial" panose="020B0604020202020204" pitchFamily="34" charset="0"/>
                        <a:cs typeface="Arial" panose="020B0604020202020204" pitchFamily="34" charset="0"/>
                      </a:endParaRPr>
                    </a:p>
                  </a:txBody>
                  <a:tcPr anchor="ctr"/>
                </a:tc>
                <a:tc>
                  <a:txBody>
                    <a:bodyPr/>
                    <a:lstStyle/>
                    <a:p>
                      <a:r>
                        <a:rPr lang="en-US" dirty="0" err="1" smtClean="0">
                          <a:latin typeface="Arial" panose="020B0604020202020204" pitchFamily="34" charset="0"/>
                          <a:cs typeface="Arial" panose="020B0604020202020204" pitchFamily="34" charset="0"/>
                        </a:rPr>
                        <a:t>plano</a:t>
                      </a:r>
                      <a:endParaRPr lang="en-US" dirty="0">
                        <a:latin typeface="Arial" panose="020B0604020202020204" pitchFamily="34" charset="0"/>
                        <a:cs typeface="Arial" panose="020B0604020202020204" pitchFamily="34" charset="0"/>
                      </a:endParaRPr>
                    </a:p>
                  </a:txBody>
                  <a:tcPr marL="365760" anchor="ctr"/>
                </a:tc>
                <a:tc>
                  <a:txBody>
                    <a:bodyPr/>
                    <a:lstStyle/>
                    <a:p>
                      <a:endParaRPr lang="en-US" dirty="0">
                        <a:latin typeface="Arial" panose="020B0604020202020204" pitchFamily="34" charset="0"/>
                        <a:cs typeface="Arial" panose="020B0604020202020204" pitchFamily="34" charset="0"/>
                      </a:endParaRPr>
                    </a:p>
                  </a:txBody>
                  <a:tcPr marL="3657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latin typeface="Arial" panose="020B0604020202020204" pitchFamily="34" charset="0"/>
                          <a:cs typeface="Arial" panose="020B0604020202020204" pitchFamily="34" charset="0"/>
                        </a:rPr>
                        <a:t>plano</a:t>
                      </a:r>
                      <a:endParaRPr lang="en-US" dirty="0" smtClean="0">
                        <a:latin typeface="Arial" panose="020B0604020202020204" pitchFamily="34" charset="0"/>
                        <a:cs typeface="Arial" panose="020B0604020202020204" pitchFamily="34" charset="0"/>
                      </a:endParaRPr>
                    </a:p>
                  </a:txBody>
                  <a:tcPr marL="365760" anchor="ctr"/>
                </a:tc>
              </a:tr>
              <a:tr h="533400">
                <a:tc>
                  <a:txBody>
                    <a:bodyPr/>
                    <a:lstStyle/>
                    <a:p>
                      <a:r>
                        <a:rPr lang="en-US" dirty="0" smtClean="0">
                          <a:latin typeface="Arial" panose="020B0604020202020204" pitchFamily="34" charset="0"/>
                          <a:cs typeface="Arial" panose="020B0604020202020204" pitchFamily="34" charset="0"/>
                        </a:rPr>
                        <a:t>Pupils</a:t>
                      </a:r>
                      <a:endParaRPr lang="en-US" dirty="0">
                        <a:latin typeface="Arial" panose="020B0604020202020204" pitchFamily="34" charset="0"/>
                        <a:cs typeface="Arial" panose="020B0604020202020204" pitchFamily="34" charset="0"/>
                      </a:endParaRPr>
                    </a:p>
                  </a:txBody>
                  <a:tcPr anchor="ctr"/>
                </a:tc>
                <a:tc>
                  <a:txBody>
                    <a:bodyPr/>
                    <a:lstStyle/>
                    <a:p>
                      <a:r>
                        <a:rPr lang="en-US" dirty="0" smtClean="0">
                          <a:latin typeface="Arial" panose="020B0604020202020204" pitchFamily="34" charset="0"/>
                          <a:cs typeface="Arial" panose="020B0604020202020204" pitchFamily="34" charset="0"/>
                        </a:rPr>
                        <a:t>4→3mm</a:t>
                      </a:r>
                      <a:endParaRPr lang="en-US" dirty="0">
                        <a:latin typeface="Arial" panose="020B0604020202020204" pitchFamily="34" charset="0"/>
                        <a:cs typeface="Arial" panose="020B0604020202020204" pitchFamily="34" charset="0"/>
                      </a:endParaRPr>
                    </a:p>
                  </a:txBody>
                  <a:tcPr marL="365760" anchor="ctr"/>
                </a:tc>
                <a:tc>
                  <a:txBody>
                    <a:bodyPr/>
                    <a:lstStyle/>
                    <a:p>
                      <a:pPr algn="ctr"/>
                      <a:r>
                        <a:rPr lang="en-US" dirty="0" smtClean="0">
                          <a:latin typeface="Arial" panose="020B0604020202020204" pitchFamily="34" charset="0"/>
                          <a:cs typeface="Arial" panose="020B0604020202020204" pitchFamily="34" charset="0"/>
                        </a:rPr>
                        <a:t>No </a:t>
                      </a:r>
                      <a:r>
                        <a:rPr lang="en-US" dirty="0" err="1" smtClean="0">
                          <a:latin typeface="Arial" panose="020B0604020202020204" pitchFamily="34" charset="0"/>
                          <a:cs typeface="Arial" panose="020B0604020202020204" pitchFamily="34" charset="0"/>
                        </a:rPr>
                        <a:t>rAPD</a:t>
                      </a:r>
                      <a:endParaRPr lang="en-US" dirty="0">
                        <a:latin typeface="Arial" panose="020B0604020202020204" pitchFamily="34" charset="0"/>
                        <a:cs typeface="Arial" panose="020B0604020202020204" pitchFamily="34" charset="0"/>
                      </a:endParaRPr>
                    </a:p>
                  </a:txBody>
                  <a:tcPr marL="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4→3mm</a:t>
                      </a:r>
                    </a:p>
                  </a:txBody>
                  <a:tcPr marL="365760" anchor="ctr"/>
                </a:tc>
              </a:tr>
              <a:tr h="533400">
                <a:tc>
                  <a:txBody>
                    <a:bodyPr/>
                    <a:lstStyle/>
                    <a:p>
                      <a:r>
                        <a:rPr lang="en-US" dirty="0" smtClean="0">
                          <a:latin typeface="Arial" panose="020B0604020202020204" pitchFamily="34" charset="0"/>
                          <a:cs typeface="Arial" panose="020B0604020202020204" pitchFamily="34" charset="0"/>
                        </a:rPr>
                        <a:t>IOP</a:t>
                      </a:r>
                      <a:endParaRPr lang="en-US" dirty="0">
                        <a:latin typeface="Arial" panose="020B0604020202020204" pitchFamily="34" charset="0"/>
                        <a:cs typeface="Arial" panose="020B0604020202020204" pitchFamily="34" charset="0"/>
                      </a:endParaRPr>
                    </a:p>
                  </a:txBody>
                  <a:tcPr anchor="ctr"/>
                </a:tc>
                <a:tc>
                  <a:txBody>
                    <a:bodyPr/>
                    <a:lstStyle/>
                    <a:p>
                      <a:r>
                        <a:rPr lang="en-US" dirty="0" smtClean="0">
                          <a:latin typeface="Arial" panose="020B0604020202020204" pitchFamily="34" charset="0"/>
                          <a:cs typeface="Arial" panose="020B0604020202020204" pitchFamily="34" charset="0"/>
                        </a:rPr>
                        <a:t>35 mmHg</a:t>
                      </a:r>
                      <a:endParaRPr lang="en-US" dirty="0">
                        <a:latin typeface="Arial" panose="020B0604020202020204" pitchFamily="34" charset="0"/>
                        <a:cs typeface="Arial" panose="020B0604020202020204" pitchFamily="34" charset="0"/>
                      </a:endParaRPr>
                    </a:p>
                  </a:txBody>
                  <a:tcPr marL="365760" anchor="ctr"/>
                </a:tc>
                <a:tc>
                  <a:txBody>
                    <a:bodyPr/>
                    <a:lstStyle/>
                    <a:p>
                      <a:endParaRPr lang="en-US" dirty="0">
                        <a:latin typeface="Arial" panose="020B0604020202020204" pitchFamily="34" charset="0"/>
                        <a:cs typeface="Arial" panose="020B0604020202020204" pitchFamily="34" charset="0"/>
                      </a:endParaRPr>
                    </a:p>
                  </a:txBody>
                  <a:tcPr marL="3657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16 mmHg</a:t>
                      </a:r>
                    </a:p>
                  </a:txBody>
                  <a:tcPr marL="365760" anchor="ctr"/>
                </a:tc>
              </a:tr>
              <a:tr h="533400">
                <a:tc>
                  <a:txBody>
                    <a:bodyPr/>
                    <a:lstStyle/>
                    <a:p>
                      <a:r>
                        <a:rPr lang="en-US" dirty="0" smtClean="0">
                          <a:latin typeface="Arial" panose="020B0604020202020204" pitchFamily="34" charset="0"/>
                          <a:cs typeface="Arial" panose="020B0604020202020204" pitchFamily="34" charset="0"/>
                        </a:rPr>
                        <a:t>EOM</a:t>
                      </a:r>
                      <a:endParaRPr lang="en-US" dirty="0">
                        <a:latin typeface="Arial" panose="020B0604020202020204" pitchFamily="34" charset="0"/>
                        <a:cs typeface="Arial" panose="020B0604020202020204" pitchFamily="34" charset="0"/>
                      </a:endParaRPr>
                    </a:p>
                  </a:txBody>
                  <a:tcPr anchor="ctr"/>
                </a:tc>
                <a:tc>
                  <a:txBody>
                    <a:bodyPr/>
                    <a:lstStyle/>
                    <a:p>
                      <a:r>
                        <a:rPr lang="en-US" dirty="0" smtClean="0">
                          <a:latin typeface="Arial" panose="020B0604020202020204" pitchFamily="34" charset="0"/>
                          <a:cs typeface="Arial" panose="020B0604020202020204" pitchFamily="34" charset="0"/>
                        </a:rPr>
                        <a:t>full</a:t>
                      </a:r>
                      <a:endParaRPr lang="en-US" dirty="0">
                        <a:latin typeface="Arial" panose="020B0604020202020204" pitchFamily="34" charset="0"/>
                        <a:cs typeface="Arial" panose="020B0604020202020204" pitchFamily="34" charset="0"/>
                      </a:endParaRPr>
                    </a:p>
                  </a:txBody>
                  <a:tcPr marL="365760" anchor="ctr"/>
                </a:tc>
                <a:tc>
                  <a:txBody>
                    <a:bodyPr/>
                    <a:lstStyle/>
                    <a:p>
                      <a:endParaRPr lang="en-US" dirty="0">
                        <a:latin typeface="Arial" panose="020B0604020202020204" pitchFamily="34" charset="0"/>
                        <a:cs typeface="Arial" panose="020B0604020202020204" pitchFamily="34" charset="0"/>
                      </a:endParaRPr>
                    </a:p>
                  </a:txBody>
                  <a:tcPr marL="365760" anchor="ctr"/>
                </a:tc>
                <a:tc>
                  <a:txBody>
                    <a:bodyPr/>
                    <a:lstStyle/>
                    <a:p>
                      <a:r>
                        <a:rPr lang="en-US" dirty="0" smtClean="0">
                          <a:latin typeface="Arial" panose="020B0604020202020204" pitchFamily="34" charset="0"/>
                          <a:cs typeface="Arial" panose="020B0604020202020204" pitchFamily="34" charset="0"/>
                        </a:rPr>
                        <a:t>full</a:t>
                      </a:r>
                      <a:endParaRPr lang="en-US" dirty="0">
                        <a:latin typeface="Arial" panose="020B0604020202020204" pitchFamily="34" charset="0"/>
                        <a:cs typeface="Arial" panose="020B0604020202020204" pitchFamily="34" charset="0"/>
                      </a:endParaRPr>
                    </a:p>
                  </a:txBody>
                  <a:tcPr marL="365760" anchor="ctr"/>
                </a:tc>
              </a:tr>
              <a:tr h="457200">
                <a:tc>
                  <a:txBody>
                    <a:bodyPr/>
                    <a:lstStyle/>
                    <a:p>
                      <a:r>
                        <a:rPr lang="en-US" dirty="0" smtClean="0">
                          <a:latin typeface="Arial" panose="020B0604020202020204" pitchFamily="34" charset="0"/>
                          <a:cs typeface="Arial" panose="020B0604020202020204" pitchFamily="34" charset="0"/>
                        </a:rPr>
                        <a:t>CVF</a:t>
                      </a:r>
                      <a:endParaRPr lang="en-US" dirty="0">
                        <a:latin typeface="Arial" panose="020B0604020202020204" pitchFamily="34" charset="0"/>
                        <a:cs typeface="Arial" panose="020B0604020202020204" pitchFamily="34" charset="0"/>
                      </a:endParaRPr>
                    </a:p>
                  </a:txBody>
                  <a:tcPr anchor="ctr"/>
                </a:tc>
                <a:tc>
                  <a:txBody>
                    <a:bodyPr/>
                    <a:lstStyle/>
                    <a:p>
                      <a:r>
                        <a:rPr lang="en-US" dirty="0" smtClean="0">
                          <a:latin typeface="Arial" panose="020B0604020202020204" pitchFamily="34" charset="0"/>
                          <a:cs typeface="Arial" panose="020B0604020202020204" pitchFamily="34" charset="0"/>
                        </a:rPr>
                        <a:t>full</a:t>
                      </a:r>
                      <a:endParaRPr lang="en-US" dirty="0">
                        <a:latin typeface="Arial" panose="020B0604020202020204" pitchFamily="34" charset="0"/>
                        <a:cs typeface="Arial" panose="020B0604020202020204" pitchFamily="34" charset="0"/>
                      </a:endParaRPr>
                    </a:p>
                  </a:txBody>
                  <a:tcPr marL="365760" anchor="ctr"/>
                </a:tc>
                <a:tc>
                  <a:txBody>
                    <a:bodyPr/>
                    <a:lstStyle/>
                    <a:p>
                      <a:endParaRPr lang="en-US" dirty="0">
                        <a:latin typeface="Arial" panose="020B0604020202020204" pitchFamily="34" charset="0"/>
                        <a:cs typeface="Arial" panose="020B0604020202020204" pitchFamily="34" charset="0"/>
                      </a:endParaRPr>
                    </a:p>
                  </a:txBody>
                  <a:tcPr marL="365760" anchor="ctr"/>
                </a:tc>
                <a:tc>
                  <a:txBody>
                    <a:bodyPr/>
                    <a:lstStyle/>
                    <a:p>
                      <a:r>
                        <a:rPr lang="en-US" dirty="0" smtClean="0">
                          <a:latin typeface="Arial" panose="020B0604020202020204" pitchFamily="34" charset="0"/>
                          <a:cs typeface="Arial" panose="020B0604020202020204" pitchFamily="34" charset="0"/>
                        </a:rPr>
                        <a:t>full</a:t>
                      </a:r>
                      <a:endParaRPr lang="en-US" dirty="0">
                        <a:latin typeface="Arial" panose="020B0604020202020204" pitchFamily="34" charset="0"/>
                        <a:cs typeface="Arial" panose="020B0604020202020204" pitchFamily="34" charset="0"/>
                      </a:endParaRPr>
                    </a:p>
                  </a:txBody>
                  <a:tcPr marL="365760" anchor="ctr"/>
                </a:tc>
              </a:tr>
            </a:tbl>
          </a:graphicData>
        </a:graphic>
      </p:graphicFrame>
      <p:sp>
        <p:nvSpPr>
          <p:cNvPr id="3" name="Title 2"/>
          <p:cNvSpPr>
            <a:spLocks noGrp="1"/>
          </p:cNvSpPr>
          <p:nvPr>
            <p:ph type="title"/>
          </p:nvPr>
        </p:nvSpPr>
        <p:spPr/>
        <p:txBody>
          <a:bodyPr/>
          <a:lstStyle/>
          <a:p>
            <a:r>
              <a:rPr lang="en-US" dirty="0" smtClean="0"/>
              <a:t>External Exam</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441650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Anterior Segment Exam</a:t>
            </a:r>
            <a:endParaRPr lang="en-US" dirty="0"/>
          </a:p>
        </p:txBody>
      </p:sp>
      <p:graphicFrame>
        <p:nvGraphicFramePr>
          <p:cNvPr id="4" name="Content Placeholder 4"/>
          <p:cNvGraphicFramePr>
            <a:graphicFrameLocks noGrp="1"/>
          </p:cNvGraphicFramePr>
          <p:nvPr>
            <p:ph idx="1"/>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00941024"/>
              </p:ext>
            </p:extLst>
          </p:nvPr>
        </p:nvGraphicFramePr>
        <p:xfrm>
          <a:off x="457200" y="990600"/>
          <a:ext cx="8305800" cy="4114799"/>
        </p:xfrm>
        <a:graphic>
          <a:graphicData uri="http://schemas.openxmlformats.org/drawingml/2006/table">
            <a:tbl>
              <a:tblPr firstRow="1" bandRow="1">
                <a:tableStyleId>{5DA37D80-6434-44D0-A028-1B22A696006F}</a:tableStyleId>
              </a:tblPr>
              <a:tblGrid>
                <a:gridCol w="1567180"/>
                <a:gridCol w="2928620"/>
                <a:gridCol w="881380"/>
                <a:gridCol w="2928620"/>
              </a:tblGrid>
              <a:tr h="370840">
                <a:tc>
                  <a:txBody>
                    <a:bodyPr/>
                    <a:lstStyle/>
                    <a:p>
                      <a:r>
                        <a:rPr lang="en-US" dirty="0" smtClean="0">
                          <a:latin typeface="Arial" panose="020B0604020202020204" pitchFamily="34" charset="0"/>
                          <a:cs typeface="Arial" panose="020B0604020202020204" pitchFamily="34" charset="0"/>
                        </a:rPr>
                        <a:t>SLE</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OD</a:t>
                      </a: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marR="0"/>
                </a:tc>
                <a:tc>
                  <a:txBody>
                    <a:bodyPr/>
                    <a:lstStyle/>
                    <a:p>
                      <a:pPr algn="ctr"/>
                      <a:r>
                        <a:rPr lang="en-US" dirty="0" smtClean="0">
                          <a:latin typeface="Arial" panose="020B0604020202020204" pitchFamily="34" charset="0"/>
                          <a:cs typeface="Arial" panose="020B0604020202020204" pitchFamily="34" charset="0"/>
                        </a:rPr>
                        <a:t>OS</a:t>
                      </a:r>
                      <a:endParaRPr lang="en-US" dirty="0">
                        <a:latin typeface="Arial" panose="020B0604020202020204" pitchFamily="34" charset="0"/>
                        <a:cs typeface="Arial" panose="020B0604020202020204" pitchFamily="34" charset="0"/>
                      </a:endParaRPr>
                    </a:p>
                  </a:txBody>
                  <a:tcPr/>
                </a:tc>
              </a:tr>
              <a:tr h="314960">
                <a:tc>
                  <a:txBody>
                    <a:bodyPr/>
                    <a:lstStyle/>
                    <a:p>
                      <a:r>
                        <a:rPr lang="en-US" dirty="0" smtClean="0">
                          <a:latin typeface="Arial" panose="020B0604020202020204" pitchFamily="34" charset="0"/>
                          <a:cs typeface="Arial" panose="020B0604020202020204" pitchFamily="34" charset="0"/>
                        </a:rPr>
                        <a:t>External/Lids</a:t>
                      </a:r>
                      <a:endParaRPr lang="en-US" dirty="0">
                        <a:latin typeface="Arial" panose="020B0604020202020204" pitchFamily="34" charset="0"/>
                        <a:cs typeface="Arial" panose="020B0604020202020204" pitchFamily="34" charset="0"/>
                      </a:endParaRPr>
                    </a:p>
                  </a:txBody>
                  <a:tcPr anchor="ctr"/>
                </a:tc>
                <a:tc>
                  <a:txBody>
                    <a:bodyPr/>
                    <a:lstStyle/>
                    <a:p>
                      <a:endParaRPr lang="en-US" dirty="0">
                        <a:latin typeface="Arial" panose="020B0604020202020204" pitchFamily="34" charset="0"/>
                        <a:cs typeface="Arial" panose="020B0604020202020204" pitchFamily="34" charset="0"/>
                      </a:endParaRPr>
                    </a:p>
                  </a:txBody>
                  <a:tcPr marL="365760" anchor="ctr"/>
                </a:tc>
                <a:tc>
                  <a:txBody>
                    <a:bodyPr/>
                    <a:lstStyle/>
                    <a:p>
                      <a:pPr algn="l"/>
                      <a:r>
                        <a:rPr lang="en-US" dirty="0" smtClean="0">
                          <a:latin typeface="Arial" panose="020B0604020202020204" pitchFamily="34" charset="0"/>
                          <a:cs typeface="Arial" panose="020B0604020202020204" pitchFamily="34" charset="0"/>
                        </a:rPr>
                        <a:t>WNL</a:t>
                      </a:r>
                      <a:endParaRPr lang="en-US" dirty="0">
                        <a:latin typeface="Arial" panose="020B0604020202020204" pitchFamily="34" charset="0"/>
                        <a:cs typeface="Arial" panose="020B0604020202020204" pitchFamily="34" charset="0"/>
                      </a:endParaRPr>
                    </a:p>
                  </a:txBody>
                  <a:tcPr marL="365760" marR="0" anchor="ctr"/>
                </a:tc>
                <a:tc>
                  <a:txBody>
                    <a:bodyPr/>
                    <a:lstStyle/>
                    <a:p>
                      <a:endParaRPr lang="en-US" dirty="0">
                        <a:latin typeface="Arial" panose="020B0604020202020204" pitchFamily="34" charset="0"/>
                        <a:cs typeface="Arial" panose="020B0604020202020204" pitchFamily="34" charset="0"/>
                      </a:endParaRPr>
                    </a:p>
                  </a:txBody>
                  <a:tcPr marL="365760" anchor="ctr"/>
                </a:tc>
              </a:tr>
              <a:tr h="533400">
                <a:tc>
                  <a:txBody>
                    <a:bodyPr/>
                    <a:lstStyle/>
                    <a:p>
                      <a:r>
                        <a:rPr lang="en-US" dirty="0" err="1" smtClean="0">
                          <a:latin typeface="Arial" panose="020B0604020202020204" pitchFamily="34" charset="0"/>
                          <a:cs typeface="Arial" panose="020B0604020202020204" pitchFamily="34" charset="0"/>
                        </a:rPr>
                        <a:t>Conj</a:t>
                      </a:r>
                      <a:r>
                        <a:rPr lang="en-US" dirty="0" smtClean="0">
                          <a:latin typeface="Arial" panose="020B0604020202020204" pitchFamily="34" charset="0"/>
                          <a:cs typeface="Arial" panose="020B0604020202020204" pitchFamily="34" charset="0"/>
                        </a:rPr>
                        <a:t>/Sclera</a:t>
                      </a:r>
                      <a:endParaRPr lang="en-US" dirty="0">
                        <a:latin typeface="Arial" panose="020B0604020202020204" pitchFamily="34" charset="0"/>
                        <a:cs typeface="Arial" panose="020B0604020202020204" pitchFamily="34" charset="0"/>
                      </a:endParaRPr>
                    </a:p>
                  </a:txBody>
                  <a:tcPr anchor="ctr"/>
                </a:tc>
                <a:tc>
                  <a:txBody>
                    <a:bodyPr/>
                    <a:lstStyle/>
                    <a:p>
                      <a:r>
                        <a:rPr lang="en-US" dirty="0" smtClean="0">
                          <a:latin typeface="Arial" panose="020B0604020202020204" pitchFamily="34" charset="0"/>
                          <a:cs typeface="Arial" panose="020B0604020202020204" pitchFamily="34" charset="0"/>
                        </a:rPr>
                        <a:t>2+</a:t>
                      </a:r>
                      <a:r>
                        <a:rPr lang="en-US" baseline="0" dirty="0" smtClean="0">
                          <a:latin typeface="Arial" panose="020B0604020202020204" pitchFamily="34" charset="0"/>
                          <a:cs typeface="Arial" panose="020B0604020202020204" pitchFamily="34" charset="0"/>
                        </a:rPr>
                        <a:t> injection, diffuse</a:t>
                      </a:r>
                      <a:endParaRPr lang="en-US" dirty="0">
                        <a:latin typeface="Arial" panose="020B0604020202020204" pitchFamily="34" charset="0"/>
                        <a:cs typeface="Arial" panose="020B0604020202020204" pitchFamily="34" charset="0"/>
                      </a:endParaRPr>
                    </a:p>
                  </a:txBody>
                  <a:tcPr marL="365760" anchor="ctr"/>
                </a:tc>
                <a:tc>
                  <a:txBody>
                    <a:bodyPr/>
                    <a:lstStyle/>
                    <a:p>
                      <a:pPr algn="ctr"/>
                      <a:endParaRPr lang="en-US" dirty="0">
                        <a:latin typeface="Arial" panose="020B0604020202020204" pitchFamily="34" charset="0"/>
                        <a:cs typeface="Arial" panose="020B0604020202020204" pitchFamily="34" charset="0"/>
                      </a:endParaRPr>
                    </a:p>
                  </a:txBody>
                  <a:tcPr marL="365760" marR="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White and quiet</a:t>
                      </a:r>
                    </a:p>
                  </a:txBody>
                  <a:tcPr marL="365760" anchor="ctr"/>
                </a:tc>
              </a:tr>
              <a:tr h="533400">
                <a:tc>
                  <a:txBody>
                    <a:bodyPr/>
                    <a:lstStyle/>
                    <a:p>
                      <a:r>
                        <a:rPr lang="en-US" dirty="0" smtClean="0">
                          <a:latin typeface="Arial" panose="020B0604020202020204" pitchFamily="34" charset="0"/>
                          <a:cs typeface="Arial" panose="020B0604020202020204" pitchFamily="34" charset="0"/>
                        </a:rPr>
                        <a:t>Cornea</a:t>
                      </a:r>
                      <a:endParaRPr lang="en-US" dirty="0">
                        <a:latin typeface="Arial" panose="020B0604020202020204" pitchFamily="34" charset="0"/>
                        <a:cs typeface="Arial" panose="020B0604020202020204" pitchFamily="34" charset="0"/>
                      </a:endParaRPr>
                    </a:p>
                  </a:txBody>
                  <a:tcPr anchor="ctr"/>
                </a:tc>
                <a:tc>
                  <a:txBody>
                    <a:bodyPr/>
                    <a:lstStyle/>
                    <a:p>
                      <a:r>
                        <a:rPr lang="en-US" dirty="0" smtClean="0">
                          <a:latin typeface="Arial" panose="020B0604020202020204" pitchFamily="34" charset="0"/>
                          <a:cs typeface="Arial" panose="020B0604020202020204" pitchFamily="34" charset="0"/>
                        </a:rPr>
                        <a:t>Clear, no </a:t>
                      </a:r>
                      <a:r>
                        <a:rPr lang="en-US" dirty="0" err="1" smtClean="0">
                          <a:latin typeface="Arial" panose="020B0604020202020204" pitchFamily="34" charset="0"/>
                          <a:cs typeface="Arial" panose="020B0604020202020204" pitchFamily="34" charset="0"/>
                        </a:rPr>
                        <a:t>KP’s</a:t>
                      </a:r>
                      <a:r>
                        <a:rPr lang="en-US" dirty="0" smtClean="0">
                          <a:latin typeface="Arial" panose="020B0604020202020204" pitchFamily="34" charset="0"/>
                          <a:cs typeface="Arial" panose="020B0604020202020204" pitchFamily="34" charset="0"/>
                        </a:rPr>
                        <a:t>, no scar</a:t>
                      </a:r>
                      <a:endParaRPr lang="en-US" dirty="0">
                        <a:latin typeface="Arial" panose="020B0604020202020204" pitchFamily="34" charset="0"/>
                        <a:cs typeface="Arial" panose="020B0604020202020204" pitchFamily="34" charset="0"/>
                      </a:endParaRPr>
                    </a:p>
                  </a:txBody>
                  <a:tcPr marL="365760" anchor="ctr"/>
                </a:tc>
                <a:tc>
                  <a:txBody>
                    <a:bodyPr/>
                    <a:lstStyle/>
                    <a:p>
                      <a:pPr algn="ctr"/>
                      <a:endParaRPr lang="en-US" dirty="0">
                        <a:latin typeface="Arial" panose="020B0604020202020204" pitchFamily="34" charset="0"/>
                        <a:cs typeface="Arial" panose="020B0604020202020204" pitchFamily="34" charset="0"/>
                      </a:endParaRPr>
                    </a:p>
                  </a:txBody>
                  <a:tcPr marL="0" marR="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Clear</a:t>
                      </a:r>
                    </a:p>
                  </a:txBody>
                  <a:tcPr marL="365760" anchor="ctr"/>
                </a:tc>
              </a:tr>
              <a:tr h="406400">
                <a:tc>
                  <a:txBody>
                    <a:bodyPr/>
                    <a:lstStyle/>
                    <a:p>
                      <a:r>
                        <a:rPr lang="en-US" dirty="0" smtClean="0">
                          <a:latin typeface="Arial" panose="020B0604020202020204" pitchFamily="34" charset="0"/>
                          <a:cs typeface="Arial" panose="020B0604020202020204" pitchFamily="34" charset="0"/>
                        </a:rPr>
                        <a:t>Ant Chamber</a:t>
                      </a:r>
                      <a:endParaRPr lang="en-US" dirty="0">
                        <a:latin typeface="Arial" panose="020B0604020202020204" pitchFamily="34" charset="0"/>
                        <a:cs typeface="Arial" panose="020B0604020202020204" pitchFamily="34" charset="0"/>
                      </a:endParaRPr>
                    </a:p>
                  </a:txBody>
                  <a:tcPr anchor="ctr"/>
                </a:tc>
                <a:tc>
                  <a:txBody>
                    <a:bodyPr/>
                    <a:lstStyle/>
                    <a:p>
                      <a:r>
                        <a:rPr lang="en-US" dirty="0" smtClean="0">
                          <a:latin typeface="Arial" panose="020B0604020202020204" pitchFamily="34" charset="0"/>
                          <a:cs typeface="Arial" panose="020B0604020202020204" pitchFamily="34" charset="0"/>
                        </a:rPr>
                        <a:t>Deep and quiet</a:t>
                      </a:r>
                      <a:endParaRPr lang="en-US" dirty="0">
                        <a:latin typeface="Arial" panose="020B0604020202020204" pitchFamily="34" charset="0"/>
                        <a:cs typeface="Arial" panose="020B0604020202020204" pitchFamily="34" charset="0"/>
                      </a:endParaRPr>
                    </a:p>
                  </a:txBody>
                  <a:tcPr marL="365760" anchor="ctr"/>
                </a:tc>
                <a:tc>
                  <a:txBody>
                    <a:bodyPr/>
                    <a:lstStyle/>
                    <a:p>
                      <a:pPr algn="ctr"/>
                      <a:endParaRPr lang="en-US" dirty="0">
                        <a:latin typeface="Arial" panose="020B0604020202020204" pitchFamily="34" charset="0"/>
                        <a:cs typeface="Arial" panose="020B0604020202020204" pitchFamily="34" charset="0"/>
                      </a:endParaRPr>
                    </a:p>
                  </a:txBody>
                  <a:tcPr marL="365760" marR="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Deep and quiet</a:t>
                      </a:r>
                    </a:p>
                  </a:txBody>
                  <a:tcPr marL="365760" anchor="ctr"/>
                </a:tc>
              </a:tr>
              <a:tr h="533400">
                <a:tc>
                  <a:txBody>
                    <a:bodyPr/>
                    <a:lstStyle/>
                    <a:p>
                      <a:r>
                        <a:rPr lang="en-US" dirty="0" smtClean="0">
                          <a:latin typeface="Arial" panose="020B0604020202020204" pitchFamily="34" charset="0"/>
                          <a:cs typeface="Arial" panose="020B0604020202020204" pitchFamily="34" charset="0"/>
                        </a:rPr>
                        <a:t>Iris</a:t>
                      </a:r>
                      <a:endParaRPr lang="en-US" dirty="0">
                        <a:latin typeface="Arial" panose="020B0604020202020204" pitchFamily="34" charset="0"/>
                        <a:cs typeface="Arial" panose="020B0604020202020204" pitchFamily="34" charset="0"/>
                      </a:endParaRPr>
                    </a:p>
                  </a:txBody>
                  <a:tcPr anchor="ctr"/>
                </a:tc>
                <a:tc>
                  <a:txBody>
                    <a:bodyPr/>
                    <a:lstStyle/>
                    <a:p>
                      <a:r>
                        <a:rPr lang="en-US" dirty="0" smtClean="0">
                          <a:latin typeface="Arial" panose="020B0604020202020204" pitchFamily="34" charset="0"/>
                          <a:cs typeface="Arial" panose="020B0604020202020204" pitchFamily="34" charset="0"/>
                        </a:rPr>
                        <a:t>WNL, no </a:t>
                      </a:r>
                      <a:r>
                        <a:rPr lang="en-US" dirty="0" err="1" smtClean="0">
                          <a:latin typeface="Arial" panose="020B0604020202020204" pitchFamily="34" charset="0"/>
                          <a:cs typeface="Arial" panose="020B0604020202020204" pitchFamily="34" charset="0"/>
                        </a:rPr>
                        <a:t>heterochromia</a:t>
                      </a:r>
                      <a:endParaRPr lang="en-US" dirty="0">
                        <a:latin typeface="Arial" panose="020B0604020202020204" pitchFamily="34" charset="0"/>
                        <a:cs typeface="Arial" panose="020B0604020202020204" pitchFamily="34" charset="0"/>
                      </a:endParaRPr>
                    </a:p>
                  </a:txBody>
                  <a:tcPr marL="365760" anchor="ctr"/>
                </a:tc>
                <a:tc>
                  <a:txBody>
                    <a:bodyPr/>
                    <a:lstStyle/>
                    <a:p>
                      <a:pPr algn="ctr"/>
                      <a:endParaRPr lang="en-US" dirty="0">
                        <a:latin typeface="Arial" panose="020B0604020202020204" pitchFamily="34" charset="0"/>
                        <a:cs typeface="Arial" panose="020B0604020202020204" pitchFamily="34" charset="0"/>
                      </a:endParaRPr>
                    </a:p>
                  </a:txBody>
                  <a:tcPr marL="365760" marR="0" anchor="ctr"/>
                </a:tc>
                <a:tc>
                  <a:txBody>
                    <a:bodyPr/>
                    <a:lstStyle/>
                    <a:p>
                      <a:r>
                        <a:rPr lang="en-US" dirty="0" smtClean="0">
                          <a:latin typeface="Arial" panose="020B0604020202020204" pitchFamily="34" charset="0"/>
                          <a:cs typeface="Arial" panose="020B0604020202020204" pitchFamily="34" charset="0"/>
                        </a:rPr>
                        <a:t>WNL</a:t>
                      </a:r>
                      <a:endParaRPr lang="en-US" dirty="0">
                        <a:latin typeface="Arial" panose="020B0604020202020204" pitchFamily="34" charset="0"/>
                        <a:cs typeface="Arial" panose="020B0604020202020204" pitchFamily="34" charset="0"/>
                      </a:endParaRPr>
                    </a:p>
                  </a:txBody>
                  <a:tcPr marL="365760" anchor="ctr"/>
                </a:tc>
              </a:tr>
              <a:tr h="457200">
                <a:tc>
                  <a:txBody>
                    <a:bodyPr/>
                    <a:lstStyle/>
                    <a:p>
                      <a:r>
                        <a:rPr lang="en-US" dirty="0" smtClean="0">
                          <a:latin typeface="Arial" panose="020B0604020202020204" pitchFamily="34" charset="0"/>
                          <a:cs typeface="Arial" panose="020B0604020202020204" pitchFamily="34" charset="0"/>
                        </a:rPr>
                        <a:t>Lens</a:t>
                      </a:r>
                      <a:endParaRPr lang="en-US" dirty="0">
                        <a:latin typeface="Arial" panose="020B0604020202020204" pitchFamily="34" charset="0"/>
                        <a:cs typeface="Arial" panose="020B0604020202020204" pitchFamily="34" charset="0"/>
                      </a:endParaRPr>
                    </a:p>
                  </a:txBody>
                  <a:tcPr anchor="ctr"/>
                </a:tc>
                <a:tc>
                  <a:txBody>
                    <a:bodyPr/>
                    <a:lstStyle/>
                    <a:p>
                      <a:r>
                        <a:rPr lang="en-US" dirty="0" smtClean="0">
                          <a:latin typeface="Arial" panose="020B0604020202020204" pitchFamily="34" charset="0"/>
                          <a:cs typeface="Arial" panose="020B0604020202020204" pitchFamily="34" charset="0"/>
                        </a:rPr>
                        <a:t>PCIOL</a:t>
                      </a:r>
                      <a:endParaRPr lang="en-US" dirty="0">
                        <a:latin typeface="Arial" panose="020B0604020202020204" pitchFamily="34" charset="0"/>
                        <a:cs typeface="Arial" panose="020B0604020202020204" pitchFamily="34" charset="0"/>
                      </a:endParaRPr>
                    </a:p>
                  </a:txBody>
                  <a:tcPr marL="365760" anchor="ctr"/>
                </a:tc>
                <a:tc>
                  <a:txBody>
                    <a:bodyPr/>
                    <a:lstStyle/>
                    <a:p>
                      <a:pPr algn="ctr"/>
                      <a:endParaRPr lang="en-US" dirty="0">
                        <a:latin typeface="Arial" panose="020B0604020202020204" pitchFamily="34" charset="0"/>
                        <a:cs typeface="Arial" panose="020B0604020202020204" pitchFamily="34" charset="0"/>
                      </a:endParaRPr>
                    </a:p>
                  </a:txBody>
                  <a:tcPr marL="365760" marR="0" anchor="ctr"/>
                </a:tc>
                <a:tc>
                  <a:txBody>
                    <a:bodyPr/>
                    <a:lstStyle/>
                    <a:p>
                      <a:r>
                        <a:rPr lang="en-US" dirty="0" smtClean="0">
                          <a:latin typeface="Arial" panose="020B0604020202020204" pitchFamily="34" charset="0"/>
                          <a:cs typeface="Arial" panose="020B0604020202020204" pitchFamily="34" charset="0"/>
                        </a:rPr>
                        <a:t>PCIOL</a:t>
                      </a:r>
                      <a:endParaRPr lang="en-US" dirty="0">
                        <a:latin typeface="Arial" panose="020B0604020202020204" pitchFamily="34" charset="0"/>
                        <a:cs typeface="Arial" panose="020B0604020202020204" pitchFamily="34" charset="0"/>
                      </a:endParaRPr>
                    </a:p>
                  </a:txBody>
                  <a:tcPr marL="365760" anchor="ctr"/>
                </a:tc>
              </a:tr>
              <a:tr h="457200">
                <a:tc>
                  <a:txBody>
                    <a:bodyPr/>
                    <a:lstStyle/>
                    <a:p>
                      <a:r>
                        <a:rPr lang="en-US" dirty="0" err="1" smtClean="0">
                          <a:latin typeface="Arial" panose="020B0604020202020204" pitchFamily="34" charset="0"/>
                          <a:cs typeface="Arial" panose="020B0604020202020204" pitchFamily="34" charset="0"/>
                        </a:rPr>
                        <a:t>Gonio</a:t>
                      </a:r>
                      <a:endParaRPr lang="en-US" dirty="0">
                        <a:latin typeface="Arial" panose="020B0604020202020204" pitchFamily="34" charset="0"/>
                        <a:cs typeface="Arial" panose="020B0604020202020204" pitchFamily="34" charset="0"/>
                      </a:endParaRPr>
                    </a:p>
                  </a:txBody>
                  <a:tcPr anchor="ctr"/>
                </a:tc>
                <a:tc>
                  <a:txBody>
                    <a:bodyPr/>
                    <a:lstStyle/>
                    <a:p>
                      <a:r>
                        <a:rPr lang="en-US" dirty="0" smtClean="0">
                          <a:latin typeface="Arial" panose="020B0604020202020204" pitchFamily="34" charset="0"/>
                          <a:cs typeface="Arial" panose="020B0604020202020204" pitchFamily="34" charset="0"/>
                        </a:rPr>
                        <a:t>D45r1+</a:t>
                      </a:r>
                    </a:p>
                    <a:p>
                      <a:r>
                        <a:rPr lang="en-US" dirty="0" smtClean="0">
                          <a:latin typeface="Arial" panose="020B0604020202020204" pitchFamily="34" charset="0"/>
                          <a:cs typeface="Arial" panose="020B0604020202020204" pitchFamily="34" charset="0"/>
                        </a:rPr>
                        <a:t>No PAS, no angle recession</a:t>
                      </a:r>
                      <a:endParaRPr lang="en-US" dirty="0">
                        <a:latin typeface="Arial" panose="020B0604020202020204" pitchFamily="34" charset="0"/>
                        <a:cs typeface="Arial" panose="020B0604020202020204" pitchFamily="34" charset="0"/>
                      </a:endParaRPr>
                    </a:p>
                  </a:txBody>
                  <a:tcPr marL="365760" anchor="ctr"/>
                </a:tc>
                <a:tc>
                  <a:txBody>
                    <a:bodyPr/>
                    <a:lstStyle/>
                    <a:p>
                      <a:pPr algn="ctr"/>
                      <a:endParaRPr lang="en-US" dirty="0">
                        <a:latin typeface="Arial" panose="020B0604020202020204" pitchFamily="34" charset="0"/>
                        <a:cs typeface="Arial" panose="020B0604020202020204" pitchFamily="34" charset="0"/>
                      </a:endParaRPr>
                    </a:p>
                  </a:txBody>
                  <a:tcPr marL="365760" marR="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D45r1+</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No PAS, no angle recession</a:t>
                      </a:r>
                    </a:p>
                  </a:txBody>
                  <a:tcPr marL="365760" anchor="ctr"/>
                </a:tc>
              </a:tr>
            </a:tbl>
          </a:graphicData>
        </a:graphic>
      </p:graphicFrame>
      <p:sp>
        <p:nvSpPr>
          <p:cNvPr id="5" name="TextBox 4"/>
          <p:cNvSpPr txBox="1"/>
          <p:nvPr/>
        </p:nvSpPr>
        <p:spPr>
          <a:xfrm>
            <a:off x="762000" y="5181600"/>
            <a:ext cx="3810000" cy="1508105"/>
          </a:xfrm>
          <a:prstGeom prst="rect">
            <a:avLst/>
          </a:prstGeom>
          <a:noFill/>
        </p:spPr>
        <p:txBody>
          <a:bodyPr wrap="square" rtlCol="0">
            <a:spAutoFit/>
          </a:bodyPr>
          <a:lstStyle/>
          <a:p>
            <a:r>
              <a:rPr lang="en-US" sz="1600" dirty="0" smtClean="0"/>
              <a:t>D: deep</a:t>
            </a:r>
          </a:p>
          <a:p>
            <a:r>
              <a:rPr lang="en-US" sz="1600" dirty="0" smtClean="0"/>
              <a:t>45: angular approach of iris</a:t>
            </a:r>
          </a:p>
          <a:p>
            <a:r>
              <a:rPr lang="en-US" sz="1600" dirty="0" smtClean="0"/>
              <a:t>R: regular peripheral iris</a:t>
            </a:r>
          </a:p>
          <a:p>
            <a:r>
              <a:rPr lang="en-US" sz="1600" dirty="0" smtClean="0"/>
              <a:t>1+ pigment of </a:t>
            </a:r>
            <a:r>
              <a:rPr lang="en-US" sz="1600" dirty="0" err="1" smtClean="0"/>
              <a:t>trabecular</a:t>
            </a:r>
            <a:r>
              <a:rPr lang="en-US" sz="1600" dirty="0" smtClean="0"/>
              <a:t> meshwork</a:t>
            </a:r>
          </a:p>
          <a:p>
            <a:r>
              <a:rPr lang="en-US" sz="1600" dirty="0" smtClean="0"/>
              <a:t>PAS: peripheral anterior </a:t>
            </a:r>
            <a:r>
              <a:rPr lang="en-US" sz="1600" dirty="0" err="1" smtClean="0"/>
              <a:t>synechiae</a:t>
            </a:r>
            <a:endParaRPr lang="en-US" sz="1600" dirty="0" smtClean="0"/>
          </a:p>
          <a:p>
            <a:r>
              <a:rPr lang="en-US" sz="1200" dirty="0" err="1" smtClean="0"/>
              <a:t>Spaeth</a:t>
            </a:r>
            <a:r>
              <a:rPr lang="en-US" sz="1200" dirty="0" smtClean="0"/>
              <a:t> grading system</a:t>
            </a:r>
            <a:endParaRPr lang="en-US" sz="12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883542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Posterior Segment Exam</a:t>
            </a:r>
            <a:endParaRPr lang="en-US" dirty="0"/>
          </a:p>
        </p:txBody>
      </p:sp>
      <p:graphicFrame>
        <p:nvGraphicFramePr>
          <p:cNvPr id="5" name="Content Placeholder 4"/>
          <p:cNvGraphicFramePr>
            <a:graphicFrameLocks noGrp="1"/>
          </p:cNvGraphicFramePr>
          <p:nvPr>
            <p:ph idx="1"/>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21129536"/>
              </p:ext>
            </p:extLst>
          </p:nvPr>
        </p:nvGraphicFramePr>
        <p:xfrm>
          <a:off x="304800" y="914400"/>
          <a:ext cx="8305800" cy="3169920"/>
        </p:xfrm>
        <a:graphic>
          <a:graphicData uri="http://schemas.openxmlformats.org/drawingml/2006/table">
            <a:tbl>
              <a:tblPr firstRow="1" bandRow="1">
                <a:tableStyleId>{5DA37D80-6434-44D0-A028-1B22A696006F}</a:tableStyleId>
              </a:tblPr>
              <a:tblGrid>
                <a:gridCol w="1567180"/>
                <a:gridCol w="2743200"/>
                <a:gridCol w="1066800"/>
                <a:gridCol w="2928620"/>
              </a:tblGrid>
              <a:tr h="370840">
                <a:tc>
                  <a:txBody>
                    <a:bodyPr/>
                    <a:lstStyle/>
                    <a:p>
                      <a:r>
                        <a:rPr lang="en-US" dirty="0" smtClean="0">
                          <a:latin typeface="Arial" panose="020B0604020202020204" pitchFamily="34" charset="0"/>
                          <a:cs typeface="Arial" panose="020B0604020202020204" pitchFamily="34" charset="0"/>
                        </a:rPr>
                        <a:t>Fundus</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OD</a:t>
                      </a: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marR="0"/>
                </a:tc>
                <a:tc>
                  <a:txBody>
                    <a:bodyPr/>
                    <a:lstStyle/>
                    <a:p>
                      <a:pPr algn="ctr"/>
                      <a:r>
                        <a:rPr lang="en-US" dirty="0" smtClean="0">
                          <a:latin typeface="Arial" panose="020B0604020202020204" pitchFamily="34" charset="0"/>
                          <a:cs typeface="Arial" panose="020B0604020202020204" pitchFamily="34" charset="0"/>
                        </a:rPr>
                        <a:t>OS</a:t>
                      </a:r>
                      <a:endParaRPr lang="en-US" dirty="0">
                        <a:latin typeface="Arial" panose="020B0604020202020204" pitchFamily="34" charset="0"/>
                        <a:cs typeface="Arial" panose="020B0604020202020204" pitchFamily="34" charset="0"/>
                      </a:endParaRPr>
                    </a:p>
                  </a:txBody>
                  <a:tcPr/>
                </a:tc>
              </a:tr>
              <a:tr h="543560">
                <a:tc>
                  <a:txBody>
                    <a:bodyPr/>
                    <a:lstStyle/>
                    <a:p>
                      <a:r>
                        <a:rPr lang="en-US" dirty="0" smtClean="0">
                          <a:latin typeface="Arial" panose="020B0604020202020204" pitchFamily="34" charset="0"/>
                          <a:cs typeface="Arial" panose="020B0604020202020204" pitchFamily="34" charset="0"/>
                        </a:rPr>
                        <a:t>Optic Nerve</a:t>
                      </a:r>
                      <a:endParaRPr lang="en-US" dirty="0">
                        <a:latin typeface="Arial" panose="020B0604020202020204" pitchFamily="34" charset="0"/>
                        <a:cs typeface="Arial" panose="020B0604020202020204" pitchFamily="34" charset="0"/>
                      </a:endParaRPr>
                    </a:p>
                  </a:txBody>
                  <a:tcPr anchor="ctr"/>
                </a:tc>
                <a:tc>
                  <a:txBody>
                    <a:bodyPr/>
                    <a:lstStyle/>
                    <a:p>
                      <a:r>
                        <a:rPr lang="en-US" dirty="0" err="1" smtClean="0">
                          <a:latin typeface="Arial" panose="020B0604020202020204" pitchFamily="34" charset="0"/>
                          <a:cs typeface="Arial" panose="020B0604020202020204" pitchFamily="34" charset="0"/>
                        </a:rPr>
                        <a:t>c/d</a:t>
                      </a:r>
                      <a:r>
                        <a:rPr lang="en-US" dirty="0" smtClean="0">
                          <a:latin typeface="Arial" panose="020B0604020202020204" pitchFamily="34" charset="0"/>
                          <a:cs typeface="Arial" panose="020B0604020202020204" pitchFamily="34" charset="0"/>
                        </a:rPr>
                        <a:t>:</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0.7, no </a:t>
                      </a:r>
                      <a:r>
                        <a:rPr lang="en-US" dirty="0" err="1" smtClean="0">
                          <a:latin typeface="Arial" panose="020B0604020202020204" pitchFamily="34" charset="0"/>
                          <a:cs typeface="Arial" panose="020B0604020202020204" pitchFamily="34" charset="0"/>
                        </a:rPr>
                        <a:t>heme</a:t>
                      </a:r>
                      <a:endParaRPr lang="en-US" dirty="0">
                        <a:latin typeface="Arial" panose="020B0604020202020204" pitchFamily="34" charset="0"/>
                        <a:cs typeface="Arial" panose="020B0604020202020204" pitchFamily="34" charset="0"/>
                      </a:endParaRPr>
                    </a:p>
                  </a:txBody>
                  <a:tcPr marL="365760" anchor="ctr"/>
                </a:tc>
                <a:tc>
                  <a:txBody>
                    <a:bodyPr/>
                    <a:lstStyle/>
                    <a:p>
                      <a:pPr algn="l"/>
                      <a:endParaRPr lang="en-US" dirty="0">
                        <a:latin typeface="Arial" panose="020B0604020202020204" pitchFamily="34" charset="0"/>
                        <a:cs typeface="Arial" panose="020B0604020202020204" pitchFamily="34" charset="0"/>
                      </a:endParaRPr>
                    </a:p>
                  </a:txBody>
                  <a:tcPr marL="365760" marR="0" anchor="ctr"/>
                </a:tc>
                <a:tc>
                  <a:txBody>
                    <a:bodyPr/>
                    <a:lstStyle/>
                    <a:p>
                      <a:r>
                        <a:rPr lang="en-US" dirty="0" err="1" smtClean="0">
                          <a:latin typeface="Arial" panose="020B0604020202020204" pitchFamily="34" charset="0"/>
                          <a:cs typeface="Arial" panose="020B0604020202020204" pitchFamily="34" charset="0"/>
                        </a:rPr>
                        <a:t>c/d</a:t>
                      </a:r>
                      <a:r>
                        <a:rPr lang="en-US" dirty="0" smtClean="0">
                          <a:latin typeface="Arial" panose="020B0604020202020204" pitchFamily="34" charset="0"/>
                          <a:cs typeface="Arial" panose="020B0604020202020204" pitchFamily="34" charset="0"/>
                        </a:rPr>
                        <a:t>: 0.5</a:t>
                      </a:r>
                      <a:endParaRPr lang="en-US" dirty="0">
                        <a:latin typeface="Arial" panose="020B0604020202020204" pitchFamily="34" charset="0"/>
                        <a:cs typeface="Arial" panose="020B0604020202020204" pitchFamily="34" charset="0"/>
                      </a:endParaRPr>
                    </a:p>
                  </a:txBody>
                  <a:tcPr marL="365760" anchor="ctr"/>
                </a:tc>
              </a:tr>
              <a:tr h="533400">
                <a:tc>
                  <a:txBody>
                    <a:bodyPr/>
                    <a:lstStyle/>
                    <a:p>
                      <a:r>
                        <a:rPr lang="en-US" dirty="0" smtClean="0">
                          <a:latin typeface="Arial" panose="020B0604020202020204" pitchFamily="34" charset="0"/>
                          <a:cs typeface="Arial" panose="020B0604020202020204" pitchFamily="34" charset="0"/>
                        </a:rPr>
                        <a:t>Macula</a:t>
                      </a:r>
                      <a:endParaRPr lang="en-US" dirty="0">
                        <a:latin typeface="Arial" panose="020B0604020202020204" pitchFamily="34" charset="0"/>
                        <a:cs typeface="Arial" panose="020B0604020202020204" pitchFamily="34" charset="0"/>
                      </a:endParaRPr>
                    </a:p>
                  </a:txBody>
                  <a:tcPr anchor="ctr"/>
                </a:tc>
                <a:tc>
                  <a:txBody>
                    <a:bodyPr/>
                    <a:lstStyle/>
                    <a:p>
                      <a:endParaRPr lang="en-US" dirty="0">
                        <a:latin typeface="Arial" panose="020B0604020202020204" pitchFamily="34" charset="0"/>
                        <a:cs typeface="Arial" panose="020B0604020202020204" pitchFamily="34" charset="0"/>
                      </a:endParaRPr>
                    </a:p>
                  </a:txBody>
                  <a:tcPr marL="365760" anchor="ctr"/>
                </a:tc>
                <a:tc>
                  <a:txBody>
                    <a:bodyPr/>
                    <a:lstStyle/>
                    <a:p>
                      <a:pPr algn="l"/>
                      <a:r>
                        <a:rPr lang="en-US" dirty="0" smtClean="0">
                          <a:latin typeface="Arial" panose="020B0604020202020204" pitchFamily="34" charset="0"/>
                          <a:cs typeface="Arial" panose="020B0604020202020204" pitchFamily="34" charset="0"/>
                        </a:rPr>
                        <a:t>WNL</a:t>
                      </a:r>
                      <a:endParaRPr lang="en-US" dirty="0">
                        <a:latin typeface="Arial" panose="020B0604020202020204" pitchFamily="34" charset="0"/>
                        <a:cs typeface="Arial" panose="020B0604020202020204" pitchFamily="34" charset="0"/>
                      </a:endParaRPr>
                    </a:p>
                  </a:txBody>
                  <a:tcPr marL="365760" marR="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Arial" panose="020B0604020202020204" pitchFamily="34" charset="0"/>
                        <a:cs typeface="Arial" panose="020B0604020202020204" pitchFamily="34" charset="0"/>
                      </a:endParaRPr>
                    </a:p>
                  </a:txBody>
                  <a:tcPr marL="365760" anchor="ctr"/>
                </a:tc>
              </a:tr>
              <a:tr h="533400">
                <a:tc>
                  <a:txBody>
                    <a:bodyPr/>
                    <a:lstStyle/>
                    <a:p>
                      <a:r>
                        <a:rPr lang="en-US" dirty="0" smtClean="0">
                          <a:latin typeface="Arial" panose="020B0604020202020204" pitchFamily="34" charset="0"/>
                          <a:cs typeface="Arial" panose="020B0604020202020204" pitchFamily="34" charset="0"/>
                        </a:rPr>
                        <a:t>Vessels</a:t>
                      </a:r>
                      <a:endParaRPr lang="en-US" dirty="0">
                        <a:latin typeface="Arial" panose="020B0604020202020204" pitchFamily="34" charset="0"/>
                        <a:cs typeface="Arial" panose="020B0604020202020204" pitchFamily="34" charset="0"/>
                      </a:endParaRPr>
                    </a:p>
                  </a:txBody>
                  <a:tcPr anchor="ctr"/>
                </a:tc>
                <a:tc>
                  <a:txBody>
                    <a:bodyPr/>
                    <a:lstStyle/>
                    <a:p>
                      <a:endParaRPr lang="en-US" dirty="0">
                        <a:latin typeface="Arial" panose="020B0604020202020204" pitchFamily="34" charset="0"/>
                        <a:cs typeface="Arial" panose="020B0604020202020204" pitchFamily="34" charset="0"/>
                      </a:endParaRPr>
                    </a:p>
                  </a:txBody>
                  <a:tcPr marL="365760" anchor="ctr"/>
                </a:tc>
                <a:tc>
                  <a:txBody>
                    <a:bodyPr/>
                    <a:lstStyle/>
                    <a:p>
                      <a:pPr algn="ctr"/>
                      <a:r>
                        <a:rPr lang="en-US" dirty="0" smtClean="0">
                          <a:latin typeface="Arial" panose="020B0604020202020204" pitchFamily="34" charset="0"/>
                          <a:cs typeface="Arial" panose="020B0604020202020204" pitchFamily="34" charset="0"/>
                        </a:rPr>
                        <a:t>  </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WNL</a:t>
                      </a:r>
                      <a:endParaRPr lang="en-US" dirty="0">
                        <a:latin typeface="Arial" panose="020B0604020202020204" pitchFamily="34" charset="0"/>
                        <a:cs typeface="Arial" panose="020B0604020202020204" pitchFamily="34" charset="0"/>
                      </a:endParaRPr>
                    </a:p>
                  </a:txBody>
                  <a:tcPr marL="0" marR="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Arial" panose="020B0604020202020204" pitchFamily="34" charset="0"/>
                        <a:cs typeface="Arial" panose="020B0604020202020204" pitchFamily="34" charset="0"/>
                      </a:endParaRPr>
                    </a:p>
                  </a:txBody>
                  <a:tcPr marL="365760" anchor="ctr"/>
                </a:tc>
              </a:tr>
              <a:tr h="533400">
                <a:tc>
                  <a:txBody>
                    <a:bodyPr/>
                    <a:lstStyle/>
                    <a:p>
                      <a:r>
                        <a:rPr lang="en-US" dirty="0" smtClean="0">
                          <a:latin typeface="Arial" panose="020B0604020202020204" pitchFamily="34" charset="0"/>
                          <a:cs typeface="Arial" panose="020B0604020202020204" pitchFamily="34" charset="0"/>
                        </a:rPr>
                        <a:t>Periphery</a:t>
                      </a:r>
                      <a:endParaRPr lang="en-US" dirty="0">
                        <a:latin typeface="Arial" panose="020B0604020202020204" pitchFamily="34" charset="0"/>
                        <a:cs typeface="Arial" panose="020B0604020202020204" pitchFamily="34" charset="0"/>
                      </a:endParaRPr>
                    </a:p>
                  </a:txBody>
                  <a:tcPr anchor="ctr"/>
                </a:tc>
                <a:tc>
                  <a:txBody>
                    <a:bodyPr/>
                    <a:lstStyle/>
                    <a:p>
                      <a:r>
                        <a:rPr lang="en-US" dirty="0" smtClean="0">
                          <a:latin typeface="Arial" panose="020B0604020202020204" pitchFamily="34" charset="0"/>
                          <a:cs typeface="Arial" panose="020B0604020202020204" pitchFamily="34" charset="0"/>
                        </a:rPr>
                        <a:t>Small dark IOFB in vitreous.</a:t>
                      </a:r>
                    </a:p>
                    <a:p>
                      <a:r>
                        <a:rPr lang="en-US" dirty="0" smtClean="0">
                          <a:latin typeface="Arial" panose="020B0604020202020204" pitchFamily="34" charset="0"/>
                          <a:cs typeface="Arial" panose="020B0604020202020204" pitchFamily="34" charset="0"/>
                        </a:rPr>
                        <a:t>No holes or tears 360 degrees</a:t>
                      </a:r>
                      <a:endParaRPr lang="en-US" dirty="0">
                        <a:latin typeface="Arial" panose="020B0604020202020204" pitchFamily="34" charset="0"/>
                        <a:cs typeface="Arial" panose="020B0604020202020204" pitchFamily="34" charset="0"/>
                      </a:endParaRPr>
                    </a:p>
                  </a:txBody>
                  <a:tcPr marL="365760" anchor="ctr"/>
                </a:tc>
                <a:tc>
                  <a:txBody>
                    <a:bodyPr/>
                    <a:lstStyle/>
                    <a:p>
                      <a:pPr algn="ctr"/>
                      <a:endParaRPr lang="en-US" dirty="0">
                        <a:latin typeface="Arial" panose="020B0604020202020204" pitchFamily="34" charset="0"/>
                        <a:cs typeface="Arial" panose="020B0604020202020204" pitchFamily="34" charset="0"/>
                      </a:endParaRPr>
                    </a:p>
                  </a:txBody>
                  <a:tcPr marL="365760" marR="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WNL</a:t>
                      </a:r>
                    </a:p>
                  </a:txBody>
                  <a:tcPr marL="365760" anchor="ctr"/>
                </a:tc>
              </a:tr>
            </a:tbl>
          </a:graphicData>
        </a:graphic>
      </p:graphicFrame>
      <p:pic>
        <p:nvPicPr>
          <p:cNvPr id="6" name="Picture 5" descr="Haley IOFB edited.jpg"/>
          <p:cNvPicPr>
            <a:picLocks noChangeAspect="1"/>
          </p:cNvPicPr>
          <p:nvPr/>
        </p:nvPicPr>
        <p:blipFill>
          <a:blip r:embed="rId2"/>
          <a:stretch>
            <a:fillRect/>
          </a:stretch>
        </p:blipFill>
        <p:spPr>
          <a:xfrm>
            <a:off x="4610417" y="2971800"/>
            <a:ext cx="4000183" cy="3727521"/>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7185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53 year old WM with a 5 day history of elevated IOP, pain and blurry VA OD. </a:t>
            </a:r>
            <a:endParaRPr lang="en-US" dirty="0" smtClean="0"/>
          </a:p>
          <a:p>
            <a:pPr lvl="1"/>
            <a:r>
              <a:rPr lang="en-US" dirty="0" smtClean="0"/>
              <a:t>Remote </a:t>
            </a:r>
            <a:r>
              <a:rPr lang="en-US" dirty="0" smtClean="0"/>
              <a:t>history of injury to eye by metal FB</a:t>
            </a:r>
          </a:p>
          <a:p>
            <a:pPr lvl="1"/>
            <a:r>
              <a:rPr lang="en-US" dirty="0" smtClean="0"/>
              <a:t>IOFB seen in vitreous now on exam</a:t>
            </a:r>
          </a:p>
          <a:p>
            <a:pPr lvl="1"/>
            <a:r>
              <a:rPr lang="en-US" dirty="0" smtClean="0"/>
              <a:t>Concern for metal toxicity due to foreign body</a:t>
            </a:r>
          </a:p>
          <a:p>
            <a:pPr lvl="1"/>
            <a:endParaRPr lang="en-US" dirty="0"/>
          </a:p>
        </p:txBody>
      </p:sp>
      <p:sp>
        <p:nvSpPr>
          <p:cNvPr id="3" name="Title 2"/>
          <p:cNvSpPr>
            <a:spLocks noGrp="1"/>
          </p:cNvSpPr>
          <p:nvPr>
            <p:ph type="title"/>
          </p:nvPr>
        </p:nvSpPr>
        <p:spPr/>
        <p:txBody>
          <a:bodyPr/>
          <a:lstStyle/>
          <a:p>
            <a:r>
              <a:rPr lang="en-US" dirty="0" smtClean="0"/>
              <a:t>Assessment</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3132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Started on </a:t>
            </a:r>
            <a:r>
              <a:rPr lang="en-US" dirty="0" err="1" smtClean="0"/>
              <a:t>Simbrinza</a:t>
            </a:r>
            <a:r>
              <a:rPr lang="en-US" dirty="0" smtClean="0"/>
              <a:t> OD TID</a:t>
            </a:r>
          </a:p>
          <a:p>
            <a:pPr lvl="1"/>
            <a:r>
              <a:rPr lang="en-US" dirty="0" smtClean="0"/>
              <a:t>In addition to </a:t>
            </a:r>
            <a:r>
              <a:rPr lang="en-US" dirty="0" err="1" smtClean="0"/>
              <a:t>timolol</a:t>
            </a:r>
            <a:r>
              <a:rPr lang="en-US" dirty="0" smtClean="0"/>
              <a:t> BID, </a:t>
            </a:r>
            <a:r>
              <a:rPr lang="en-US" dirty="0" err="1" smtClean="0"/>
              <a:t>Durezol</a:t>
            </a:r>
            <a:r>
              <a:rPr lang="en-US" dirty="0" smtClean="0"/>
              <a:t> once daily</a:t>
            </a:r>
          </a:p>
          <a:p>
            <a:r>
              <a:rPr lang="en-US" dirty="0" smtClean="0"/>
              <a:t>Sent for retinal evaluation</a:t>
            </a:r>
          </a:p>
          <a:p>
            <a:r>
              <a:rPr lang="en-US" dirty="0" smtClean="0"/>
              <a:t>Retinal evaluation same day, observe for 1 week</a:t>
            </a:r>
          </a:p>
          <a:p>
            <a:r>
              <a:rPr lang="en-US" dirty="0" smtClean="0"/>
              <a:t>1 week later: VA 20/25, IOP of 23 OD</a:t>
            </a:r>
          </a:p>
          <a:p>
            <a:pPr lvl="1"/>
            <a:r>
              <a:rPr lang="en-US" dirty="0" smtClean="0"/>
              <a:t>Scheduled 23</a:t>
            </a:r>
            <a:r>
              <a:rPr lang="en-US" dirty="0" smtClean="0"/>
              <a:t> </a:t>
            </a:r>
            <a:r>
              <a:rPr lang="en-US" dirty="0" smtClean="0"/>
              <a:t>gauge pars </a:t>
            </a:r>
            <a:r>
              <a:rPr lang="en-US" dirty="0" err="1" smtClean="0"/>
              <a:t>plana</a:t>
            </a:r>
            <a:r>
              <a:rPr lang="en-US" dirty="0" smtClean="0"/>
              <a:t> </a:t>
            </a:r>
            <a:r>
              <a:rPr lang="en-US" dirty="0" err="1" smtClean="0"/>
              <a:t>vitrectomy</a:t>
            </a:r>
            <a:r>
              <a:rPr lang="en-US" dirty="0" smtClean="0"/>
              <a:t> </a:t>
            </a:r>
            <a:r>
              <a:rPr lang="en-US" dirty="0" smtClean="0"/>
              <a:t>with foreign body removal OD</a:t>
            </a:r>
            <a:endParaRPr lang="en-US" dirty="0"/>
          </a:p>
        </p:txBody>
      </p:sp>
      <p:sp>
        <p:nvSpPr>
          <p:cNvPr id="3" name="Title 2"/>
          <p:cNvSpPr>
            <a:spLocks noGrp="1"/>
          </p:cNvSpPr>
          <p:nvPr>
            <p:ph type="title"/>
          </p:nvPr>
        </p:nvSpPr>
        <p:spPr/>
        <p:txBody>
          <a:bodyPr/>
          <a:lstStyle/>
          <a:p>
            <a:r>
              <a:rPr lang="en-US" dirty="0" smtClean="0"/>
              <a:t>Plan</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046281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13566</TotalTime>
  <Words>2072</Words>
  <Application>Microsoft Macintosh PowerPoint</Application>
  <PresentationFormat>On-screen Show (4:3)</PresentationFormat>
  <Paragraphs>306</Paragraphs>
  <Slides>26</Slides>
  <Notes>17</Notes>
  <HiddenSlides>0</HiddenSlides>
  <MMClips>0</MMClips>
  <ScaleCrop>false</ScaleCrop>
  <HeadingPairs>
    <vt:vector size="4" baseType="variant">
      <vt:variant>
        <vt:lpstr>Design Template</vt:lpstr>
      </vt:variant>
      <vt:variant>
        <vt:i4>1</vt:i4>
      </vt:variant>
      <vt:variant>
        <vt:lpstr>Slide Titles</vt:lpstr>
      </vt:variant>
      <vt:variant>
        <vt:i4>26</vt:i4>
      </vt:variant>
    </vt:vector>
  </HeadingPairs>
  <TitlesOfParts>
    <vt:vector size="27" baseType="lpstr">
      <vt:lpstr>Office Theme</vt:lpstr>
      <vt:lpstr>Grand Rounds A Case of Monocular Glaucoma</vt:lpstr>
      <vt:lpstr>Patient Presentation</vt:lpstr>
      <vt:lpstr>Patient Presentation</vt:lpstr>
      <vt:lpstr>History</vt:lpstr>
      <vt:lpstr>External Exam</vt:lpstr>
      <vt:lpstr>Anterior Segment Exam</vt:lpstr>
      <vt:lpstr>Posterior Segment Exam</vt:lpstr>
      <vt:lpstr>Assessment</vt:lpstr>
      <vt:lpstr>Plan</vt:lpstr>
      <vt:lpstr>Surgery</vt:lpstr>
      <vt:lpstr>Surgery</vt:lpstr>
      <vt:lpstr>Follow Up</vt:lpstr>
      <vt:lpstr>Follow up</vt:lpstr>
      <vt:lpstr>So… What was the diagnosis?</vt:lpstr>
      <vt:lpstr>Intraocular Foreign Bodies</vt:lpstr>
      <vt:lpstr>Intraocular Foreign Bodies</vt:lpstr>
      <vt:lpstr>Siderosis Bulbi</vt:lpstr>
      <vt:lpstr>Siderosis Bulbi</vt:lpstr>
      <vt:lpstr>Siderosis Bulbi</vt:lpstr>
      <vt:lpstr>Slide 20</vt:lpstr>
      <vt:lpstr>Slide 21</vt:lpstr>
      <vt:lpstr>Chalcosis</vt:lpstr>
      <vt:lpstr>Metallosis due to IOFB</vt:lpstr>
      <vt:lpstr>Conclusions</vt:lpstr>
      <vt:lpstr>References</vt:lpstr>
      <vt:lpstr>Siderosis</vt:lpstr>
    </vt:vector>
  </TitlesOfParts>
  <Company>Windows 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Juan P FdC</dc:creator>
  <cp:lastModifiedBy>Tala Kassm</cp:lastModifiedBy>
  <cp:revision>139</cp:revision>
  <dcterms:created xsi:type="dcterms:W3CDTF">2016-10-19T23:31:41Z</dcterms:created>
  <dcterms:modified xsi:type="dcterms:W3CDTF">2016-10-21T09:30:36Z</dcterms:modified>
</cp:coreProperties>
</file>