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9" r:id="rId3"/>
    <p:sldId id="258" r:id="rId4"/>
    <p:sldId id="260" r:id="rId5"/>
    <p:sldId id="264" r:id="rId6"/>
    <p:sldId id="272" r:id="rId7"/>
    <p:sldId id="280" r:id="rId8"/>
    <p:sldId id="277" r:id="rId9"/>
    <p:sldId id="270" r:id="rId10"/>
    <p:sldId id="289" r:id="rId11"/>
    <p:sldId id="287" r:id="rId12"/>
    <p:sldId id="282" r:id="rId13"/>
    <p:sldId id="309" r:id="rId14"/>
    <p:sldId id="274" r:id="rId15"/>
    <p:sldId id="294" r:id="rId16"/>
    <p:sldId id="295" r:id="rId17"/>
    <p:sldId id="265" r:id="rId18"/>
    <p:sldId id="266" r:id="rId19"/>
    <p:sldId id="297" r:id="rId20"/>
    <p:sldId id="268" r:id="rId21"/>
    <p:sldId id="279" r:id="rId22"/>
    <p:sldId id="298" r:id="rId23"/>
    <p:sldId id="300" r:id="rId24"/>
    <p:sldId id="301" r:id="rId25"/>
    <p:sldId id="302" r:id="rId26"/>
    <p:sldId id="299" r:id="rId27"/>
    <p:sldId id="303" r:id="rId28"/>
    <p:sldId id="304" r:id="rId29"/>
    <p:sldId id="305" r:id="rId30"/>
    <p:sldId id="308" r:id="rId31"/>
    <p:sldId id="306" r:id="rId32"/>
    <p:sldId id="263" r:id="rId33"/>
    <p:sldId id="262" r:id="rId34"/>
    <p:sldId id="31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20000"/>
    <a:srgbClr val="CC3300"/>
    <a:srgbClr val="993300"/>
    <a:srgbClr val="D3D30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48" autoAdjust="0"/>
    <p:restoredTop sz="75666" autoAdjust="0"/>
  </p:normalViewPr>
  <p:slideViewPr>
    <p:cSldViewPr showGuides="1">
      <p:cViewPr varScale="1">
        <p:scale>
          <a:sx n="66" d="100"/>
          <a:sy n="66" d="100"/>
        </p:scale>
        <p:origin x="-1786"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32EB5D-64D9-4DD9-B68D-DF81B0FC288D}" type="datetimeFigureOut">
              <a:rPr lang="en-US" smtClean="0"/>
              <a:pPr/>
              <a:t>1/18/2018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09709-5F3C-4DD8-84CF-1698C5C69C58}" type="slidenum">
              <a:rPr lang="en-US" smtClean="0"/>
              <a:pPr/>
              <a:t>‹#›</a:t>
            </a:fld>
            <a:endParaRPr lang="en-US"/>
          </a:p>
        </p:txBody>
      </p:sp>
    </p:spTree>
    <p:extLst>
      <p:ext uri="{BB962C8B-B14F-4D97-AF65-F5344CB8AC3E}">
        <p14:creationId xmlns:p14="http://schemas.microsoft.com/office/powerpoint/2010/main" xmlns="" val="1573653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ctr" latinLnBrk="0" hangingPunct="1"/>
            <a:r>
              <a:rPr lang="en-US" sz="1200" b="1" i="0" u="none" strike="noStrike" kern="1200" dirty="0" smtClean="0">
                <a:solidFill>
                  <a:schemeClr val="tx1"/>
                </a:solidFill>
                <a:latin typeface="+mn-lt"/>
                <a:ea typeface="+mn-ea"/>
                <a:cs typeface="+mn-cs"/>
              </a:rPr>
              <a:t>Optic Nerve</a:t>
            </a:r>
          </a:p>
          <a:p>
            <a:pPr rtl="0" eaLnBrk="1" fontAlgn="auto" latinLnBrk="0" hangingPunct="1"/>
            <a:r>
              <a:rPr lang="en-US" sz="1200" b="1" i="0" u="none" strike="noStrike" kern="1200" dirty="0" smtClean="0">
                <a:solidFill>
                  <a:schemeClr val="tx1"/>
                </a:solidFill>
                <a:latin typeface="+mn-lt"/>
                <a:ea typeface="+mn-ea"/>
                <a:cs typeface="+mn-cs"/>
              </a:rPr>
              <a:t>c/d</a:t>
            </a:r>
            <a:r>
              <a:rPr lang="en-US" sz="1200" b="1" i="0" u="none" strike="noStrike" kern="1200" baseline="0" dirty="0" smtClean="0">
                <a:solidFill>
                  <a:schemeClr val="tx1"/>
                </a:solidFill>
                <a:latin typeface="+mn-lt"/>
                <a:ea typeface="+mn-ea"/>
                <a:cs typeface="+mn-cs"/>
              </a:rPr>
              <a:t> 0.2, pink and sharp,</a:t>
            </a:r>
            <a:endParaRPr lang="en-US" sz="1200" b="0" i="0" u="none" strike="noStrike" kern="1200" dirty="0" smtClean="0">
              <a:solidFill>
                <a:schemeClr val="tx1"/>
              </a:solidFill>
              <a:latin typeface="+mn-lt"/>
              <a:ea typeface="+mn-ea"/>
              <a:cs typeface="+mn-cs"/>
            </a:endParaRPr>
          </a:p>
          <a:p>
            <a:pPr rtl="0" eaLnBrk="1" fontAlgn="auto" latinLnBrk="0" hangingPunct="1"/>
            <a:r>
              <a:rPr lang="en-US" sz="1200" b="1" i="0" u="none" strike="noStrike" kern="1200" baseline="0" dirty="0" smtClean="0">
                <a:solidFill>
                  <a:schemeClr val="tx1"/>
                </a:solidFill>
                <a:latin typeface="+mn-lt"/>
                <a:ea typeface="+mn-ea"/>
                <a:cs typeface="+mn-cs"/>
              </a:rPr>
              <a:t>Mild elevation </a:t>
            </a:r>
            <a:r>
              <a:rPr lang="en-US" sz="1200" b="1" i="0" u="none" strike="noStrike" kern="1200" baseline="0" dirty="0" err="1" smtClean="0">
                <a:solidFill>
                  <a:schemeClr val="tx1"/>
                </a:solidFill>
                <a:latin typeface="+mn-lt"/>
                <a:ea typeface="+mn-ea"/>
                <a:cs typeface="+mn-cs"/>
              </a:rPr>
              <a:t>inferotemporal</a:t>
            </a:r>
            <a:endParaRPr lang="en-US" sz="1200" b="1" i="0" u="none" strike="noStrike" kern="1200" dirty="0" smtClean="0">
              <a:solidFill>
                <a:schemeClr val="tx1"/>
              </a:solidFill>
              <a:latin typeface="+mn-lt"/>
              <a:ea typeface="+mn-ea"/>
              <a:cs typeface="+mn-cs"/>
            </a:endParaRPr>
          </a:p>
          <a:p>
            <a:pPr rtl="0" eaLnBrk="1" fontAlgn="ctr" latinLnBrk="0" hangingPunct="1"/>
            <a:r>
              <a:rPr lang="en-US" sz="1200" b="0" i="0" u="none" strike="noStrike" kern="1200" dirty="0" smtClean="0">
                <a:solidFill>
                  <a:schemeClr val="tx1"/>
                </a:solidFill>
                <a:latin typeface="+mn-lt"/>
                <a:ea typeface="+mn-ea"/>
                <a:cs typeface="+mn-cs"/>
              </a:rPr>
              <a:t>Macula</a:t>
            </a:r>
          </a:p>
          <a:p>
            <a:pPr rtl="0" eaLnBrk="1" fontAlgn="ctr" latinLnBrk="0" hangingPunct="1"/>
            <a:r>
              <a:rPr lang="en-US" sz="1200" b="0" i="0" u="none" strike="noStrike" kern="1200" dirty="0" err="1" smtClean="0">
                <a:solidFill>
                  <a:schemeClr val="tx1"/>
                </a:solidFill>
                <a:latin typeface="+mn-lt"/>
                <a:ea typeface="+mn-ea"/>
                <a:cs typeface="+mn-cs"/>
              </a:rPr>
              <a:t>Foveal</a:t>
            </a:r>
            <a:r>
              <a:rPr lang="en-US" sz="1200" b="0" i="0" u="none" strike="noStrike" kern="1200" dirty="0" smtClean="0">
                <a:solidFill>
                  <a:schemeClr val="tx1"/>
                </a:solidFill>
                <a:latin typeface="+mn-lt"/>
                <a:ea typeface="+mn-ea"/>
                <a:cs typeface="+mn-cs"/>
              </a:rPr>
              <a:t>/</a:t>
            </a:r>
            <a:r>
              <a:rPr lang="en-US" sz="1200" b="0" i="0" u="none" strike="noStrike" kern="1200" dirty="0" err="1" smtClean="0">
                <a:solidFill>
                  <a:schemeClr val="tx1"/>
                </a:solidFill>
                <a:latin typeface="+mn-lt"/>
                <a:ea typeface="+mn-ea"/>
                <a:cs typeface="+mn-cs"/>
              </a:rPr>
              <a:t>Parafoveal</a:t>
            </a:r>
            <a:r>
              <a:rPr lang="en-US" sz="1200" b="0" i="0" u="none" strike="noStrike" kern="1200" dirty="0" smtClean="0">
                <a:solidFill>
                  <a:schemeClr val="tx1"/>
                </a:solidFill>
                <a:latin typeface="+mn-lt"/>
                <a:ea typeface="+mn-ea"/>
                <a:cs typeface="+mn-cs"/>
              </a:rPr>
              <a:t> multiple fine yellow/orange</a:t>
            </a:r>
            <a:r>
              <a:rPr lang="en-US" sz="1200" b="0" i="0" u="none" strike="noStrike"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granular focal dots</a:t>
            </a:r>
            <a:r>
              <a:rPr lang="en-US" sz="1200" b="0" i="0" u="none" strike="noStrike" kern="1200" baseline="0" dirty="0" smtClean="0">
                <a:solidFill>
                  <a:schemeClr val="tx1"/>
                </a:solidFill>
                <a:latin typeface="+mn-lt"/>
                <a:ea typeface="+mn-ea"/>
                <a:cs typeface="+mn-cs"/>
              </a:rPr>
              <a:t> </a:t>
            </a:r>
            <a:endParaRPr lang="en-US" sz="1200" b="0" i="0" u="none" strike="noStrike" kern="1200" baseline="0" dirty="0" smtClean="0">
              <a:solidFill>
                <a:schemeClr val="tx1"/>
              </a:solidFill>
              <a:latin typeface="+mn-lt"/>
              <a:ea typeface="+mn-ea"/>
              <a:cs typeface="+mn-cs"/>
            </a:endParaRPr>
          </a:p>
          <a:p>
            <a:pPr rtl="0" eaLnBrk="1" fontAlgn="ctr" latinLnBrk="0" hangingPunct="1"/>
            <a:r>
              <a:rPr lang="en-US" sz="1200" b="0" i="0" u="none" strike="noStrike" kern="1200" baseline="0" dirty="0" smtClean="0">
                <a:solidFill>
                  <a:schemeClr val="tx1"/>
                </a:solidFill>
                <a:latin typeface="+mn-lt"/>
                <a:ea typeface="+mn-ea"/>
                <a:cs typeface="+mn-cs"/>
              </a:rPr>
              <a:t>Vessels normal caliber</a:t>
            </a:r>
          </a:p>
          <a:p>
            <a:pPr rtl="0" eaLnBrk="1" fontAlgn="ctr" latinLnBrk="0" hangingPunct="1"/>
            <a:r>
              <a:rPr lang="en-US" sz="1200" b="0" i="0" u="none" strike="noStrike" kern="1200" dirty="0" err="1" smtClean="0">
                <a:solidFill>
                  <a:schemeClr val="tx1"/>
                </a:solidFill>
                <a:latin typeface="+mn-lt"/>
                <a:ea typeface="+mn-ea"/>
                <a:cs typeface="+mn-cs"/>
              </a:rPr>
              <a:t>Subretinal</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hypopigmented</a:t>
            </a:r>
            <a:r>
              <a:rPr lang="en-US" sz="1200" b="0" i="0" u="none" strike="noStrike" kern="1200" dirty="0" smtClean="0">
                <a:solidFill>
                  <a:schemeClr val="tx1"/>
                </a:solidFill>
                <a:latin typeface="+mn-lt"/>
                <a:ea typeface="+mn-ea"/>
                <a:cs typeface="+mn-cs"/>
              </a:rPr>
              <a:t> dots (100-200</a:t>
            </a:r>
            <a:r>
              <a:rPr lang="en-US" sz="1200" b="0" i="0" u="none" strike="noStrike" kern="1200" baseline="0" dirty="0" smtClean="0">
                <a:solidFill>
                  <a:schemeClr val="tx1"/>
                </a:solidFill>
                <a:latin typeface="+mn-lt"/>
                <a:ea typeface="+mn-ea"/>
                <a:cs typeface="+mn-cs"/>
              </a:rPr>
              <a:t> µm</a:t>
            </a:r>
          </a:p>
          <a:p>
            <a:pPr rtl="0" eaLnBrk="1" fontAlgn="ctr" latinLnBrk="0" hangingPunct="1"/>
            <a:r>
              <a:rPr lang="en-US" sz="1200" b="0" i="0" u="none" strike="noStrike" kern="1200" baseline="0" dirty="0" smtClean="0">
                <a:solidFill>
                  <a:schemeClr val="tx1"/>
                </a:solidFill>
                <a:latin typeface="+mn-lt"/>
                <a:ea typeface="+mn-ea"/>
                <a:cs typeface="+mn-cs"/>
              </a:rPr>
              <a:t> </a:t>
            </a: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some </a:t>
            </a:r>
            <a:r>
              <a:rPr lang="en-US" dirty="0" err="1" smtClean="0"/>
              <a:t>hypoperfusion</a:t>
            </a:r>
            <a:r>
              <a:rPr lang="en-US" dirty="0" smtClean="0"/>
              <a:t> in the </a:t>
            </a:r>
            <a:r>
              <a:rPr lang="en-US" dirty="0" err="1" smtClean="0"/>
              <a:t>choriocapillary</a:t>
            </a:r>
            <a:r>
              <a:rPr lang="en-US" dirty="0" smtClean="0"/>
              <a:t> but nothing definite.</a:t>
            </a:r>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16</a:t>
            </a:fld>
            <a:endParaRPr lang="en-US"/>
          </a:p>
        </p:txBody>
      </p:sp>
    </p:spTree>
    <p:extLst>
      <p:ext uri="{BB962C8B-B14F-4D97-AF65-F5344CB8AC3E}">
        <p14:creationId xmlns:p14="http://schemas.microsoft.com/office/powerpoint/2010/main" xmlns="" val="3498164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Patient did not return for 1 week appointment saying she was unable to come from Clarksville, Tennessee due to her children needing care, but that her vision had gotten better. Tried contacting her several times since then, but her phone has been disconnected.</a:t>
            </a:r>
          </a:p>
          <a:p>
            <a:endParaRPr lang="en-US" dirty="0" smtClean="0"/>
          </a:p>
          <a:p>
            <a:r>
              <a:rPr lang="en-US" dirty="0" smtClean="0"/>
              <a:t> Labs faxed over </a:t>
            </a:r>
            <a:r>
              <a:rPr lang="en-US" dirty="0" err="1" smtClean="0"/>
              <a:t>Quantiferon</a:t>
            </a:r>
            <a:r>
              <a:rPr lang="en-US" dirty="0" smtClean="0"/>
              <a:t> negative, EBV IGG positive, IGM negative</a:t>
            </a:r>
          </a:p>
          <a:p>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white spots disappear completely after a number of weeks or months. </a:t>
            </a:r>
          </a:p>
          <a:p>
            <a:r>
              <a:rPr lang="en-US" sz="1200" dirty="0" smtClean="0"/>
              <a:t>They may be replaced by mild pigment mottling, or sometimes, scattered </a:t>
            </a:r>
            <a:r>
              <a:rPr lang="en-US" sz="1200" dirty="0" err="1" smtClean="0"/>
              <a:t>chorioretinal</a:t>
            </a:r>
            <a:r>
              <a:rPr lang="en-US" sz="1200" dirty="0" smtClean="0"/>
              <a:t> scarring resembling multifocal choroiditis</a:t>
            </a:r>
          </a:p>
          <a:p>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21</a:t>
            </a:fld>
            <a:endParaRPr lang="en-US"/>
          </a:p>
        </p:txBody>
      </p:sp>
    </p:spTree>
    <p:extLst>
      <p:ext uri="{BB962C8B-B14F-4D97-AF65-F5344CB8AC3E}">
        <p14:creationId xmlns:p14="http://schemas.microsoft.com/office/powerpoint/2010/main" xmlns="" val="3237750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findings include early and late </a:t>
            </a:r>
            <a:r>
              <a:rPr lang="en-US" sz="1200" b="0" i="0" u="none" strike="noStrike" kern="1200" baseline="0" dirty="0" err="1" smtClean="0">
                <a:solidFill>
                  <a:schemeClr val="tx1"/>
                </a:solidFill>
                <a:latin typeface="+mn-lt"/>
                <a:ea typeface="+mn-ea"/>
                <a:cs typeface="+mn-cs"/>
              </a:rPr>
              <a:t>hyperfluorescence</a:t>
            </a:r>
            <a:r>
              <a:rPr lang="en-US" sz="1200" b="0" i="0" u="none" strike="noStrike" kern="1200" baseline="0" dirty="0" smtClean="0">
                <a:solidFill>
                  <a:schemeClr val="tx1"/>
                </a:solidFill>
                <a:latin typeface="+mn-lt"/>
                <a:ea typeface="+mn-ea"/>
                <a:cs typeface="+mn-cs"/>
              </a:rPr>
              <a:t> of the</a:t>
            </a:r>
          </a:p>
          <a:p>
            <a:r>
              <a:rPr lang="en-US" sz="1200" b="0" i="0" u="none" strike="noStrike" kern="1200" baseline="0" dirty="0" smtClean="0">
                <a:solidFill>
                  <a:schemeClr val="tx1"/>
                </a:solidFill>
                <a:latin typeface="+mn-lt"/>
                <a:ea typeface="+mn-ea"/>
                <a:cs typeface="+mn-cs"/>
              </a:rPr>
              <a:t>white dots in a wreath-like pattern; diffuse, but patchy, late</a:t>
            </a:r>
          </a:p>
          <a:p>
            <a:r>
              <a:rPr lang="en-US" sz="1200" b="0" i="0" u="none" strike="noStrike" kern="1200" baseline="0" dirty="0" smtClean="0">
                <a:solidFill>
                  <a:schemeClr val="tx1"/>
                </a:solidFill>
                <a:latin typeface="+mn-lt"/>
                <a:ea typeface="+mn-ea"/>
                <a:cs typeface="+mn-cs"/>
              </a:rPr>
              <a:t>staining at the level of the RPE and retina; and disc capillary</a:t>
            </a:r>
          </a:p>
          <a:p>
            <a:r>
              <a:rPr lang="en-US" sz="1200" b="0" i="0" u="none" strike="noStrike" kern="1200" baseline="0" dirty="0" smtClean="0">
                <a:solidFill>
                  <a:schemeClr val="tx1"/>
                </a:solidFill>
                <a:latin typeface="+mn-lt"/>
                <a:ea typeface="+mn-ea"/>
                <a:cs typeface="+mn-cs"/>
              </a:rPr>
              <a:t>leakage</a:t>
            </a:r>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22</a:t>
            </a:fld>
            <a:endParaRPr lang="en-US"/>
          </a:p>
        </p:txBody>
      </p:sp>
    </p:spTree>
    <p:extLst>
      <p:ext uri="{BB962C8B-B14F-4D97-AF65-F5344CB8AC3E}">
        <p14:creationId xmlns:p14="http://schemas.microsoft.com/office/powerpoint/2010/main" xmlns="" val="87726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23</a:t>
            </a:fld>
            <a:endParaRPr lang="en-US"/>
          </a:p>
        </p:txBody>
      </p:sp>
    </p:spTree>
    <p:extLst>
      <p:ext uri="{BB962C8B-B14F-4D97-AF65-F5344CB8AC3E}">
        <p14:creationId xmlns:p14="http://schemas.microsoft.com/office/powerpoint/2010/main" xmlns="" val="1075190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24</a:t>
            </a:fld>
            <a:endParaRPr lang="en-US"/>
          </a:p>
        </p:txBody>
      </p:sp>
    </p:spTree>
    <p:extLst>
      <p:ext uri="{BB962C8B-B14F-4D97-AF65-F5344CB8AC3E}">
        <p14:creationId xmlns:p14="http://schemas.microsoft.com/office/powerpoint/2010/main" xmlns="" val="1787009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patients imaged</a:t>
            </a:r>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30</a:t>
            </a:fld>
            <a:endParaRPr lang="en-US"/>
          </a:p>
        </p:txBody>
      </p:sp>
    </p:spTree>
    <p:extLst>
      <p:ext uri="{BB962C8B-B14F-4D97-AF65-F5344CB8AC3E}">
        <p14:creationId xmlns:p14="http://schemas.microsoft.com/office/powerpoint/2010/main" xmlns="" val="52762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ctr" latinLnBrk="0" hangingPunct="1"/>
            <a:r>
              <a:rPr lang="en-US" sz="1200" b="0" i="0" u="none" strike="noStrike" kern="1200" dirty="0" smtClean="0">
                <a:solidFill>
                  <a:schemeClr val="tx1"/>
                </a:solidFill>
                <a:latin typeface="+mn-lt"/>
                <a:ea typeface="+mn-ea"/>
                <a:cs typeface="+mn-cs"/>
              </a:rPr>
              <a:t>Periphery</a:t>
            </a:r>
            <a:endParaRPr lang="en-US" sz="1200" b="0" i="0" u="none" strike="noStrike" kern="1200" dirty="0" smtClean="0">
              <a:solidFill>
                <a:schemeClr val="tx1"/>
              </a:solidFill>
              <a:latin typeface="+mn-lt"/>
              <a:ea typeface="+mn-ea"/>
              <a:cs typeface="+mn-cs"/>
            </a:endParaRPr>
          </a:p>
          <a:p>
            <a:pPr rtl="0" eaLnBrk="1" fontAlgn="ctr" latinLnBrk="0" hangingPunct="1"/>
            <a:r>
              <a:rPr lang="en-US" sz="1200" b="0" i="0" u="none" strike="noStrike" kern="1200" dirty="0" err="1" smtClean="0">
                <a:solidFill>
                  <a:schemeClr val="tx1"/>
                </a:solidFill>
                <a:latin typeface="+mn-lt"/>
                <a:ea typeface="+mn-ea"/>
                <a:cs typeface="+mn-cs"/>
              </a:rPr>
              <a:t>Subretinal</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hypopigmented</a:t>
            </a:r>
            <a:r>
              <a:rPr lang="en-US" sz="1200" b="0" i="0" u="none" strike="noStrike" kern="1200" dirty="0" smtClean="0">
                <a:solidFill>
                  <a:schemeClr val="tx1"/>
                </a:solidFill>
                <a:latin typeface="+mn-lt"/>
                <a:ea typeface="+mn-ea"/>
                <a:cs typeface="+mn-cs"/>
              </a:rPr>
              <a:t> dots (100-200</a:t>
            </a:r>
            <a:r>
              <a:rPr lang="en-US" sz="1200" b="0" i="0" u="none" strike="noStrike" kern="1200" baseline="0" dirty="0" smtClean="0">
                <a:solidFill>
                  <a:schemeClr val="tx1"/>
                </a:solidFill>
                <a:latin typeface="+mn-lt"/>
                <a:ea typeface="+mn-ea"/>
                <a:cs typeface="+mn-cs"/>
              </a:rPr>
              <a:t> µm) around arcades</a:t>
            </a: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c/d</a:t>
            </a:r>
            <a:r>
              <a:rPr lang="en-US" baseline="0" dirty="0" smtClean="0">
                <a:latin typeface="Arial" panose="020B0604020202020204" pitchFamily="34" charset="0"/>
                <a:cs typeface="Arial" panose="020B0604020202020204" pitchFamily="34" charset="0"/>
              </a:rPr>
              <a:t> 0.2, pink and sharp, Elevation </a:t>
            </a:r>
            <a:r>
              <a:rPr lang="en-US" baseline="0" dirty="0" err="1" smtClean="0">
                <a:latin typeface="Arial" panose="020B0604020202020204" pitchFamily="34" charset="0"/>
                <a:cs typeface="Arial" panose="020B0604020202020204" pitchFamily="34" charset="0"/>
              </a:rPr>
              <a:t>inferotemporal</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OCT showed focal disruption in the EZ and outer PR area</a:t>
            </a:r>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Hyper </a:t>
            </a:r>
            <a:r>
              <a:rPr lang="en-US" dirty="0" err="1" smtClean="0"/>
              <a:t>autofluorescent</a:t>
            </a:r>
            <a:r>
              <a:rPr lang="en-US" dirty="0" smtClean="0"/>
              <a:t> </a:t>
            </a:r>
            <a:r>
              <a:rPr lang="en-US" baseline="0" dirty="0" smtClean="0"/>
              <a:t> areas corresponding to the </a:t>
            </a:r>
            <a:r>
              <a:rPr lang="en-US" baseline="0" dirty="0" err="1" smtClean="0"/>
              <a:t>wds</a:t>
            </a:r>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FA/ICG pt did not want to get done</a:t>
            </a:r>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Macula shows enlarged and irregular FAZ with increased </a:t>
            </a:r>
            <a:r>
              <a:rPr lang="en-US" dirty="0" err="1" smtClean="0"/>
              <a:t>perifoveal</a:t>
            </a:r>
            <a:r>
              <a:rPr lang="en-US" baseline="0" dirty="0" smtClean="0"/>
              <a:t> </a:t>
            </a:r>
            <a:r>
              <a:rPr lang="en-US" dirty="0" err="1" smtClean="0"/>
              <a:t>intracapillary</a:t>
            </a:r>
            <a:r>
              <a:rPr lang="en-US" baseline="0" dirty="0" smtClean="0"/>
              <a:t> spaces.</a:t>
            </a:r>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12</a:t>
            </a:fld>
            <a:endParaRPr lang="en-US"/>
          </a:p>
        </p:txBody>
      </p:sp>
    </p:spTree>
    <p:extLst>
      <p:ext uri="{BB962C8B-B14F-4D97-AF65-F5344CB8AC3E}">
        <p14:creationId xmlns:p14="http://schemas.microsoft.com/office/powerpoint/2010/main" xmlns="" val="4090293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OCTA of</a:t>
            </a:r>
            <a:r>
              <a:rPr lang="en-US" baseline="0" dirty="0" smtClean="0"/>
              <a:t> </a:t>
            </a:r>
            <a:r>
              <a:rPr lang="en-US" dirty="0" err="1" smtClean="0"/>
              <a:t>choriocapillary</a:t>
            </a:r>
            <a:r>
              <a:rPr lang="en-US" dirty="0" smtClean="0"/>
              <a:t> shows </a:t>
            </a:r>
            <a:r>
              <a:rPr lang="en-US" dirty="0" err="1" smtClean="0"/>
              <a:t>hypoperufion</a:t>
            </a:r>
            <a:r>
              <a:rPr lang="en-US" dirty="0" smtClean="0"/>
              <a:t> at the fovea. The corresponding </a:t>
            </a:r>
            <a:r>
              <a:rPr lang="en-US" dirty="0" err="1" smtClean="0"/>
              <a:t>Bscan</a:t>
            </a:r>
            <a:r>
              <a:rPr lang="en-US" dirty="0" smtClean="0"/>
              <a:t> shows some outer PR disruption with some mild</a:t>
            </a:r>
            <a:r>
              <a:rPr lang="en-US" baseline="0" dirty="0" smtClean="0"/>
              <a:t> posterior shadowing that</a:t>
            </a:r>
            <a:r>
              <a:rPr lang="en-US" dirty="0" smtClean="0"/>
              <a:t> may contribute to the </a:t>
            </a:r>
            <a:r>
              <a:rPr lang="en-US" dirty="0" err="1" smtClean="0"/>
              <a:t>hyporeflective</a:t>
            </a:r>
            <a:r>
              <a:rPr lang="en-US" dirty="0" smtClean="0"/>
              <a:t> signal we see at the </a:t>
            </a:r>
            <a:r>
              <a:rPr lang="en-US" dirty="0" err="1" smtClean="0"/>
              <a:t>choriocapilaris</a:t>
            </a:r>
            <a:r>
              <a:rPr lang="en-US" baseline="0" dirty="0" smtClean="0"/>
              <a:t> but is not sufficient to totally explain the </a:t>
            </a:r>
            <a:r>
              <a:rPr lang="en-US" baseline="0" dirty="0" err="1" smtClean="0"/>
              <a:t>hyporeflective</a:t>
            </a:r>
            <a:r>
              <a:rPr lang="en-US" baseline="0" dirty="0" smtClean="0"/>
              <a:t> area.</a:t>
            </a:r>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13</a:t>
            </a:fld>
            <a:endParaRPr lang="en-US"/>
          </a:p>
        </p:txBody>
      </p:sp>
    </p:spTree>
    <p:extLst>
      <p:ext uri="{BB962C8B-B14F-4D97-AF65-F5344CB8AC3E}">
        <p14:creationId xmlns:p14="http://schemas.microsoft.com/office/powerpoint/2010/main" xmlns="" val="4090293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09709-5F3C-4DD8-84CF-1698C5C69C58}" type="slidenum">
              <a:rPr lang="en-US" smtClean="0"/>
              <a:pPr/>
              <a:t>15</a:t>
            </a:fld>
            <a:endParaRPr lang="en-US"/>
          </a:p>
        </p:txBody>
      </p:sp>
    </p:spTree>
    <p:extLst>
      <p:ext uri="{BB962C8B-B14F-4D97-AF65-F5344CB8AC3E}">
        <p14:creationId xmlns:p14="http://schemas.microsoft.com/office/powerpoint/2010/main" xmlns="" val="4291532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2085" y="-89356"/>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85800" y="304800"/>
            <a:ext cx="7772400" cy="1524000"/>
          </a:xfr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Title (i.e. Grand Rounds)</a:t>
            </a:r>
            <a:br>
              <a:rPr lang="en-US" dirty="0" smtClean="0"/>
            </a:br>
            <a:r>
              <a:rPr lang="en-US" sz="4000" dirty="0" smtClean="0"/>
              <a:t>Subtitle (i.e.</a:t>
            </a:r>
            <a:r>
              <a:rPr lang="en-US" sz="4000" baseline="0" dirty="0" smtClean="0"/>
              <a:t> </a:t>
            </a:r>
            <a:r>
              <a:rPr lang="en-US" sz="4000" baseline="0" dirty="0" err="1" smtClean="0"/>
              <a:t>Chalazion</a:t>
            </a:r>
            <a:r>
              <a:rPr lang="en-US" sz="4000" dirty="0" smtClean="0"/>
              <a:t>)</a:t>
            </a:r>
            <a:endParaRPr lang="en-US" dirty="0"/>
          </a:p>
        </p:txBody>
      </p:sp>
      <p:sp>
        <p:nvSpPr>
          <p:cNvPr id="3" name="Subtitle 2"/>
          <p:cNvSpPr>
            <a:spLocks noGrp="1"/>
          </p:cNvSpPr>
          <p:nvPr>
            <p:ph type="subTitle" idx="1" hasCustomPrompt="1"/>
          </p:nvPr>
        </p:nvSpPr>
        <p:spPr>
          <a:xfrm>
            <a:off x="1371600" y="4495800"/>
            <a:ext cx="6400800" cy="1219200"/>
          </a:xfrm>
        </p:spPr>
        <p:txBody>
          <a:bodyPr/>
          <a:lstStyle>
            <a:lvl1pPr marL="0" indent="0" algn="ctr">
              <a:buNone/>
              <a:defRPr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and Date</a:t>
            </a:r>
          </a:p>
        </p:txBody>
      </p:sp>
      <p:sp>
        <p:nvSpPr>
          <p:cNvPr id="10" name="Rectangle 9"/>
          <p:cNvSpPr/>
          <p:nvPr userDrawn="1"/>
        </p:nvSpPr>
        <p:spPr>
          <a:xfrm>
            <a:off x="-32085" y="6180221"/>
            <a:ext cx="9176085" cy="685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981302" y="2286000"/>
            <a:ext cx="3148717" cy="1828800"/>
          </a:xfrm>
          <a:prstGeom prst="rect">
            <a:avLst/>
          </a:prstGeom>
        </p:spPr>
      </p:pic>
      <p:sp>
        <p:nvSpPr>
          <p:cNvPr id="12" name="TextBox 11"/>
          <p:cNvSpPr txBox="1"/>
          <p:nvPr userDrawn="1"/>
        </p:nvSpPr>
        <p:spPr>
          <a:xfrm>
            <a:off x="2507803" y="6348481"/>
            <a:ext cx="6523902" cy="400110"/>
          </a:xfrm>
          <a:prstGeom prst="rect">
            <a:avLst/>
          </a:prstGeom>
          <a:noFill/>
        </p:spPr>
        <p:txBody>
          <a:bodyPr wrap="none" rtlCol="0">
            <a:spAutoFit/>
          </a:bodyPr>
          <a:lstStyle/>
          <a:p>
            <a:r>
              <a:rPr lang="en-US" sz="2000" dirty="0" smtClean="0">
                <a:ln w="3175">
                  <a:noFill/>
                </a:ln>
                <a:solidFill>
                  <a:schemeClr val="bg1"/>
                </a:solidFill>
                <a:effectLst/>
                <a:latin typeface="Arial Rounded MT Bold" panose="020F0704030504030204" pitchFamily="34" charset="0"/>
              </a:rPr>
              <a:t>Department of Ophthalmology and Visual Sciences</a:t>
            </a:r>
            <a:endParaRPr lang="en-US" sz="2000" dirty="0">
              <a:ln w="3175">
                <a:noFill/>
              </a:ln>
              <a:solidFill>
                <a:schemeClr val="bg1"/>
              </a:solidFill>
              <a:effectLst/>
              <a:latin typeface="Arial Rounded MT Bold" panose="020F0704030504030204" pitchFamily="34" charset="0"/>
            </a:endParaRPr>
          </a:p>
        </p:txBody>
      </p:sp>
      <p:pic>
        <p:nvPicPr>
          <p:cNvPr id="1028" name="Picture 4" descr="https://cdn0.orgsync.com/images/os-school-logos/374-pyvbk56-university-of-louisville-onred-app-sm.png"/>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76199" y="6112042"/>
            <a:ext cx="2286001" cy="914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5831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pPr/>
              <a:t>‹#›</a:t>
            </a:fld>
            <a:endParaRPr lang="en-US"/>
          </a:p>
        </p:txBody>
      </p:sp>
    </p:spTree>
    <p:extLst>
      <p:ext uri="{BB962C8B-B14F-4D97-AF65-F5344CB8AC3E}">
        <p14:creationId xmlns:p14="http://schemas.microsoft.com/office/powerpoint/2010/main" xmlns="" val="311791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pPr/>
              <a:t>‹#›</a:t>
            </a:fld>
            <a:endParaRPr lang="en-US"/>
          </a:p>
        </p:txBody>
      </p:sp>
    </p:spTree>
    <p:extLst>
      <p:ext uri="{BB962C8B-B14F-4D97-AF65-F5344CB8AC3E}">
        <p14:creationId xmlns:p14="http://schemas.microsoft.com/office/powerpoint/2010/main" xmlns="" val="323332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066800"/>
            <a:ext cx="8229600" cy="5059363"/>
          </a:xfrm>
        </p:spPr>
        <p:txBody>
          <a:bodyPr/>
          <a:lstStyle>
            <a:lvl1pPr>
              <a:defRPr>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02349"/>
            <a:ext cx="8229600" cy="1143000"/>
          </a:xfrm>
        </p:spPr>
        <p:txBody>
          <a:bodyPr/>
          <a:lstStyle>
            <a:lvl1pPr>
              <a:defRPr>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pic>
        <p:nvPicPr>
          <p:cNvPr id="10" name="Picture 2" descr="C:\Users\Juan P FdC\Desktop\DOVS white.png"/>
          <p:cNvPicPr>
            <a:picLocks noChangeAspect="1" noChangeArrowheads="1"/>
          </p:cNvPicPr>
          <p:nvPr userDrawn="1"/>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8106257" y="6253205"/>
            <a:ext cx="1013680" cy="5887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372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DA4EB-0B06-4F24-98BB-CEE041FC849F}"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pPr/>
              <a:t>‹#›</a:t>
            </a:fld>
            <a:endParaRPr lang="en-US"/>
          </a:p>
        </p:txBody>
      </p:sp>
    </p:spTree>
    <p:extLst>
      <p:ext uri="{BB962C8B-B14F-4D97-AF65-F5344CB8AC3E}">
        <p14:creationId xmlns:p14="http://schemas.microsoft.com/office/powerpoint/2010/main" xmlns="" val="361403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3DA4EB-0B06-4F24-98BB-CEE041FC849F}"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pPr/>
              <a:t>‹#›</a:t>
            </a:fld>
            <a:endParaRPr lang="en-US"/>
          </a:p>
        </p:txBody>
      </p:sp>
    </p:spTree>
    <p:extLst>
      <p:ext uri="{BB962C8B-B14F-4D97-AF65-F5344CB8AC3E}">
        <p14:creationId xmlns:p14="http://schemas.microsoft.com/office/powerpoint/2010/main" xmlns="" val="23272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3DA4EB-0B06-4F24-98BB-CEE041FC849F}" type="datetimeFigureOut">
              <a:rPr lang="en-US" smtClean="0"/>
              <a:pPr/>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783579-E7DE-4469-A140-89CEE8B0329A}" type="slidenum">
              <a:rPr lang="en-US" smtClean="0"/>
              <a:pPr/>
              <a:t>‹#›</a:t>
            </a:fld>
            <a:endParaRPr lang="en-US"/>
          </a:p>
        </p:txBody>
      </p:sp>
    </p:spTree>
    <p:extLst>
      <p:ext uri="{BB962C8B-B14F-4D97-AF65-F5344CB8AC3E}">
        <p14:creationId xmlns:p14="http://schemas.microsoft.com/office/powerpoint/2010/main" xmlns="" val="179751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DA4EB-0B06-4F24-98BB-CEE041FC849F}" type="datetimeFigureOut">
              <a:rPr lang="en-US" smtClean="0"/>
              <a:pPr/>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783579-E7DE-4469-A140-89CEE8B0329A}" type="slidenum">
              <a:rPr lang="en-US" smtClean="0"/>
              <a:pPr/>
              <a:t>‹#›</a:t>
            </a:fld>
            <a:endParaRPr lang="en-US"/>
          </a:p>
        </p:txBody>
      </p:sp>
    </p:spTree>
    <p:extLst>
      <p:ext uri="{BB962C8B-B14F-4D97-AF65-F5344CB8AC3E}">
        <p14:creationId xmlns:p14="http://schemas.microsoft.com/office/powerpoint/2010/main" xmlns="" val="371131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DA4EB-0B06-4F24-98BB-CEE041FC849F}" type="datetimeFigureOut">
              <a:rPr lang="en-US" smtClean="0"/>
              <a:pPr/>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783579-E7DE-4469-A140-89CEE8B0329A}" type="slidenum">
              <a:rPr lang="en-US" smtClean="0"/>
              <a:pPr/>
              <a:t>‹#›</a:t>
            </a:fld>
            <a:endParaRPr lang="en-US"/>
          </a:p>
        </p:txBody>
      </p:sp>
    </p:spTree>
    <p:extLst>
      <p:ext uri="{BB962C8B-B14F-4D97-AF65-F5344CB8AC3E}">
        <p14:creationId xmlns:p14="http://schemas.microsoft.com/office/powerpoint/2010/main" xmlns="" val="297209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pPr/>
              <a:t>‹#›</a:t>
            </a:fld>
            <a:endParaRPr lang="en-US"/>
          </a:p>
        </p:txBody>
      </p:sp>
    </p:spTree>
    <p:extLst>
      <p:ext uri="{BB962C8B-B14F-4D97-AF65-F5344CB8AC3E}">
        <p14:creationId xmlns:p14="http://schemas.microsoft.com/office/powerpoint/2010/main" xmlns="" val="333220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pPr/>
              <a:t>‹#›</a:t>
            </a:fld>
            <a:endParaRPr lang="en-US"/>
          </a:p>
        </p:txBody>
      </p:sp>
    </p:spTree>
    <p:extLst>
      <p:ext uri="{BB962C8B-B14F-4D97-AF65-F5344CB8AC3E}">
        <p14:creationId xmlns:p14="http://schemas.microsoft.com/office/powerpoint/2010/main" xmlns="" val="407737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DA4EB-0B06-4F24-98BB-CEE041FC849F}" type="datetimeFigureOut">
              <a:rPr lang="en-US" smtClean="0"/>
              <a:pPr/>
              <a:t>1/18/2018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83579-E7DE-4469-A140-89CEE8B0329A}" type="slidenum">
              <a:rPr lang="en-US" smtClean="0"/>
              <a:pPr/>
              <a:t>‹#›</a:t>
            </a:fld>
            <a:endParaRPr lang="en-US"/>
          </a:p>
        </p:txBody>
      </p:sp>
    </p:spTree>
    <p:extLst>
      <p:ext uri="{BB962C8B-B14F-4D97-AF65-F5344CB8AC3E}">
        <p14:creationId xmlns:p14="http://schemas.microsoft.com/office/powerpoint/2010/main" xmlns="" val="395619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Raafay Sophie, MD</a:t>
            </a:r>
          </a:p>
          <a:p>
            <a:r>
              <a:rPr lang="en-US" dirty="0" smtClean="0"/>
              <a:t>January 19, 2018</a:t>
            </a:r>
            <a:endParaRPr lang="en-US" dirty="0"/>
          </a:p>
        </p:txBody>
      </p:sp>
      <p:sp>
        <p:nvSpPr>
          <p:cNvPr id="4" name="Title 3"/>
          <p:cNvSpPr>
            <a:spLocks noGrp="1"/>
          </p:cNvSpPr>
          <p:nvPr>
            <p:ph type="ctrTitle"/>
          </p:nvPr>
        </p:nvSpPr>
        <p:spPr/>
        <p:txBody>
          <a:bodyPr>
            <a:normAutofit fontScale="90000"/>
          </a:bodyPr>
          <a:lstStyle/>
          <a:p>
            <a:r>
              <a:rPr lang="en-US" dirty="0" smtClean="0"/>
              <a:t>Grand Rounds</a:t>
            </a:r>
            <a:br>
              <a:rPr lang="en-US" dirty="0" smtClean="0"/>
            </a:br>
            <a:r>
              <a:rPr lang="en-US" dirty="0" smtClean="0"/>
              <a:t>“A case of white dots”</a:t>
            </a:r>
            <a:endParaRPr lang="en-US" dirty="0"/>
          </a:p>
        </p:txBody>
      </p:sp>
    </p:spTree>
    <p:extLst>
      <p:ext uri="{BB962C8B-B14F-4D97-AF65-F5344CB8AC3E}">
        <p14:creationId xmlns:p14="http://schemas.microsoft.com/office/powerpoint/2010/main" xmlns="" val="1221582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3094037" y="1055482"/>
            <a:ext cx="5059363" cy="5059363"/>
          </a:xfrm>
        </p:spPr>
      </p:pic>
      <p:sp>
        <p:nvSpPr>
          <p:cNvPr id="3" name="Title 2"/>
          <p:cNvSpPr>
            <a:spLocks noGrp="1"/>
          </p:cNvSpPr>
          <p:nvPr>
            <p:ph type="title"/>
          </p:nvPr>
        </p:nvSpPr>
        <p:spPr/>
        <p:txBody>
          <a:bodyPr/>
          <a:lstStyle/>
          <a:p>
            <a:r>
              <a:rPr lang="en-US" dirty="0" smtClean="0"/>
              <a:t>AF OD</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90600" y="1044742"/>
            <a:ext cx="5059363" cy="5059363"/>
          </a:xfrm>
          <a:prstGeom prst="rect">
            <a:avLst/>
          </a:prstGeom>
        </p:spPr>
      </p:pic>
    </p:spTree>
    <p:extLst>
      <p:ext uri="{BB962C8B-B14F-4D97-AF65-F5344CB8AC3E}">
        <p14:creationId xmlns:p14="http://schemas.microsoft.com/office/powerpoint/2010/main" xmlns="" val="1717966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3600" y="533400"/>
            <a:ext cx="8229600" cy="1143000"/>
          </a:xfrm>
        </p:spPr>
        <p:txBody>
          <a:bodyPr/>
          <a:lstStyle/>
          <a:p>
            <a:r>
              <a:rPr lang="en-US" dirty="0"/>
              <a:t>AF OD</a:t>
            </a:r>
          </a:p>
        </p:txBody>
      </p:sp>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b="17119"/>
          <a:stretch/>
        </p:blipFill>
        <p:spPr>
          <a:xfrm>
            <a:off x="2514600" y="2209800"/>
            <a:ext cx="5056632" cy="4191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456432" y="381000"/>
            <a:ext cx="5056632" cy="5056632"/>
          </a:xfrm>
          <a:prstGeom prst="rect">
            <a:avLst/>
          </a:prstGeom>
        </p:spPr>
      </p:pic>
    </p:spTree>
    <p:extLst>
      <p:ext uri="{BB962C8B-B14F-4D97-AF65-F5344CB8AC3E}">
        <p14:creationId xmlns:p14="http://schemas.microsoft.com/office/powerpoint/2010/main" xmlns="" val="2320779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904998"/>
            <a:ext cx="4526280" cy="4526280"/>
          </a:xfrm>
        </p:spPr>
      </p:pic>
      <p:sp>
        <p:nvSpPr>
          <p:cNvPr id="3" name="Title 2"/>
          <p:cNvSpPr>
            <a:spLocks noGrp="1"/>
          </p:cNvSpPr>
          <p:nvPr>
            <p:ph type="title"/>
          </p:nvPr>
        </p:nvSpPr>
        <p:spPr/>
        <p:txBody>
          <a:bodyPr/>
          <a:lstStyle/>
          <a:p>
            <a:r>
              <a:rPr lang="en-US" dirty="0" smtClean="0"/>
              <a:t>OCT A</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17720" y="1904998"/>
            <a:ext cx="4526280" cy="4526280"/>
          </a:xfrm>
          <a:prstGeom prst="rect">
            <a:avLst/>
          </a:prstGeom>
        </p:spPr>
      </p:pic>
      <p:sp>
        <p:nvSpPr>
          <p:cNvPr id="6" name="Rectangle 5"/>
          <p:cNvSpPr/>
          <p:nvPr/>
        </p:nvSpPr>
        <p:spPr>
          <a:xfrm>
            <a:off x="1905000" y="1066800"/>
            <a:ext cx="788999" cy="646331"/>
          </a:xfrm>
          <a:prstGeom prst="rect">
            <a:avLst/>
          </a:prstGeom>
        </p:spPr>
        <p:txBody>
          <a:bodyPr wrap="none">
            <a:spAutoFit/>
          </a:bodyPr>
          <a:lstStyle/>
          <a:p>
            <a:r>
              <a:rPr lang="en-US" sz="3600" b="1" dirty="0" smtClean="0"/>
              <a:t>OD</a:t>
            </a:r>
            <a:endParaRPr lang="en-US" sz="3600" b="1" dirty="0"/>
          </a:p>
        </p:txBody>
      </p:sp>
      <p:sp>
        <p:nvSpPr>
          <p:cNvPr id="7" name="Rectangle 6"/>
          <p:cNvSpPr/>
          <p:nvPr/>
        </p:nvSpPr>
        <p:spPr>
          <a:xfrm>
            <a:off x="6165600" y="1066800"/>
            <a:ext cx="715260" cy="646331"/>
          </a:xfrm>
          <a:prstGeom prst="rect">
            <a:avLst/>
          </a:prstGeom>
        </p:spPr>
        <p:txBody>
          <a:bodyPr wrap="none">
            <a:spAutoFit/>
          </a:bodyPr>
          <a:lstStyle/>
          <a:p>
            <a:r>
              <a:rPr lang="en-US" sz="3600" b="1" dirty="0" smtClean="0"/>
              <a:t>OS</a:t>
            </a:r>
            <a:endParaRPr lang="en-US" sz="3600" dirty="0"/>
          </a:p>
        </p:txBody>
      </p:sp>
    </p:spTree>
    <p:extLst>
      <p:ext uri="{BB962C8B-B14F-4D97-AF65-F5344CB8AC3E}">
        <p14:creationId xmlns:p14="http://schemas.microsoft.com/office/powerpoint/2010/main" xmlns="" val="1505039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32500" t="22647" r="39166" b="17417"/>
          <a:stretch>
            <a:fillRect/>
          </a:stretch>
        </p:blipFill>
        <p:spPr>
          <a:xfrm>
            <a:off x="4953000" y="304800"/>
            <a:ext cx="3962400" cy="6477000"/>
          </a:xfrm>
          <a:prstGeom prst="rect">
            <a:avLst/>
          </a:prstGeom>
        </p:spPr>
      </p:pic>
      <p:pic>
        <p:nvPicPr>
          <p:cNvPr id="9" name="Picture 8" descr="Marr_Lyrik__CZMI292079687_19970321_Female_Angiography 3x3 mm_20170802160455_OD_Angiography Analysis_20180116090444.tiff"/>
          <p:cNvPicPr>
            <a:picLocks noChangeAspect="1"/>
          </p:cNvPicPr>
          <p:nvPr/>
        </p:nvPicPr>
        <p:blipFill>
          <a:blip r:embed="rId4"/>
          <a:srcRect l="32696" t="22647" r="39804" b="16961"/>
          <a:stretch>
            <a:fillRect/>
          </a:stretch>
        </p:blipFill>
        <p:spPr>
          <a:xfrm>
            <a:off x="228600" y="263236"/>
            <a:ext cx="3886200" cy="6594764"/>
          </a:xfrm>
          <a:prstGeom prst="rect">
            <a:avLst/>
          </a:prstGeom>
        </p:spPr>
      </p:pic>
      <p:pic>
        <p:nvPicPr>
          <p:cNvPr id="4" name="Content Placeholder 3"/>
          <p:cNvPicPr>
            <a:picLocks noGrp="1" noChangeAspect="1"/>
          </p:cNvPicPr>
          <p:nvPr>
            <p:ph idx="1"/>
          </p:nvPr>
        </p:nvPicPr>
        <p:blipFill>
          <a:blip r:embed="rId5"/>
          <a:srcRect l="32500" t="22745" r="39167" b="16961"/>
          <a:stretch>
            <a:fillRect/>
          </a:stretch>
        </p:blipFill>
        <p:spPr>
          <a:xfrm>
            <a:off x="228600" y="304800"/>
            <a:ext cx="3962400" cy="6515711"/>
          </a:xfrm>
        </p:spPr>
      </p:pic>
      <p:sp>
        <p:nvSpPr>
          <p:cNvPr id="6" name="Rectangle 5"/>
          <p:cNvSpPr/>
          <p:nvPr/>
        </p:nvSpPr>
        <p:spPr>
          <a:xfrm>
            <a:off x="1676400" y="228600"/>
            <a:ext cx="788999" cy="646331"/>
          </a:xfrm>
          <a:prstGeom prst="rect">
            <a:avLst/>
          </a:prstGeom>
        </p:spPr>
        <p:txBody>
          <a:bodyPr wrap="none">
            <a:spAutoFit/>
          </a:bodyPr>
          <a:lstStyle/>
          <a:p>
            <a:r>
              <a:rPr lang="en-US" sz="3600" b="1" dirty="0" smtClean="0">
                <a:solidFill>
                  <a:srgbClr val="FF0000"/>
                </a:solidFill>
              </a:rPr>
              <a:t>OD</a:t>
            </a:r>
            <a:endParaRPr lang="en-US" sz="3600" b="1" dirty="0">
              <a:solidFill>
                <a:srgbClr val="FF0000"/>
              </a:solidFill>
            </a:endParaRPr>
          </a:p>
        </p:txBody>
      </p:sp>
      <p:sp>
        <p:nvSpPr>
          <p:cNvPr id="7" name="Rectangle 6"/>
          <p:cNvSpPr/>
          <p:nvPr/>
        </p:nvSpPr>
        <p:spPr>
          <a:xfrm>
            <a:off x="6629400" y="228600"/>
            <a:ext cx="715260" cy="646331"/>
          </a:xfrm>
          <a:prstGeom prst="rect">
            <a:avLst/>
          </a:prstGeom>
        </p:spPr>
        <p:txBody>
          <a:bodyPr wrap="none">
            <a:spAutoFit/>
          </a:bodyPr>
          <a:lstStyle/>
          <a:p>
            <a:r>
              <a:rPr lang="en-US" sz="3600" b="1" dirty="0" smtClean="0">
                <a:solidFill>
                  <a:srgbClr val="FF0000"/>
                </a:solidFill>
              </a:rPr>
              <a:t>OS</a:t>
            </a:r>
            <a:endParaRPr lang="en-US" sz="3600" dirty="0">
              <a:solidFill>
                <a:srgbClr val="FF0000"/>
              </a:solidFill>
            </a:endParaRPr>
          </a:p>
        </p:txBody>
      </p:sp>
    </p:spTree>
    <p:extLst>
      <p:ext uri="{BB962C8B-B14F-4D97-AF65-F5344CB8AC3E}">
        <p14:creationId xmlns:p14="http://schemas.microsoft.com/office/powerpoint/2010/main" xmlns="" val="150503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750729" y="1049616"/>
            <a:ext cx="7642542" cy="5059362"/>
          </a:xfrm>
        </p:spPr>
      </p:pic>
      <p:sp>
        <p:nvSpPr>
          <p:cNvPr id="3" name="Title 2"/>
          <p:cNvSpPr>
            <a:spLocks noGrp="1"/>
          </p:cNvSpPr>
          <p:nvPr>
            <p:ph type="title"/>
          </p:nvPr>
        </p:nvSpPr>
        <p:spPr/>
        <p:txBody>
          <a:bodyPr/>
          <a:lstStyle/>
          <a:p>
            <a:r>
              <a:rPr lang="en-US" dirty="0" smtClean="0"/>
              <a:t>OD White dot</a:t>
            </a:r>
            <a:endParaRPr lang="en-US" dirty="0"/>
          </a:p>
        </p:txBody>
      </p:sp>
      <p:sp>
        <p:nvSpPr>
          <p:cNvPr id="2" name="Down Arrow 1"/>
          <p:cNvSpPr/>
          <p:nvPr/>
        </p:nvSpPr>
        <p:spPr>
          <a:xfrm>
            <a:off x="5105400" y="2590800"/>
            <a:ext cx="533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2582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OD White dot</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xmlns="" val="0"/>
              </a:ext>
            </a:extLst>
          </a:blip>
          <a:srcRect b="22376"/>
          <a:stretch/>
        </p:blipFill>
        <p:spPr>
          <a:xfrm>
            <a:off x="2286000" y="762001"/>
            <a:ext cx="4801903" cy="3733800"/>
          </a:xfrm>
          <a:prstGeom prst="rect">
            <a:avLst/>
          </a:prstGeom>
        </p:spPr>
      </p:pic>
      <p:sp>
        <p:nvSpPr>
          <p:cNvPr id="2" name="Down Arrow 1"/>
          <p:cNvSpPr/>
          <p:nvPr/>
        </p:nvSpPr>
        <p:spPr>
          <a:xfrm>
            <a:off x="4267200" y="1714501"/>
            <a:ext cx="533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xmlns="" val="0"/>
              </a:ext>
            </a:extLst>
          </a:blip>
          <a:srcRect t="17949" b="41025"/>
          <a:stretch/>
        </p:blipFill>
        <p:spPr>
          <a:xfrm>
            <a:off x="2486025" y="4521201"/>
            <a:ext cx="4171950" cy="2286000"/>
          </a:xfrm>
          <a:prstGeom prst="rect">
            <a:avLst/>
          </a:prstGeom>
        </p:spPr>
      </p:pic>
      <p:sp>
        <p:nvSpPr>
          <p:cNvPr id="9" name="Down Arrow 8"/>
          <p:cNvSpPr/>
          <p:nvPr/>
        </p:nvSpPr>
        <p:spPr>
          <a:xfrm>
            <a:off x="4166251" y="4876800"/>
            <a:ext cx="533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27908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OD White dot</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676400"/>
            <a:ext cx="4526280" cy="4526280"/>
          </a:xfr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17720" y="1676400"/>
            <a:ext cx="4526280" cy="4526280"/>
          </a:xfrm>
          <a:prstGeom prst="rect">
            <a:avLst/>
          </a:prstGeom>
        </p:spPr>
      </p:pic>
      <p:sp>
        <p:nvSpPr>
          <p:cNvPr id="2" name="Down Arrow 1"/>
          <p:cNvSpPr/>
          <p:nvPr/>
        </p:nvSpPr>
        <p:spPr>
          <a:xfrm>
            <a:off x="6477000" y="2362200"/>
            <a:ext cx="533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17592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229600" cy="5059363"/>
          </a:xfrm>
        </p:spPr>
        <p:txBody>
          <a:bodyPr>
            <a:normAutofit/>
          </a:bodyPr>
          <a:lstStyle/>
          <a:p>
            <a:pPr marL="457200" lvl="1" indent="0">
              <a:buNone/>
            </a:pPr>
            <a:r>
              <a:rPr lang="en-US" dirty="0" smtClean="0"/>
              <a:t>Multiple </a:t>
            </a:r>
            <a:r>
              <a:rPr lang="en-US" dirty="0"/>
              <a:t>evanescent white dot </a:t>
            </a:r>
            <a:r>
              <a:rPr lang="en-US" dirty="0" smtClean="0"/>
              <a:t>syndrome (MEWDS)</a:t>
            </a:r>
          </a:p>
          <a:p>
            <a:pPr marL="457200" lvl="1" indent="0">
              <a:buNone/>
            </a:pPr>
            <a:endParaRPr lang="en-US" dirty="0" smtClean="0"/>
          </a:p>
          <a:p>
            <a:pPr marL="457200" lvl="1" indent="0">
              <a:buNone/>
            </a:pPr>
            <a:r>
              <a:rPr lang="en-US" dirty="0" smtClean="0"/>
              <a:t>Differential Diagnosis</a:t>
            </a:r>
          </a:p>
          <a:p>
            <a:pPr lvl="1"/>
            <a:r>
              <a:rPr lang="en-US" dirty="0" err="1" smtClean="0"/>
              <a:t>Sarcoidosis</a:t>
            </a:r>
            <a:r>
              <a:rPr lang="en-US" dirty="0" smtClean="0"/>
              <a:t> </a:t>
            </a:r>
          </a:p>
          <a:p>
            <a:pPr lvl="1"/>
            <a:r>
              <a:rPr lang="en-US" dirty="0" smtClean="0"/>
              <a:t>Multifocal </a:t>
            </a:r>
            <a:r>
              <a:rPr lang="en-US" dirty="0" err="1" smtClean="0"/>
              <a:t>choroiditis</a:t>
            </a:r>
            <a:endParaRPr lang="en-US" dirty="0" smtClean="0"/>
          </a:p>
          <a:p>
            <a:pPr lvl="1"/>
            <a:r>
              <a:rPr lang="en-US" dirty="0" smtClean="0"/>
              <a:t>Acute </a:t>
            </a:r>
            <a:r>
              <a:rPr lang="en-US" dirty="0"/>
              <a:t>posterior multifocal </a:t>
            </a:r>
            <a:r>
              <a:rPr lang="en-US" dirty="0" err="1"/>
              <a:t>placoid</a:t>
            </a:r>
            <a:r>
              <a:rPr lang="en-US" dirty="0"/>
              <a:t> pigment </a:t>
            </a:r>
            <a:r>
              <a:rPr lang="en-US" dirty="0" err="1"/>
              <a:t>epitheliopathy</a:t>
            </a:r>
            <a:r>
              <a:rPr lang="en-US" dirty="0"/>
              <a:t> (APMPPE</a:t>
            </a:r>
            <a:r>
              <a:rPr lang="en-US" dirty="0" smtClean="0"/>
              <a:t>)</a:t>
            </a:r>
            <a:endParaRPr lang="en-US" dirty="0"/>
          </a:p>
        </p:txBody>
      </p:sp>
      <p:sp>
        <p:nvSpPr>
          <p:cNvPr id="3" name="Title 2"/>
          <p:cNvSpPr>
            <a:spLocks noGrp="1"/>
          </p:cNvSpPr>
          <p:nvPr>
            <p:ph type="title"/>
          </p:nvPr>
        </p:nvSpPr>
        <p:spPr/>
        <p:txBody>
          <a:bodyPr/>
          <a:lstStyle/>
          <a:p>
            <a:r>
              <a:rPr lang="en-US" dirty="0" smtClean="0"/>
              <a:t>Assessment</a:t>
            </a:r>
            <a:endParaRPr lang="en-US" dirty="0"/>
          </a:p>
        </p:txBody>
      </p:sp>
    </p:spTree>
    <p:extLst>
      <p:ext uri="{BB962C8B-B14F-4D97-AF65-F5344CB8AC3E}">
        <p14:creationId xmlns:p14="http://schemas.microsoft.com/office/powerpoint/2010/main" xmlns="" val="403132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CXR, CBC, FTA/ABS, CMP</a:t>
            </a:r>
            <a:r>
              <a:rPr lang="en-US" dirty="0" smtClean="0"/>
              <a:t>, Urine analysis, B2 </a:t>
            </a:r>
            <a:r>
              <a:rPr lang="en-US" dirty="0" smtClean="0"/>
              <a:t>globulin, </a:t>
            </a:r>
            <a:r>
              <a:rPr lang="en-US" dirty="0" err="1" smtClean="0"/>
              <a:t>Quantiferon</a:t>
            </a:r>
            <a:r>
              <a:rPr lang="en-US" dirty="0" smtClean="0"/>
              <a:t> TB, EBV IgG and </a:t>
            </a:r>
            <a:r>
              <a:rPr lang="en-US" dirty="0" err="1" smtClean="0"/>
              <a:t>IgM</a:t>
            </a:r>
            <a:r>
              <a:rPr lang="en-US" dirty="0" smtClean="0"/>
              <a:t>, </a:t>
            </a:r>
          </a:p>
          <a:p>
            <a:endParaRPr lang="en-US" dirty="0"/>
          </a:p>
          <a:p>
            <a:r>
              <a:rPr lang="en-US" dirty="0" smtClean="0"/>
              <a:t>Return in 1 week with results</a:t>
            </a:r>
            <a:endParaRPr lang="en-US" dirty="0"/>
          </a:p>
        </p:txBody>
      </p:sp>
      <p:sp>
        <p:nvSpPr>
          <p:cNvPr id="3" name="Title 2"/>
          <p:cNvSpPr>
            <a:spLocks noGrp="1"/>
          </p:cNvSpPr>
          <p:nvPr>
            <p:ph type="title"/>
          </p:nvPr>
        </p:nvSpPr>
        <p:spPr/>
        <p:txBody>
          <a:bodyPr/>
          <a:lstStyle/>
          <a:p>
            <a:r>
              <a:rPr lang="en-US" dirty="0" smtClean="0"/>
              <a:t>Plan</a:t>
            </a:r>
            <a:endParaRPr lang="en-US" dirty="0"/>
          </a:p>
        </p:txBody>
      </p:sp>
    </p:spTree>
    <p:extLst>
      <p:ext uri="{BB962C8B-B14F-4D97-AF65-F5344CB8AC3E}">
        <p14:creationId xmlns:p14="http://schemas.microsoft.com/office/powerpoint/2010/main" xmlns="" val="3704628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O</a:t>
            </a:r>
            <a:r>
              <a:rPr lang="en-US" dirty="0" smtClean="0"/>
              <a:t>riginally </a:t>
            </a:r>
            <a:r>
              <a:rPr lang="en-US" dirty="0"/>
              <a:t>described in </a:t>
            </a:r>
            <a:r>
              <a:rPr lang="en-US" dirty="0" smtClean="0"/>
              <a:t>1984 by Lee </a:t>
            </a:r>
            <a:r>
              <a:rPr lang="en-US" dirty="0" err="1" smtClean="0"/>
              <a:t>Jampol</a:t>
            </a:r>
            <a:endParaRPr lang="en-US" dirty="0" smtClean="0"/>
          </a:p>
          <a:p>
            <a:endParaRPr lang="en-US" dirty="0" smtClean="0"/>
          </a:p>
          <a:p>
            <a:r>
              <a:rPr lang="en-US" dirty="0" smtClean="0"/>
              <a:t>An </a:t>
            </a:r>
            <a:r>
              <a:rPr lang="en-US" u="sng" dirty="0"/>
              <a:t>acute</a:t>
            </a:r>
            <a:r>
              <a:rPr lang="en-US" dirty="0"/>
              <a:t>, </a:t>
            </a:r>
            <a:r>
              <a:rPr lang="en-US" u="sng" dirty="0"/>
              <a:t>multifocal</a:t>
            </a:r>
            <a:r>
              <a:rPr lang="en-US" dirty="0"/>
              <a:t>, </a:t>
            </a:r>
            <a:r>
              <a:rPr lang="en-US" u="sng" dirty="0" smtClean="0"/>
              <a:t>usually unilateral </a:t>
            </a:r>
            <a:r>
              <a:rPr lang="en-US" dirty="0"/>
              <a:t>retinopathy affecting </a:t>
            </a:r>
            <a:r>
              <a:rPr lang="en-US" u="sng" dirty="0"/>
              <a:t>young adults</a:t>
            </a:r>
            <a:r>
              <a:rPr lang="en-US" dirty="0" smtClean="0"/>
              <a:t>.</a:t>
            </a:r>
          </a:p>
          <a:p>
            <a:pPr lvl="1"/>
            <a:r>
              <a:rPr lang="en-US" dirty="0" smtClean="0"/>
              <a:t>Mean age 26.8 years</a:t>
            </a:r>
          </a:p>
          <a:p>
            <a:pPr lvl="1"/>
            <a:r>
              <a:rPr lang="en-US" dirty="0" smtClean="0"/>
              <a:t>Female </a:t>
            </a:r>
            <a:r>
              <a:rPr lang="en-US" dirty="0" smtClean="0"/>
              <a:t>preponderance (75 %)</a:t>
            </a:r>
          </a:p>
          <a:p>
            <a:pPr lvl="1"/>
            <a:endParaRPr lang="en-US" dirty="0" smtClean="0"/>
          </a:p>
          <a:p>
            <a:pPr marL="514350" indent="-457200"/>
            <a:r>
              <a:rPr lang="en-US" dirty="0" smtClean="0"/>
              <a:t>Postulated </a:t>
            </a:r>
            <a:r>
              <a:rPr lang="en-US" dirty="0" smtClean="0"/>
              <a:t>to be an </a:t>
            </a:r>
            <a:r>
              <a:rPr lang="en-US" dirty="0"/>
              <a:t>immune </a:t>
            </a:r>
            <a:r>
              <a:rPr lang="en-US" dirty="0" smtClean="0"/>
              <a:t>dysregulation in response to a virus</a:t>
            </a:r>
          </a:p>
        </p:txBody>
      </p:sp>
      <p:sp>
        <p:nvSpPr>
          <p:cNvPr id="3" name="Title 2"/>
          <p:cNvSpPr>
            <a:spLocks noGrp="1"/>
          </p:cNvSpPr>
          <p:nvPr>
            <p:ph type="title"/>
          </p:nvPr>
        </p:nvSpPr>
        <p:spPr/>
        <p:txBody>
          <a:bodyPr/>
          <a:lstStyle/>
          <a:p>
            <a:r>
              <a:rPr lang="en-US" dirty="0" smtClean="0"/>
              <a:t>MEWDS</a:t>
            </a:r>
            <a:endParaRPr lang="en-US" dirty="0"/>
          </a:p>
        </p:txBody>
      </p:sp>
    </p:spTree>
    <p:extLst>
      <p:ext uri="{BB962C8B-B14F-4D97-AF65-F5344CB8AC3E}">
        <p14:creationId xmlns:p14="http://schemas.microsoft.com/office/powerpoint/2010/main" xmlns="" val="1205279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smtClean="0"/>
              <a:t>CC</a:t>
            </a:r>
          </a:p>
          <a:p>
            <a:pPr marL="457200" lvl="1" indent="0">
              <a:buNone/>
            </a:pPr>
            <a:r>
              <a:rPr lang="en-US" dirty="0" smtClean="0"/>
              <a:t>Seeing “white floaters” with decreased vision in the right eye x 10 days.</a:t>
            </a:r>
          </a:p>
          <a:p>
            <a:endParaRPr lang="en-US" dirty="0"/>
          </a:p>
          <a:p>
            <a:pPr marL="0" indent="0">
              <a:buNone/>
            </a:pPr>
            <a:r>
              <a:rPr lang="en-US" b="1" dirty="0" smtClean="0"/>
              <a:t>HPI</a:t>
            </a:r>
          </a:p>
          <a:p>
            <a:pPr marL="457200" lvl="1" indent="0">
              <a:buNone/>
            </a:pPr>
            <a:r>
              <a:rPr lang="en-US" dirty="0" smtClean="0"/>
              <a:t>20 </a:t>
            </a:r>
            <a:r>
              <a:rPr lang="en-US" dirty="0"/>
              <a:t>y</a:t>
            </a:r>
            <a:r>
              <a:rPr lang="en-US" dirty="0" smtClean="0"/>
              <a:t> Hispanic F presents with</a:t>
            </a:r>
          </a:p>
          <a:p>
            <a:pPr lvl="1">
              <a:buFontTx/>
              <a:buChar char="-"/>
            </a:pPr>
            <a:r>
              <a:rPr lang="en-US" dirty="0" smtClean="0"/>
              <a:t>Decreased vision, </a:t>
            </a:r>
            <a:r>
              <a:rPr lang="en-US" dirty="0"/>
              <a:t>w</a:t>
            </a:r>
            <a:r>
              <a:rPr lang="en-US" dirty="0" smtClean="0"/>
              <a:t>hite floaters, increased photophobia OD</a:t>
            </a:r>
          </a:p>
          <a:p>
            <a:pPr lvl="1">
              <a:buFontTx/>
              <a:buChar char="-"/>
            </a:pPr>
            <a:r>
              <a:rPr lang="en-US" dirty="0" smtClean="0"/>
              <a:t>Denies flashes, associated headache, tearing, discharge, pain on eye movement </a:t>
            </a:r>
            <a:endParaRPr lang="en-US" dirty="0"/>
          </a:p>
        </p:txBody>
      </p:sp>
      <p:sp>
        <p:nvSpPr>
          <p:cNvPr id="3" name="Title 2"/>
          <p:cNvSpPr>
            <a:spLocks noGrp="1"/>
          </p:cNvSpPr>
          <p:nvPr>
            <p:ph type="title"/>
          </p:nvPr>
        </p:nvSpPr>
        <p:spPr/>
        <p:txBody>
          <a:bodyPr/>
          <a:lstStyle/>
          <a:p>
            <a:r>
              <a:rPr lang="en-US" dirty="0" smtClean="0"/>
              <a:t>Patient Presentation</a:t>
            </a:r>
            <a:endParaRPr lang="en-US" dirty="0"/>
          </a:p>
        </p:txBody>
      </p:sp>
    </p:spTree>
    <p:extLst>
      <p:ext uri="{BB962C8B-B14F-4D97-AF65-F5344CB8AC3E}">
        <p14:creationId xmlns:p14="http://schemas.microsoft.com/office/powerpoint/2010/main" xmlns="" val="3902974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Symptoms:</a:t>
            </a:r>
          </a:p>
          <a:p>
            <a:pPr lvl="1"/>
            <a:r>
              <a:rPr lang="en-US" dirty="0"/>
              <a:t>blurred </a:t>
            </a:r>
            <a:r>
              <a:rPr lang="en-US" dirty="0" smtClean="0"/>
              <a:t>vision</a:t>
            </a:r>
          </a:p>
          <a:p>
            <a:pPr lvl="1"/>
            <a:r>
              <a:rPr lang="en-US" dirty="0" err="1" smtClean="0"/>
              <a:t>photopsias</a:t>
            </a:r>
            <a:r>
              <a:rPr lang="en-US" dirty="0"/>
              <a:t>, </a:t>
            </a:r>
            <a:endParaRPr lang="en-US" dirty="0" smtClean="0"/>
          </a:p>
          <a:p>
            <a:pPr lvl="1"/>
            <a:r>
              <a:rPr lang="en-US" dirty="0" smtClean="0"/>
              <a:t>temporal </a:t>
            </a:r>
            <a:r>
              <a:rPr lang="en-US" dirty="0" err="1" smtClean="0"/>
              <a:t>scotoma</a:t>
            </a:r>
            <a:r>
              <a:rPr lang="en-US" dirty="0" smtClean="0"/>
              <a:t> (occasional)</a:t>
            </a:r>
          </a:p>
          <a:p>
            <a:pPr lvl="1"/>
            <a:r>
              <a:rPr lang="en-US" dirty="0" smtClean="0"/>
              <a:t> </a:t>
            </a:r>
            <a:r>
              <a:rPr lang="en-US" dirty="0"/>
              <a:t>Visual field testing often shows an enlarged blind spot</a:t>
            </a:r>
            <a:r>
              <a:rPr lang="en-US" dirty="0" smtClean="0"/>
              <a:t>.</a:t>
            </a:r>
          </a:p>
          <a:p>
            <a:pPr lvl="1"/>
            <a:endParaRPr lang="en-US" dirty="0" smtClean="0"/>
          </a:p>
          <a:p>
            <a:pPr lvl="1"/>
            <a:r>
              <a:rPr lang="en-US" dirty="0" smtClean="0"/>
              <a:t>May relate flu-like symptoms prior to presentation</a:t>
            </a:r>
          </a:p>
          <a:p>
            <a:pPr lvl="1"/>
            <a:endParaRPr lang="en-US" dirty="0"/>
          </a:p>
        </p:txBody>
      </p:sp>
      <p:sp>
        <p:nvSpPr>
          <p:cNvPr id="3" name="Title 2"/>
          <p:cNvSpPr>
            <a:spLocks noGrp="1"/>
          </p:cNvSpPr>
          <p:nvPr>
            <p:ph type="title"/>
          </p:nvPr>
        </p:nvSpPr>
        <p:spPr/>
        <p:txBody>
          <a:bodyPr/>
          <a:lstStyle/>
          <a:p>
            <a:r>
              <a:rPr lang="en-US" dirty="0" smtClean="0"/>
              <a:t>MEWDS</a:t>
            </a:r>
            <a:endParaRPr lang="en-US" dirty="0"/>
          </a:p>
        </p:txBody>
      </p:sp>
    </p:spTree>
    <p:extLst>
      <p:ext uri="{BB962C8B-B14F-4D97-AF65-F5344CB8AC3E}">
        <p14:creationId xmlns:p14="http://schemas.microsoft.com/office/powerpoint/2010/main" xmlns="" val="1921942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287963"/>
          </a:xfrm>
        </p:spPr>
        <p:txBody>
          <a:bodyPr>
            <a:noAutofit/>
          </a:bodyPr>
          <a:lstStyle/>
          <a:p>
            <a:pPr marL="0" indent="0">
              <a:buNone/>
            </a:pPr>
            <a:r>
              <a:rPr lang="en-US" sz="2800" dirty="0" smtClean="0"/>
              <a:t>Signs</a:t>
            </a:r>
          </a:p>
          <a:p>
            <a:pPr marL="0" indent="0">
              <a:buNone/>
            </a:pPr>
            <a:endParaRPr lang="en-US" sz="1100" dirty="0" smtClean="0"/>
          </a:p>
          <a:p>
            <a:r>
              <a:rPr lang="en-US" sz="1900" dirty="0" smtClean="0"/>
              <a:t>Multiple </a:t>
            </a:r>
            <a:r>
              <a:rPr lang="en-US" sz="1900" dirty="0"/>
              <a:t>white dots </a:t>
            </a:r>
            <a:r>
              <a:rPr lang="en-US" sz="1900" dirty="0" smtClean="0"/>
              <a:t>in deep </a:t>
            </a:r>
            <a:r>
              <a:rPr lang="en-US" sz="1900" dirty="0"/>
              <a:t>retina or </a:t>
            </a:r>
            <a:r>
              <a:rPr lang="en-US" sz="1900" dirty="0" smtClean="0"/>
              <a:t>RPE</a:t>
            </a:r>
          </a:p>
          <a:p>
            <a:pPr lvl="1"/>
            <a:r>
              <a:rPr lang="en-US" sz="1900" dirty="0" smtClean="0"/>
              <a:t>mostly </a:t>
            </a:r>
            <a:r>
              <a:rPr lang="en-US" sz="1900" dirty="0"/>
              <a:t>concentrated in the </a:t>
            </a:r>
            <a:r>
              <a:rPr lang="en-US" sz="1900" dirty="0" err="1"/>
              <a:t>paramacular</a:t>
            </a:r>
            <a:r>
              <a:rPr lang="en-US" sz="1900" dirty="0"/>
              <a:t> </a:t>
            </a:r>
            <a:r>
              <a:rPr lang="en-US" sz="1900" dirty="0" smtClean="0"/>
              <a:t>area, usually </a:t>
            </a:r>
            <a:r>
              <a:rPr lang="en-US" sz="1900" dirty="0"/>
              <a:t>sparing the fovea </a:t>
            </a:r>
            <a:endParaRPr lang="en-US" sz="1900" dirty="0" smtClean="0"/>
          </a:p>
          <a:p>
            <a:pPr lvl="1"/>
            <a:r>
              <a:rPr lang="en-US" sz="1900" dirty="0" smtClean="0"/>
              <a:t>less </a:t>
            </a:r>
            <a:r>
              <a:rPr lang="en-US" sz="1900" dirty="0"/>
              <a:t>prominent </a:t>
            </a:r>
            <a:r>
              <a:rPr lang="en-US" sz="1900" dirty="0" smtClean="0"/>
              <a:t>but more numerous outside vascular arcades</a:t>
            </a:r>
          </a:p>
          <a:p>
            <a:pPr lvl="1"/>
            <a:endParaRPr lang="en-US" sz="1900" dirty="0" smtClean="0"/>
          </a:p>
          <a:p>
            <a:r>
              <a:rPr lang="en-US" sz="1900" dirty="0" smtClean="0"/>
              <a:t>The </a:t>
            </a:r>
            <a:r>
              <a:rPr lang="en-US" sz="1900" dirty="0"/>
              <a:t>macula usually </a:t>
            </a:r>
            <a:r>
              <a:rPr lang="en-US" sz="1900" dirty="0" smtClean="0"/>
              <a:t>shows granular </a:t>
            </a:r>
            <a:r>
              <a:rPr lang="en-US" sz="1900" dirty="0"/>
              <a:t>orange or yellow dots, distinct from the larger white </a:t>
            </a:r>
            <a:r>
              <a:rPr lang="en-US" sz="1900" dirty="0" smtClean="0"/>
              <a:t>dots</a:t>
            </a:r>
          </a:p>
          <a:p>
            <a:endParaRPr lang="en-US" sz="1900" dirty="0" smtClean="0"/>
          </a:p>
          <a:p>
            <a:r>
              <a:rPr lang="en-US" sz="1900" dirty="0" err="1" smtClean="0"/>
              <a:t>Vitreal</a:t>
            </a:r>
            <a:r>
              <a:rPr lang="en-US" sz="1900" dirty="0" smtClean="0"/>
              <a:t> cells</a:t>
            </a:r>
            <a:r>
              <a:rPr lang="en-US" sz="1900" dirty="0"/>
              <a:t>, retinal venous sheathing, and blurring of the disc margins </a:t>
            </a:r>
            <a:r>
              <a:rPr lang="en-US" sz="1900" dirty="0" smtClean="0"/>
              <a:t>are </a:t>
            </a:r>
            <a:r>
              <a:rPr lang="en-US" sz="1900" dirty="0"/>
              <a:t>often </a:t>
            </a:r>
            <a:r>
              <a:rPr lang="en-US" sz="1900" dirty="0" smtClean="0"/>
              <a:t>seen.</a:t>
            </a:r>
          </a:p>
          <a:p>
            <a:endParaRPr lang="en-US" sz="1900" dirty="0" smtClean="0"/>
          </a:p>
        </p:txBody>
      </p:sp>
      <p:sp>
        <p:nvSpPr>
          <p:cNvPr id="3" name="Title 2"/>
          <p:cNvSpPr>
            <a:spLocks noGrp="1"/>
          </p:cNvSpPr>
          <p:nvPr>
            <p:ph type="title"/>
          </p:nvPr>
        </p:nvSpPr>
        <p:spPr/>
        <p:txBody>
          <a:bodyPr/>
          <a:lstStyle/>
          <a:p>
            <a:r>
              <a:rPr lang="en-US" dirty="0" smtClean="0"/>
              <a:t>MEWDS</a:t>
            </a:r>
            <a:endParaRPr lang="en-US" dirty="0"/>
          </a:p>
        </p:txBody>
      </p:sp>
      <p:pic>
        <p:nvPicPr>
          <p:cNvPr id="4" name="Picture 3"/>
          <p:cNvPicPr>
            <a:picLocks noChangeAspect="1"/>
          </p:cNvPicPr>
          <p:nvPr/>
        </p:nvPicPr>
        <p:blipFill>
          <a:blip r:embed="rId3"/>
          <a:stretch>
            <a:fillRect/>
          </a:stretch>
        </p:blipFill>
        <p:spPr>
          <a:xfrm>
            <a:off x="914400" y="1295400"/>
            <a:ext cx="7620000" cy="5190523"/>
          </a:xfrm>
          <a:prstGeom prst="rect">
            <a:avLst/>
          </a:prstGeom>
        </p:spPr>
      </p:pic>
    </p:spTree>
    <p:extLst>
      <p:ext uri="{BB962C8B-B14F-4D97-AF65-F5344CB8AC3E}">
        <p14:creationId xmlns:p14="http://schemas.microsoft.com/office/powerpoint/2010/main" xmlns="" val="387217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762000"/>
            <a:ext cx="2667000" cy="5287963"/>
          </a:xfrm>
        </p:spPr>
        <p:txBody>
          <a:bodyPr>
            <a:noAutofit/>
          </a:bodyPr>
          <a:lstStyle/>
          <a:p>
            <a:pPr marL="0" indent="0">
              <a:buNone/>
            </a:pPr>
            <a:r>
              <a:rPr lang="en-US" sz="2800" dirty="0" smtClean="0"/>
              <a:t>Testing</a:t>
            </a:r>
          </a:p>
          <a:p>
            <a:pPr marL="0" indent="0">
              <a:buNone/>
            </a:pPr>
            <a:endParaRPr lang="en-US" sz="1100" dirty="0" smtClean="0"/>
          </a:p>
          <a:p>
            <a:pPr marL="0" indent="0">
              <a:buNone/>
            </a:pPr>
            <a:r>
              <a:rPr lang="en-US" sz="2000" b="1" dirty="0" smtClean="0"/>
              <a:t>FA</a:t>
            </a:r>
            <a:r>
              <a:rPr lang="en-US" sz="2000" dirty="0" smtClean="0"/>
              <a:t> </a:t>
            </a:r>
          </a:p>
          <a:p>
            <a:r>
              <a:rPr lang="en-US" sz="2000" dirty="0" smtClean="0"/>
              <a:t>early </a:t>
            </a:r>
            <a:r>
              <a:rPr lang="en-US" sz="2000" dirty="0"/>
              <a:t>and </a:t>
            </a:r>
            <a:r>
              <a:rPr lang="en-US" sz="2000" dirty="0" smtClean="0"/>
              <a:t>late </a:t>
            </a:r>
            <a:r>
              <a:rPr lang="pt-BR" sz="2000" dirty="0" smtClean="0"/>
              <a:t>hyperfluorescence of dots in a wreath like pattern</a:t>
            </a:r>
          </a:p>
          <a:p>
            <a:endParaRPr lang="pt-BR" sz="2000" dirty="0" smtClean="0"/>
          </a:p>
          <a:p>
            <a:r>
              <a:rPr lang="pt-BR" sz="2000" dirty="0" smtClean="0"/>
              <a:t>late </a:t>
            </a:r>
            <a:r>
              <a:rPr lang="en-US" sz="2000" dirty="0" smtClean="0"/>
              <a:t>staining of the optic disk</a:t>
            </a:r>
          </a:p>
          <a:p>
            <a:endParaRPr lang="en-US" sz="2000" dirty="0"/>
          </a:p>
          <a:p>
            <a:endParaRPr lang="en-US" sz="2000" dirty="0" smtClean="0"/>
          </a:p>
          <a:p>
            <a:endParaRPr lang="en-US" sz="2000" dirty="0"/>
          </a:p>
          <a:p>
            <a:endParaRPr lang="en-US" sz="2000" dirty="0"/>
          </a:p>
        </p:txBody>
      </p:sp>
      <p:sp>
        <p:nvSpPr>
          <p:cNvPr id="3" name="Title 2"/>
          <p:cNvSpPr>
            <a:spLocks noGrp="1"/>
          </p:cNvSpPr>
          <p:nvPr>
            <p:ph type="title"/>
          </p:nvPr>
        </p:nvSpPr>
        <p:spPr/>
        <p:txBody>
          <a:bodyPr/>
          <a:lstStyle/>
          <a:p>
            <a:r>
              <a:rPr lang="en-US" dirty="0" smtClean="0"/>
              <a:t>MEWDS</a:t>
            </a:r>
            <a:endParaRPr lang="en-US" dirty="0"/>
          </a:p>
        </p:txBody>
      </p:sp>
      <p:pic>
        <p:nvPicPr>
          <p:cNvPr id="4" name="Picture 3"/>
          <p:cNvPicPr>
            <a:picLocks noChangeAspect="1"/>
          </p:cNvPicPr>
          <p:nvPr/>
        </p:nvPicPr>
        <p:blipFill>
          <a:blip r:embed="rId3"/>
          <a:stretch>
            <a:fillRect/>
          </a:stretch>
        </p:blipFill>
        <p:spPr>
          <a:xfrm>
            <a:off x="3130550" y="1447800"/>
            <a:ext cx="5943882" cy="5090401"/>
          </a:xfrm>
          <a:prstGeom prst="rect">
            <a:avLst/>
          </a:prstGeom>
        </p:spPr>
      </p:pic>
      <p:pic>
        <p:nvPicPr>
          <p:cNvPr id="5" name="Picture 4"/>
          <p:cNvPicPr>
            <a:picLocks noChangeAspect="1"/>
          </p:cNvPicPr>
          <p:nvPr/>
        </p:nvPicPr>
        <p:blipFill>
          <a:blip r:embed="rId4"/>
          <a:stretch>
            <a:fillRect/>
          </a:stretch>
        </p:blipFill>
        <p:spPr>
          <a:xfrm>
            <a:off x="3130550" y="1454150"/>
            <a:ext cx="5943882" cy="4754400"/>
          </a:xfrm>
          <a:prstGeom prst="rect">
            <a:avLst/>
          </a:prstGeom>
        </p:spPr>
      </p:pic>
      <p:pic>
        <p:nvPicPr>
          <p:cNvPr id="6" name="Picture 5"/>
          <p:cNvPicPr>
            <a:picLocks noChangeAspect="1"/>
          </p:cNvPicPr>
          <p:nvPr/>
        </p:nvPicPr>
        <p:blipFill>
          <a:blip r:embed="rId5"/>
          <a:stretch>
            <a:fillRect/>
          </a:stretch>
        </p:blipFill>
        <p:spPr>
          <a:xfrm>
            <a:off x="3130550" y="1422599"/>
            <a:ext cx="5943882" cy="5140801"/>
          </a:xfrm>
          <a:prstGeom prst="rect">
            <a:avLst/>
          </a:prstGeom>
        </p:spPr>
      </p:pic>
    </p:spTree>
    <p:extLst>
      <p:ext uri="{BB962C8B-B14F-4D97-AF65-F5344CB8AC3E}">
        <p14:creationId xmlns:p14="http://schemas.microsoft.com/office/powerpoint/2010/main" xmlns="" val="23491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762000"/>
            <a:ext cx="8229600" cy="5287963"/>
          </a:xfrm>
        </p:spPr>
        <p:txBody>
          <a:bodyPr>
            <a:noAutofit/>
          </a:bodyPr>
          <a:lstStyle/>
          <a:p>
            <a:pPr marL="0" indent="0">
              <a:buNone/>
            </a:pPr>
            <a:r>
              <a:rPr lang="en-US" sz="2800" dirty="0" smtClean="0"/>
              <a:t>Testing</a:t>
            </a:r>
          </a:p>
          <a:p>
            <a:pPr marL="0" indent="0">
              <a:buNone/>
            </a:pPr>
            <a:endParaRPr lang="en-US" sz="1100" dirty="0" smtClean="0"/>
          </a:p>
          <a:p>
            <a:pPr marL="0" indent="0">
              <a:buNone/>
            </a:pPr>
            <a:r>
              <a:rPr lang="en-US" sz="2000" b="1" dirty="0"/>
              <a:t>ICG</a:t>
            </a:r>
          </a:p>
          <a:p>
            <a:r>
              <a:rPr lang="it-IT" sz="2000" dirty="0"/>
              <a:t>Intermediate/ late hypofluorescence of </a:t>
            </a:r>
            <a:r>
              <a:rPr lang="en-US" sz="2000" dirty="0"/>
              <a:t>spots. </a:t>
            </a:r>
            <a:endParaRPr lang="en-US" sz="2000" dirty="0" smtClean="0"/>
          </a:p>
          <a:p>
            <a:pPr lvl="1"/>
            <a:r>
              <a:rPr lang="en-US" sz="1600" dirty="0" smtClean="0"/>
              <a:t>Lesions </a:t>
            </a:r>
            <a:r>
              <a:rPr lang="en-US" sz="1600" dirty="0"/>
              <a:t>are more numerous </a:t>
            </a:r>
            <a:r>
              <a:rPr lang="en-US" sz="1600" dirty="0" smtClean="0"/>
              <a:t>than </a:t>
            </a:r>
            <a:r>
              <a:rPr lang="en-US" sz="1600" dirty="0"/>
              <a:t>seen clinically or on FA.</a:t>
            </a:r>
          </a:p>
          <a:p>
            <a:pPr marL="0" indent="0">
              <a:buNone/>
            </a:pPr>
            <a:endParaRPr lang="en-US" sz="2000" b="1" dirty="0" smtClean="0"/>
          </a:p>
          <a:p>
            <a:pPr marL="0" indent="0">
              <a:buNone/>
            </a:pPr>
            <a:r>
              <a:rPr lang="en-US" sz="2000" b="1" dirty="0" smtClean="0"/>
              <a:t>FAF</a:t>
            </a:r>
            <a:endParaRPr lang="en-US" sz="2000" b="1" dirty="0"/>
          </a:p>
          <a:p>
            <a:r>
              <a:rPr lang="en-US" sz="2000" dirty="0" smtClean="0"/>
              <a:t>Hyper </a:t>
            </a:r>
            <a:r>
              <a:rPr lang="en-US" sz="2000" dirty="0" err="1" smtClean="0"/>
              <a:t>autofluorescent</a:t>
            </a:r>
            <a:r>
              <a:rPr lang="en-US" sz="2000" dirty="0" smtClean="0"/>
              <a:t> </a:t>
            </a:r>
            <a:r>
              <a:rPr lang="en-US" sz="2000" dirty="0"/>
              <a:t>areas corresponding to the white dots. </a:t>
            </a:r>
          </a:p>
          <a:p>
            <a:pPr lvl="1"/>
            <a:r>
              <a:rPr lang="en-US" sz="1600" dirty="0" smtClean="0"/>
              <a:t>More </a:t>
            </a:r>
            <a:r>
              <a:rPr lang="en-US" sz="1600" dirty="0"/>
              <a:t>numerous than clinically seen. Overtime may persist or fade</a:t>
            </a:r>
            <a:r>
              <a:rPr lang="en-US" sz="1600" dirty="0" smtClean="0"/>
              <a:t>.</a:t>
            </a:r>
          </a:p>
          <a:p>
            <a:r>
              <a:rPr lang="en-US" sz="2000" dirty="0"/>
              <a:t>small areas of </a:t>
            </a:r>
            <a:r>
              <a:rPr lang="en-US" sz="2000" dirty="0" err="1"/>
              <a:t>hypoautofluorescence</a:t>
            </a:r>
            <a:r>
              <a:rPr lang="en-US" sz="2000" dirty="0"/>
              <a:t> around the disk and posterior pole</a:t>
            </a:r>
          </a:p>
          <a:p>
            <a:endParaRPr lang="en-US" sz="2000" dirty="0"/>
          </a:p>
        </p:txBody>
      </p:sp>
      <p:sp>
        <p:nvSpPr>
          <p:cNvPr id="3" name="Title 2"/>
          <p:cNvSpPr>
            <a:spLocks noGrp="1"/>
          </p:cNvSpPr>
          <p:nvPr>
            <p:ph type="title"/>
          </p:nvPr>
        </p:nvSpPr>
        <p:spPr/>
        <p:txBody>
          <a:bodyPr/>
          <a:lstStyle/>
          <a:p>
            <a:r>
              <a:rPr lang="en-US" dirty="0" smtClean="0"/>
              <a:t>MEWDS</a:t>
            </a:r>
            <a:endParaRPr lang="en-US" dirty="0"/>
          </a:p>
        </p:txBody>
      </p:sp>
    </p:spTree>
    <p:extLst>
      <p:ext uri="{BB962C8B-B14F-4D97-AF65-F5344CB8AC3E}">
        <p14:creationId xmlns:p14="http://schemas.microsoft.com/office/powerpoint/2010/main" xmlns="" val="1715952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762000"/>
            <a:ext cx="8153400" cy="5287963"/>
          </a:xfrm>
        </p:spPr>
        <p:txBody>
          <a:bodyPr>
            <a:noAutofit/>
          </a:bodyPr>
          <a:lstStyle/>
          <a:p>
            <a:pPr marL="0" indent="0">
              <a:buNone/>
            </a:pPr>
            <a:r>
              <a:rPr lang="en-US" sz="2800" dirty="0" smtClean="0"/>
              <a:t>Testing</a:t>
            </a:r>
          </a:p>
          <a:p>
            <a:pPr marL="0" indent="0">
              <a:buNone/>
            </a:pPr>
            <a:endParaRPr lang="en-US" sz="1100" dirty="0" smtClean="0"/>
          </a:p>
          <a:p>
            <a:pPr marL="0" indent="0">
              <a:buNone/>
            </a:pPr>
            <a:r>
              <a:rPr lang="en-US" sz="2000" b="1" dirty="0"/>
              <a:t>OCT</a:t>
            </a:r>
          </a:p>
          <a:p>
            <a:pPr marL="0" indent="0">
              <a:buNone/>
            </a:pPr>
            <a:r>
              <a:rPr lang="en-US" sz="2000" dirty="0" smtClean="0"/>
              <a:t>Spots:</a:t>
            </a:r>
            <a:endParaRPr lang="en-US" sz="2000" dirty="0"/>
          </a:p>
          <a:p>
            <a:r>
              <a:rPr lang="en-US" sz="2000" dirty="0" smtClean="0"/>
              <a:t>Disruption/signal attenuation of Ellipsoid Zone (EZ)</a:t>
            </a:r>
            <a:endParaRPr lang="en-US" sz="2000" dirty="0"/>
          </a:p>
          <a:p>
            <a:endParaRPr lang="en-US" sz="2000" dirty="0"/>
          </a:p>
          <a:p>
            <a:endParaRPr lang="en-US" sz="2000" dirty="0" smtClean="0"/>
          </a:p>
          <a:p>
            <a:endParaRPr lang="en-US" sz="2000" dirty="0"/>
          </a:p>
          <a:p>
            <a:endParaRPr lang="en-US" sz="2000" dirty="0"/>
          </a:p>
        </p:txBody>
      </p:sp>
      <p:sp>
        <p:nvSpPr>
          <p:cNvPr id="3" name="Title 2"/>
          <p:cNvSpPr>
            <a:spLocks noGrp="1"/>
          </p:cNvSpPr>
          <p:nvPr>
            <p:ph type="title"/>
          </p:nvPr>
        </p:nvSpPr>
        <p:spPr/>
        <p:txBody>
          <a:bodyPr/>
          <a:lstStyle/>
          <a:p>
            <a:r>
              <a:rPr lang="en-US" dirty="0" smtClean="0"/>
              <a:t>MEWDS</a:t>
            </a:r>
            <a:endParaRPr lang="en-US" dirty="0"/>
          </a:p>
        </p:txBody>
      </p:sp>
      <p:pic>
        <p:nvPicPr>
          <p:cNvPr id="7" name="Picture 6"/>
          <p:cNvPicPr>
            <a:picLocks noChangeAspect="1"/>
          </p:cNvPicPr>
          <p:nvPr/>
        </p:nvPicPr>
        <p:blipFill>
          <a:blip r:embed="rId3"/>
          <a:stretch>
            <a:fillRect/>
          </a:stretch>
        </p:blipFill>
        <p:spPr>
          <a:xfrm>
            <a:off x="1828800" y="3048000"/>
            <a:ext cx="5943882" cy="1990800"/>
          </a:xfrm>
          <a:prstGeom prst="rect">
            <a:avLst/>
          </a:prstGeom>
        </p:spPr>
      </p:pic>
    </p:spTree>
    <p:extLst>
      <p:ext uri="{BB962C8B-B14F-4D97-AF65-F5344CB8AC3E}">
        <p14:creationId xmlns:p14="http://schemas.microsoft.com/office/powerpoint/2010/main" xmlns="" val="10955158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486400"/>
          </a:xfrm>
        </p:spPr>
        <p:txBody>
          <a:bodyPr>
            <a:normAutofit fontScale="92500"/>
          </a:bodyPr>
          <a:lstStyle/>
          <a:p>
            <a:pPr marL="0" indent="0">
              <a:buNone/>
            </a:pPr>
            <a:r>
              <a:rPr lang="es-ES" dirty="0" err="1" smtClean="0"/>
              <a:t>Granularity</a:t>
            </a:r>
            <a:r>
              <a:rPr lang="es-ES" dirty="0" smtClean="0"/>
              <a:t> of </a:t>
            </a:r>
            <a:r>
              <a:rPr lang="es-ES" dirty="0" err="1" smtClean="0"/>
              <a:t>the</a:t>
            </a:r>
            <a:r>
              <a:rPr lang="es-ES" dirty="0" smtClean="0"/>
              <a:t> </a:t>
            </a:r>
            <a:r>
              <a:rPr lang="es-ES" dirty="0"/>
              <a:t>macula</a:t>
            </a:r>
          </a:p>
          <a:p>
            <a:r>
              <a:rPr lang="en-US" b="1" dirty="0" smtClean="0"/>
              <a:t>FA: </a:t>
            </a:r>
            <a:r>
              <a:rPr lang="en-US" dirty="0" err="1" smtClean="0"/>
              <a:t>hyperfluorescence</a:t>
            </a:r>
            <a:r>
              <a:rPr lang="en-US" dirty="0" smtClean="0"/>
              <a:t> throughout the </a:t>
            </a:r>
            <a:r>
              <a:rPr lang="en-US" dirty="0"/>
              <a:t>angiogram</a:t>
            </a:r>
            <a:r>
              <a:rPr lang="en-US" dirty="0" smtClean="0"/>
              <a:t>.</a:t>
            </a:r>
          </a:p>
          <a:p>
            <a:endParaRPr lang="en-US" dirty="0"/>
          </a:p>
          <a:p>
            <a:r>
              <a:rPr lang="en-US" b="1" dirty="0" smtClean="0"/>
              <a:t>ICGA: </a:t>
            </a:r>
            <a:r>
              <a:rPr lang="en-US" dirty="0" smtClean="0"/>
              <a:t>intermediate</a:t>
            </a:r>
            <a:r>
              <a:rPr lang="en-US" dirty="0"/>
              <a:t>/ </a:t>
            </a:r>
            <a:r>
              <a:rPr lang="en-US" dirty="0" smtClean="0"/>
              <a:t>late </a:t>
            </a:r>
            <a:r>
              <a:rPr lang="en-US" dirty="0" err="1" smtClean="0"/>
              <a:t>hypofluorescence</a:t>
            </a:r>
            <a:r>
              <a:rPr lang="en-US" dirty="0" smtClean="0"/>
              <a:t>.</a:t>
            </a:r>
          </a:p>
          <a:p>
            <a:endParaRPr lang="en-US" dirty="0"/>
          </a:p>
          <a:p>
            <a:r>
              <a:rPr lang="en-US" b="1" dirty="0" smtClean="0"/>
              <a:t>FAF: </a:t>
            </a:r>
            <a:r>
              <a:rPr lang="en-US" dirty="0" smtClean="0"/>
              <a:t>shows pinpoint areas of </a:t>
            </a:r>
            <a:r>
              <a:rPr lang="en-US" dirty="0"/>
              <a:t>increased or </a:t>
            </a:r>
            <a:r>
              <a:rPr lang="en-US" dirty="0" smtClean="0"/>
              <a:t>decreased </a:t>
            </a:r>
            <a:r>
              <a:rPr lang="en-US" dirty="0" err="1" smtClean="0"/>
              <a:t>autofluorescence</a:t>
            </a:r>
            <a:r>
              <a:rPr lang="en-US" dirty="0" smtClean="0"/>
              <a:t>.</a:t>
            </a:r>
          </a:p>
          <a:p>
            <a:endParaRPr lang="en-US" dirty="0" smtClean="0"/>
          </a:p>
          <a:p>
            <a:r>
              <a:rPr lang="en-US" b="1" dirty="0" smtClean="0"/>
              <a:t>OCT: </a:t>
            </a:r>
            <a:r>
              <a:rPr lang="en-US" dirty="0" smtClean="0"/>
              <a:t>Disruption/signal </a:t>
            </a:r>
            <a:r>
              <a:rPr lang="en-US" dirty="0"/>
              <a:t>attenuation of </a:t>
            </a:r>
            <a:r>
              <a:rPr lang="en-US" dirty="0" smtClean="0"/>
              <a:t>EZ</a:t>
            </a:r>
            <a:endParaRPr lang="en-US" dirty="0"/>
          </a:p>
          <a:p>
            <a:endParaRPr lang="en-US" dirty="0"/>
          </a:p>
          <a:p>
            <a:endParaRPr lang="en-US" dirty="0"/>
          </a:p>
        </p:txBody>
      </p:sp>
      <p:sp>
        <p:nvSpPr>
          <p:cNvPr id="3" name="Title 2"/>
          <p:cNvSpPr>
            <a:spLocks noGrp="1"/>
          </p:cNvSpPr>
          <p:nvPr>
            <p:ph type="title"/>
          </p:nvPr>
        </p:nvSpPr>
        <p:spPr/>
        <p:txBody>
          <a:bodyPr/>
          <a:lstStyle/>
          <a:p>
            <a:r>
              <a:rPr lang="en-US" dirty="0" smtClean="0"/>
              <a:t>MEWDS</a:t>
            </a:r>
            <a:endParaRPr lang="en-US" dirty="0"/>
          </a:p>
        </p:txBody>
      </p:sp>
    </p:spTree>
    <p:extLst>
      <p:ext uri="{BB962C8B-B14F-4D97-AF65-F5344CB8AC3E}">
        <p14:creationId xmlns:p14="http://schemas.microsoft.com/office/powerpoint/2010/main" xmlns="" val="1028108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5059363"/>
          </a:xfrm>
        </p:spPr>
        <p:txBody>
          <a:bodyPr>
            <a:normAutofit fontScale="92500" lnSpcReduction="20000"/>
          </a:bodyPr>
          <a:lstStyle/>
          <a:p>
            <a:r>
              <a:rPr lang="en-US" dirty="0" smtClean="0"/>
              <a:t>The </a:t>
            </a:r>
            <a:r>
              <a:rPr lang="en-US" dirty="0"/>
              <a:t>natural course of MEWDS is excellent and often no </a:t>
            </a:r>
            <a:r>
              <a:rPr lang="en-US" dirty="0" smtClean="0"/>
              <a:t>intervention is required</a:t>
            </a:r>
          </a:p>
          <a:p>
            <a:endParaRPr lang="en-US" dirty="0"/>
          </a:p>
          <a:p>
            <a:r>
              <a:rPr lang="en-US" dirty="0"/>
              <a:t>VA ranges from 20/20 to 20/300, after an average of about 6 weeks almost always returns to normal</a:t>
            </a:r>
          </a:p>
          <a:p>
            <a:endParaRPr lang="en-US" dirty="0" smtClean="0"/>
          </a:p>
          <a:p>
            <a:r>
              <a:rPr lang="en-US" dirty="0"/>
              <a:t>Rare instances of late CNV have also been </a:t>
            </a:r>
            <a:r>
              <a:rPr lang="en-US" dirty="0" smtClean="0"/>
              <a:t>noted that have been treated with anti-VEGF therapy</a:t>
            </a:r>
          </a:p>
          <a:p>
            <a:endParaRPr lang="en-US" dirty="0" smtClean="0"/>
          </a:p>
          <a:p>
            <a:r>
              <a:rPr lang="en-US" dirty="0" smtClean="0"/>
              <a:t>Rarely can be bilateral or recurrent</a:t>
            </a:r>
            <a:endParaRPr lang="en-US" dirty="0"/>
          </a:p>
        </p:txBody>
      </p:sp>
      <p:sp>
        <p:nvSpPr>
          <p:cNvPr id="3" name="Title 2"/>
          <p:cNvSpPr>
            <a:spLocks noGrp="1"/>
          </p:cNvSpPr>
          <p:nvPr>
            <p:ph type="title"/>
          </p:nvPr>
        </p:nvSpPr>
        <p:spPr/>
        <p:txBody>
          <a:bodyPr/>
          <a:lstStyle/>
          <a:p>
            <a:r>
              <a:rPr lang="en-US" dirty="0" smtClean="0"/>
              <a:t>Prognosis/Treatment</a:t>
            </a:r>
            <a:endParaRPr lang="en-US" dirty="0"/>
          </a:p>
        </p:txBody>
      </p:sp>
    </p:spTree>
    <p:extLst>
      <p:ext uri="{BB962C8B-B14F-4D97-AF65-F5344CB8AC3E}">
        <p14:creationId xmlns:p14="http://schemas.microsoft.com/office/powerpoint/2010/main" xmlns="" val="833924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56652" y="2050061"/>
            <a:ext cx="7788338" cy="1790950"/>
          </a:xfrm>
          <a:ln>
            <a:solidFill>
              <a:schemeClr val="tx2"/>
            </a:solidFill>
          </a:ln>
        </p:spPr>
      </p:pic>
      <p:sp>
        <p:nvSpPr>
          <p:cNvPr id="3" name="Title 2"/>
          <p:cNvSpPr>
            <a:spLocks noGrp="1"/>
          </p:cNvSpPr>
          <p:nvPr>
            <p:ph type="title"/>
          </p:nvPr>
        </p:nvSpPr>
        <p:spPr/>
        <p:txBody>
          <a:bodyPr/>
          <a:lstStyle/>
          <a:p>
            <a:r>
              <a:rPr lang="en-US" dirty="0" smtClean="0"/>
              <a:t>OCTA in MEWDS?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3400" y="894361"/>
            <a:ext cx="7811590" cy="1066949"/>
          </a:xfrm>
          <a:prstGeom prst="rect">
            <a:avLst/>
          </a:prstGeom>
          <a:ln>
            <a:solidFill>
              <a:schemeClr val="tx2"/>
            </a:solidFill>
          </a:ln>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4423" y="5338872"/>
            <a:ext cx="7788338" cy="1228742"/>
          </a:xfrm>
          <a:prstGeom prst="rect">
            <a:avLst/>
          </a:prstGeom>
          <a:ln>
            <a:solidFill>
              <a:schemeClr val="tx2"/>
            </a:solidFill>
          </a:ln>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28073" y="3955162"/>
            <a:ext cx="7816917" cy="1076475"/>
          </a:xfrm>
          <a:prstGeom prst="rect">
            <a:avLst/>
          </a:prstGeom>
          <a:ln>
            <a:solidFill>
              <a:schemeClr val="tx2"/>
            </a:solidFill>
          </a:ln>
        </p:spPr>
      </p:pic>
    </p:spTree>
    <p:extLst>
      <p:ext uri="{BB962C8B-B14F-4D97-AF65-F5344CB8AC3E}">
        <p14:creationId xmlns:p14="http://schemas.microsoft.com/office/powerpoint/2010/main" xmlns="" val="132194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5333252"/>
            <a:ext cx="8229600" cy="1200899"/>
          </a:xfrm>
        </p:spPr>
        <p:txBody>
          <a:bodyPr>
            <a:normAutofit fontScale="47500" lnSpcReduction="20000"/>
          </a:bodyPr>
          <a:lstStyle/>
          <a:p>
            <a:endParaRPr lang="en-US" dirty="0" smtClean="0"/>
          </a:p>
          <a:p>
            <a:endParaRPr lang="en-US" dirty="0"/>
          </a:p>
          <a:p>
            <a:r>
              <a:rPr lang="en-US" dirty="0"/>
              <a:t> In POHS and MEWDS, areas of choroidal </a:t>
            </a:r>
            <a:r>
              <a:rPr lang="en-US" dirty="0" err="1"/>
              <a:t>hypoperfusion</a:t>
            </a:r>
            <a:r>
              <a:rPr lang="en-US" dirty="0"/>
              <a:t> correlated well with clinically observed pathology, but in </a:t>
            </a:r>
            <a:r>
              <a:rPr lang="en-US" dirty="0" smtClean="0"/>
              <a:t>APMPPE </a:t>
            </a:r>
            <a:r>
              <a:rPr lang="en-US" dirty="0"/>
              <a:t>and BCR, they were more widespread </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66205" y="0"/>
            <a:ext cx="7811590" cy="1066949"/>
          </a:xfrm>
          <a:prstGeom prst="rect">
            <a:avLst/>
          </a:prstGeom>
          <a:ln>
            <a:solidFill>
              <a:schemeClr val="tx2"/>
            </a:solidFill>
          </a:ln>
        </p:spPr>
      </p:pic>
      <p:pic>
        <p:nvPicPr>
          <p:cNvPr id="6" name="Picture 5"/>
          <p:cNvPicPr>
            <a:picLocks noChangeAspect="1"/>
          </p:cNvPicPr>
          <p:nvPr/>
        </p:nvPicPr>
        <p:blipFill>
          <a:blip r:embed="rId3"/>
          <a:stretch>
            <a:fillRect/>
          </a:stretch>
        </p:blipFill>
        <p:spPr>
          <a:xfrm>
            <a:off x="0" y="1027951"/>
            <a:ext cx="9144000" cy="4385864"/>
          </a:xfrm>
          <a:prstGeom prst="rect">
            <a:avLst/>
          </a:prstGeom>
        </p:spPr>
      </p:pic>
    </p:spTree>
    <p:extLst>
      <p:ext uri="{BB962C8B-B14F-4D97-AF65-F5344CB8AC3E}">
        <p14:creationId xmlns:p14="http://schemas.microsoft.com/office/powerpoint/2010/main" xmlns="" val="35570046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76400"/>
            <a:ext cx="3276600" cy="4343400"/>
          </a:xfrm>
        </p:spPr>
        <p:txBody>
          <a:bodyPr>
            <a:normAutofit fontScale="85000" lnSpcReduction="20000"/>
          </a:bodyPr>
          <a:lstStyle/>
          <a:p>
            <a:pPr marL="0" indent="0">
              <a:buNone/>
            </a:pPr>
            <a:r>
              <a:rPr lang="en-US" b="1" dirty="0" smtClean="0"/>
              <a:t>OCTA </a:t>
            </a:r>
          </a:p>
          <a:p>
            <a:r>
              <a:rPr lang="en-US" dirty="0" smtClean="0"/>
              <a:t>areas of photoreceptor </a:t>
            </a:r>
            <a:r>
              <a:rPr lang="en-US" dirty="0"/>
              <a:t>slab black-out corresponding to areas </a:t>
            </a:r>
            <a:r>
              <a:rPr lang="en-US" dirty="0" smtClean="0"/>
              <a:t>of EZ disruption</a:t>
            </a:r>
          </a:p>
          <a:p>
            <a:pPr marL="0" indent="0">
              <a:buNone/>
            </a:pPr>
            <a:endParaRPr lang="en-US" dirty="0" smtClean="0"/>
          </a:p>
          <a:p>
            <a:r>
              <a:rPr lang="en-US" u="sng" dirty="0" smtClean="0"/>
              <a:t>light </a:t>
            </a:r>
            <a:r>
              <a:rPr lang="en-US" u="sng" dirty="0"/>
              <a:t>areas of flow void or </a:t>
            </a:r>
            <a:r>
              <a:rPr lang="en-US" u="sng" dirty="0" smtClean="0"/>
              <a:t>flow disturbance </a:t>
            </a:r>
            <a:r>
              <a:rPr lang="en-US" u="sng" dirty="0"/>
              <a:t>in the </a:t>
            </a:r>
            <a:r>
              <a:rPr lang="en-US" u="sng" dirty="0" err="1" smtClean="0"/>
              <a:t>choriocapillaris</a:t>
            </a:r>
            <a:r>
              <a:rPr lang="en-US" dirty="0" smtClean="0"/>
              <a:t>.</a:t>
            </a:r>
            <a:endParaRPr lang="en-US"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xmlns="" val="0"/>
              </a:ext>
            </a:extLst>
          </a:blip>
          <a:srcRect r="47337" b="57453"/>
          <a:stretch/>
        </p:blipFill>
        <p:spPr>
          <a:xfrm>
            <a:off x="82550" y="609600"/>
            <a:ext cx="3860800" cy="717268"/>
          </a:xfrm>
          <a:prstGeom prst="rect">
            <a:avLst/>
          </a:prstGeom>
          <a:ln>
            <a:solidFill>
              <a:schemeClr val="tx2"/>
            </a:solidFill>
          </a:ln>
        </p:spPr>
      </p:pic>
      <p:pic>
        <p:nvPicPr>
          <p:cNvPr id="3" name="Picture 2"/>
          <p:cNvPicPr>
            <a:picLocks noChangeAspect="1"/>
          </p:cNvPicPr>
          <p:nvPr/>
        </p:nvPicPr>
        <p:blipFill>
          <a:blip r:embed="rId3"/>
          <a:stretch>
            <a:fillRect/>
          </a:stretch>
        </p:blipFill>
        <p:spPr>
          <a:xfrm>
            <a:off x="3962400" y="0"/>
            <a:ext cx="5277808" cy="6858000"/>
          </a:xfrm>
          <a:prstGeom prst="rect">
            <a:avLst/>
          </a:prstGeom>
        </p:spPr>
      </p:pic>
    </p:spTree>
    <p:extLst>
      <p:ext uri="{BB962C8B-B14F-4D97-AF65-F5344CB8AC3E}">
        <p14:creationId xmlns:p14="http://schemas.microsoft.com/office/powerpoint/2010/main" xmlns="" val="2152868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 y="1143000"/>
            <a:ext cx="8915400" cy="5059363"/>
          </a:xfrm>
        </p:spPr>
        <p:txBody>
          <a:bodyPr>
            <a:normAutofit fontScale="92500"/>
          </a:bodyPr>
          <a:lstStyle/>
          <a:p>
            <a:pPr marL="0" indent="0">
              <a:buNone/>
            </a:pPr>
            <a:r>
              <a:rPr lang="en-US" u="sng" dirty="0" smtClean="0"/>
              <a:t>Past Ocular </a:t>
            </a:r>
            <a:r>
              <a:rPr lang="en-US" u="sng" dirty="0" err="1" smtClean="0"/>
              <a:t>Hx</a:t>
            </a:r>
            <a:r>
              <a:rPr lang="en-US" dirty="0" smtClean="0"/>
              <a:t>: Idiopathic intracranial hypertension</a:t>
            </a:r>
          </a:p>
          <a:p>
            <a:pPr marL="0" indent="0">
              <a:buNone/>
            </a:pPr>
            <a:r>
              <a:rPr lang="en-US" u="sng" dirty="0" smtClean="0"/>
              <a:t>Past Medical </a:t>
            </a:r>
            <a:r>
              <a:rPr lang="en-US" u="sng" dirty="0" err="1" smtClean="0"/>
              <a:t>Hx</a:t>
            </a:r>
            <a:r>
              <a:rPr lang="en-US" dirty="0" smtClean="0"/>
              <a:t>: None</a:t>
            </a:r>
          </a:p>
          <a:p>
            <a:pPr marL="0" indent="0">
              <a:buNone/>
            </a:pPr>
            <a:r>
              <a:rPr lang="en-US" u="sng" dirty="0" err="1" smtClean="0"/>
              <a:t>Fam</a:t>
            </a:r>
            <a:r>
              <a:rPr lang="en-US" u="sng" dirty="0" smtClean="0"/>
              <a:t> </a:t>
            </a:r>
            <a:r>
              <a:rPr lang="en-US" u="sng" dirty="0" err="1" smtClean="0"/>
              <a:t>Hx</a:t>
            </a:r>
            <a:r>
              <a:rPr lang="en-US" dirty="0" smtClean="0"/>
              <a:t>: None</a:t>
            </a:r>
          </a:p>
          <a:p>
            <a:pPr marL="0" indent="0">
              <a:buNone/>
            </a:pPr>
            <a:r>
              <a:rPr lang="en-US" u="sng" dirty="0" smtClean="0"/>
              <a:t>Meds</a:t>
            </a:r>
            <a:r>
              <a:rPr lang="en-US" dirty="0" smtClean="0"/>
              <a:t>: Diamox 250 mg PO BID</a:t>
            </a:r>
          </a:p>
          <a:p>
            <a:pPr marL="0" indent="0">
              <a:buNone/>
            </a:pPr>
            <a:r>
              <a:rPr lang="en-US" u="sng" dirty="0" smtClean="0"/>
              <a:t>Allergies</a:t>
            </a:r>
            <a:r>
              <a:rPr lang="en-US" dirty="0" smtClean="0"/>
              <a:t>: NKDA</a:t>
            </a:r>
          </a:p>
          <a:p>
            <a:pPr marL="0" indent="0">
              <a:buNone/>
            </a:pPr>
            <a:r>
              <a:rPr lang="en-US" u="sng" dirty="0" smtClean="0"/>
              <a:t>Social </a:t>
            </a:r>
            <a:r>
              <a:rPr lang="en-US" u="sng" dirty="0" err="1" smtClean="0"/>
              <a:t>Hx</a:t>
            </a:r>
            <a:r>
              <a:rPr lang="en-US" dirty="0" smtClean="0"/>
              <a:t>: No smoking/alcohol/drugs, </a:t>
            </a:r>
            <a:r>
              <a:rPr lang="en-US" dirty="0"/>
              <a:t>m</a:t>
            </a:r>
            <a:r>
              <a:rPr lang="en-US" dirty="0" smtClean="0"/>
              <a:t>other of two</a:t>
            </a:r>
          </a:p>
          <a:p>
            <a:pPr marL="0" indent="0">
              <a:buNone/>
            </a:pPr>
            <a:endParaRPr lang="en-US" dirty="0"/>
          </a:p>
          <a:p>
            <a:pPr marL="0" indent="0">
              <a:buNone/>
            </a:pPr>
            <a:r>
              <a:rPr lang="en-US" u="sng" dirty="0" smtClean="0"/>
              <a:t>ROS</a:t>
            </a:r>
            <a:r>
              <a:rPr lang="en-US" dirty="0" smtClean="0"/>
              <a:t>: Denies recent infection, travel, joint pains, skin rash or fever</a:t>
            </a:r>
            <a:endParaRPr lang="en-US" dirty="0"/>
          </a:p>
        </p:txBody>
      </p:sp>
      <p:sp>
        <p:nvSpPr>
          <p:cNvPr id="3" name="Title 2"/>
          <p:cNvSpPr>
            <a:spLocks noGrp="1"/>
          </p:cNvSpPr>
          <p:nvPr>
            <p:ph type="title"/>
          </p:nvPr>
        </p:nvSpPr>
        <p:spPr/>
        <p:txBody>
          <a:bodyPr/>
          <a:lstStyle/>
          <a:p>
            <a:r>
              <a:rPr lang="en-US" dirty="0" smtClean="0"/>
              <a:t>History (</a:t>
            </a:r>
            <a:r>
              <a:rPr lang="en-US" dirty="0" err="1" smtClean="0"/>
              <a:t>Hx</a:t>
            </a:r>
            <a:r>
              <a:rPr lang="en-US" dirty="0" smtClean="0"/>
              <a:t>)</a:t>
            </a:r>
            <a:endParaRPr lang="en-US" dirty="0"/>
          </a:p>
        </p:txBody>
      </p:sp>
    </p:spTree>
    <p:extLst>
      <p:ext uri="{BB962C8B-B14F-4D97-AF65-F5344CB8AC3E}">
        <p14:creationId xmlns:p14="http://schemas.microsoft.com/office/powerpoint/2010/main" xmlns="" val="3342863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5333252"/>
            <a:ext cx="8229600" cy="1200899"/>
          </a:xfrm>
        </p:spPr>
        <p:txBody>
          <a:bodyPr>
            <a:normAutofit fontScale="47500" lnSpcReduction="20000"/>
          </a:bodyPr>
          <a:lstStyle/>
          <a:p>
            <a:endParaRPr lang="en-US" dirty="0" smtClean="0"/>
          </a:p>
          <a:p>
            <a:endParaRPr lang="en-US" dirty="0"/>
          </a:p>
          <a:p>
            <a:r>
              <a:rPr lang="en-US" dirty="0" smtClean="0"/>
              <a:t>SS-OCTA </a:t>
            </a:r>
            <a:r>
              <a:rPr lang="en-US" dirty="0"/>
              <a:t>images show that </a:t>
            </a:r>
            <a:r>
              <a:rPr lang="en-US" dirty="0" err="1"/>
              <a:t>choriocapillaris</a:t>
            </a:r>
            <a:r>
              <a:rPr lang="en-US" dirty="0"/>
              <a:t> flow appears to be preserved in the early stages of disease, but SS-OCTA may not be sensitive enough to detect small changes in flow. </a:t>
            </a: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0"/>
            <a:ext cx="7816917" cy="1076475"/>
          </a:xfrm>
          <a:prstGeom prst="rect">
            <a:avLst/>
          </a:prstGeom>
          <a:ln>
            <a:solidFill>
              <a:schemeClr val="tx2"/>
            </a:solidFill>
          </a:ln>
        </p:spPr>
      </p:pic>
      <p:pic>
        <p:nvPicPr>
          <p:cNvPr id="3" name="Picture 2"/>
          <p:cNvPicPr>
            <a:picLocks noChangeAspect="1"/>
          </p:cNvPicPr>
          <p:nvPr/>
        </p:nvPicPr>
        <p:blipFill rotWithShape="1">
          <a:blip r:embed="rId4"/>
          <a:srcRect b="66667"/>
          <a:stretch/>
        </p:blipFill>
        <p:spPr>
          <a:xfrm>
            <a:off x="0" y="990600"/>
            <a:ext cx="9144000" cy="2923440"/>
          </a:xfrm>
          <a:prstGeom prst="rect">
            <a:avLst/>
          </a:prstGeom>
        </p:spPr>
      </p:pic>
      <p:pic>
        <p:nvPicPr>
          <p:cNvPr id="7" name="Picture 6"/>
          <p:cNvPicPr>
            <a:picLocks noChangeAspect="1"/>
          </p:cNvPicPr>
          <p:nvPr/>
        </p:nvPicPr>
        <p:blipFill rotWithShape="1">
          <a:blip r:embed="rId5"/>
          <a:srcRect b="68333"/>
          <a:stretch/>
        </p:blipFill>
        <p:spPr>
          <a:xfrm>
            <a:off x="0" y="3914040"/>
            <a:ext cx="9144000" cy="1620576"/>
          </a:xfrm>
          <a:prstGeom prst="rect">
            <a:avLst/>
          </a:prstGeom>
        </p:spPr>
      </p:pic>
    </p:spTree>
    <p:extLst>
      <p:ext uri="{BB962C8B-B14F-4D97-AF65-F5344CB8AC3E}">
        <p14:creationId xmlns:p14="http://schemas.microsoft.com/office/powerpoint/2010/main" xmlns="" val="8550067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5486400"/>
            <a:ext cx="8229600" cy="1219200"/>
          </a:xfrm>
        </p:spPr>
        <p:txBody>
          <a:bodyPr>
            <a:normAutofit fontScale="70000" lnSpcReduction="20000"/>
          </a:bodyPr>
          <a:lstStyle/>
          <a:p>
            <a:r>
              <a:rPr lang="en-US" dirty="0" smtClean="0"/>
              <a:t>29 eyes with MEWDS-  At the fovea, the superficial </a:t>
            </a:r>
            <a:r>
              <a:rPr lang="en-US" dirty="0"/>
              <a:t>and deep retinal capillary networks </a:t>
            </a:r>
            <a:r>
              <a:rPr lang="en-US" dirty="0" smtClean="0"/>
              <a:t>and the </a:t>
            </a:r>
            <a:r>
              <a:rPr lang="en-US" dirty="0"/>
              <a:t>choroidal vasculature </a:t>
            </a:r>
            <a:r>
              <a:rPr lang="en-US" dirty="0" smtClean="0"/>
              <a:t>were comparable </a:t>
            </a:r>
            <a:r>
              <a:rPr lang="en-US" dirty="0"/>
              <a:t>to </a:t>
            </a:r>
            <a:r>
              <a:rPr lang="en-US" dirty="0" smtClean="0"/>
              <a:t>capillary </a:t>
            </a:r>
            <a:r>
              <a:rPr lang="en-US" dirty="0"/>
              <a:t>networks reported </a:t>
            </a:r>
            <a:r>
              <a:rPr lang="en-US" dirty="0" smtClean="0"/>
              <a:t>in healthy</a:t>
            </a:r>
            <a:r>
              <a:rPr lang="en-US" dirty="0"/>
              <a:t>, control eyes</a:t>
            </a:r>
          </a:p>
        </p:txBody>
      </p:sp>
      <p:sp>
        <p:nvSpPr>
          <p:cNvPr id="3" name="Title 2"/>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2" cstate="print"/>
          <a:srcRect b="34629"/>
          <a:stretch/>
        </p:blipFill>
        <p:spPr>
          <a:xfrm>
            <a:off x="0" y="1219200"/>
            <a:ext cx="9144000" cy="4191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5800" y="0"/>
            <a:ext cx="7788338" cy="1228742"/>
          </a:xfrm>
          <a:prstGeom prst="rect">
            <a:avLst/>
          </a:prstGeom>
          <a:ln>
            <a:solidFill>
              <a:schemeClr val="tx2"/>
            </a:solidFill>
          </a:ln>
        </p:spPr>
      </p:pic>
    </p:spTree>
    <p:extLst>
      <p:ext uri="{BB962C8B-B14F-4D97-AF65-F5344CB8AC3E}">
        <p14:creationId xmlns:p14="http://schemas.microsoft.com/office/powerpoint/2010/main" xmlns="" val="4219532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MEWDS is an </a:t>
            </a:r>
            <a:r>
              <a:rPr lang="en-US" u="sng" dirty="0"/>
              <a:t>acute</a:t>
            </a:r>
            <a:r>
              <a:rPr lang="en-US" dirty="0"/>
              <a:t>, </a:t>
            </a:r>
            <a:r>
              <a:rPr lang="en-US" u="sng" dirty="0"/>
              <a:t>multifocal</a:t>
            </a:r>
            <a:r>
              <a:rPr lang="en-US" dirty="0"/>
              <a:t>, </a:t>
            </a:r>
            <a:r>
              <a:rPr lang="en-US" u="sng" dirty="0"/>
              <a:t>usually unilateral </a:t>
            </a:r>
            <a:r>
              <a:rPr lang="en-US" dirty="0"/>
              <a:t>retinopathy affecting </a:t>
            </a:r>
            <a:r>
              <a:rPr lang="en-US" dirty="0" smtClean="0"/>
              <a:t>predominantly </a:t>
            </a:r>
            <a:r>
              <a:rPr lang="en-US" u="sng" dirty="0" smtClean="0"/>
              <a:t>young women</a:t>
            </a:r>
          </a:p>
          <a:p>
            <a:endParaRPr lang="en-US" u="sng" dirty="0" smtClean="0"/>
          </a:p>
          <a:p>
            <a:r>
              <a:rPr lang="en-US" dirty="0" smtClean="0"/>
              <a:t>Changes occur  as a result of inflammation at the </a:t>
            </a:r>
            <a:r>
              <a:rPr lang="en-US" u="sng" dirty="0" smtClean="0"/>
              <a:t>RPE and outer photoreceptor level</a:t>
            </a:r>
            <a:r>
              <a:rPr lang="en-US" dirty="0" smtClean="0"/>
              <a:t>, likely with some </a:t>
            </a:r>
            <a:r>
              <a:rPr lang="en-US" dirty="0" err="1" smtClean="0"/>
              <a:t>hypoperfusion</a:t>
            </a:r>
            <a:r>
              <a:rPr lang="en-US" dirty="0" smtClean="0"/>
              <a:t> of the underlying </a:t>
            </a:r>
            <a:r>
              <a:rPr lang="en-US" dirty="0" err="1" smtClean="0"/>
              <a:t>choriocapillaris</a:t>
            </a:r>
            <a:r>
              <a:rPr lang="en-US" dirty="0" smtClean="0"/>
              <a:t> </a:t>
            </a:r>
          </a:p>
          <a:p>
            <a:endParaRPr lang="en-US" dirty="0"/>
          </a:p>
          <a:p>
            <a:r>
              <a:rPr lang="en-US" dirty="0" smtClean="0"/>
              <a:t>Excellent prognosis with majority regaining vision in 4-6 weeks</a:t>
            </a:r>
          </a:p>
          <a:p>
            <a:endParaRPr lang="en-US" dirty="0"/>
          </a:p>
        </p:txBody>
      </p:sp>
      <p:sp>
        <p:nvSpPr>
          <p:cNvPr id="3" name="Title 2"/>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xmlns="" val="3066638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err="1"/>
              <a:t>Jampol</a:t>
            </a:r>
            <a:r>
              <a:rPr lang="en-US" dirty="0"/>
              <a:t> LM , Sieving PA , Pugh D , e al. </a:t>
            </a:r>
            <a:r>
              <a:rPr lang="en-US" dirty="0" smtClean="0"/>
              <a:t>Multiple evanescent </a:t>
            </a:r>
            <a:r>
              <a:rPr lang="pt-BR" dirty="0" smtClean="0"/>
              <a:t>white dot </a:t>
            </a:r>
            <a:r>
              <a:rPr lang="pt-BR" dirty="0"/>
              <a:t>syndrome. I. Clinical </a:t>
            </a:r>
            <a:r>
              <a:rPr lang="pt-BR" dirty="0" smtClean="0"/>
              <a:t>findings </a:t>
            </a:r>
            <a:r>
              <a:rPr lang="pt-BR" dirty="0"/>
              <a:t>. </a:t>
            </a:r>
            <a:r>
              <a:rPr lang="pt-BR" i="1" dirty="0" smtClean="0"/>
              <a:t>Arch </a:t>
            </a:r>
            <a:r>
              <a:rPr lang="en-US" i="1" dirty="0" err="1" smtClean="0"/>
              <a:t>Oph</a:t>
            </a:r>
            <a:r>
              <a:rPr lang="en-US" i="1" dirty="0" err="1"/>
              <a:t>t</a:t>
            </a:r>
            <a:r>
              <a:rPr lang="en-US" i="1" dirty="0" err="1" smtClean="0"/>
              <a:t>halmol</a:t>
            </a:r>
            <a:r>
              <a:rPr lang="en-US" i="1" dirty="0"/>
              <a:t>. </a:t>
            </a:r>
            <a:r>
              <a:rPr lang="en-US" dirty="0"/>
              <a:t>1984 ; 102 : 671 – </a:t>
            </a:r>
            <a:r>
              <a:rPr lang="en-US" dirty="0" smtClean="0"/>
              <a:t>674.</a:t>
            </a:r>
          </a:p>
          <a:p>
            <a:r>
              <a:rPr lang="en-US" dirty="0" smtClean="0"/>
              <a:t>BCSC Intraocular Inflammation and Uveitis (2015-2016)</a:t>
            </a:r>
          </a:p>
          <a:p>
            <a:r>
              <a:rPr lang="en-US" dirty="0" smtClean="0"/>
              <a:t>Retina, Ryan, 5</a:t>
            </a:r>
            <a:r>
              <a:rPr lang="en-US" baseline="30000" dirty="0" smtClean="0"/>
              <a:t>th</a:t>
            </a:r>
            <a:r>
              <a:rPr lang="en-US" dirty="0" smtClean="0"/>
              <a:t> edition- Section 4, Ch76 “</a:t>
            </a:r>
            <a:r>
              <a:rPr lang="en-US" dirty="0"/>
              <a:t>White Spot Syndromes and Related </a:t>
            </a:r>
            <a:r>
              <a:rPr lang="en-US" dirty="0" smtClean="0"/>
              <a:t>Diseases”</a:t>
            </a:r>
          </a:p>
          <a:p>
            <a:r>
              <a:rPr lang="en-US" dirty="0" err="1" smtClean="0"/>
              <a:t>Gass</a:t>
            </a:r>
            <a:r>
              <a:rPr lang="en-US" dirty="0" smtClean="0"/>
              <a:t>’ Atlas of Macular Diseases,5</a:t>
            </a:r>
            <a:r>
              <a:rPr lang="en-US" baseline="30000" dirty="0" smtClean="0"/>
              <a:t>th</a:t>
            </a:r>
            <a:r>
              <a:rPr lang="en-US" dirty="0" smtClean="0"/>
              <a:t> Edition, Ch11</a:t>
            </a:r>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xmlns="" val="2798469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Henry Kaplan, MD</a:t>
            </a:r>
          </a:p>
          <a:p>
            <a:r>
              <a:rPr lang="en-US" dirty="0" err="1" smtClean="0"/>
              <a:t>Mehreen</a:t>
            </a:r>
            <a:r>
              <a:rPr lang="en-US" dirty="0" smtClean="0"/>
              <a:t> </a:t>
            </a:r>
            <a:r>
              <a:rPr lang="en-US" dirty="0" err="1" smtClean="0"/>
              <a:t>Adhi</a:t>
            </a:r>
            <a:r>
              <a:rPr lang="en-US" dirty="0" smtClean="0"/>
              <a:t>, </a:t>
            </a:r>
            <a:r>
              <a:rPr lang="en-US" dirty="0" smtClean="0"/>
              <a:t>MD</a:t>
            </a:r>
            <a:endParaRPr lang="en-US" dirty="0" smtClean="0"/>
          </a:p>
        </p:txBody>
      </p:sp>
      <p:sp>
        <p:nvSpPr>
          <p:cNvPr id="3" name="Title 2"/>
          <p:cNvSpPr>
            <a:spLocks noGrp="1"/>
          </p:cNvSpPr>
          <p:nvPr>
            <p:ph type="title"/>
          </p:nvPr>
        </p:nvSpPr>
        <p:spPr/>
        <p:txBody>
          <a:bodyPr/>
          <a:lstStyle/>
          <a:p>
            <a:r>
              <a:rPr lang="en-US" dirty="0" smtClean="0"/>
              <a:t>Acknowledgements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xmlns="" val="3430981633"/>
              </p:ext>
            </p:extLst>
          </p:nvPr>
        </p:nvGraphicFramePr>
        <p:xfrm>
          <a:off x="533400" y="1447800"/>
          <a:ext cx="8001000" cy="4419600"/>
        </p:xfrm>
        <a:graphic>
          <a:graphicData uri="http://schemas.openxmlformats.org/drawingml/2006/table">
            <a:tbl>
              <a:tblPr firstRow="1" bandRow="1">
                <a:tableStyleId>{5DA37D80-6434-44D0-A028-1B22A696006F}</a:tableStyleId>
              </a:tblPr>
              <a:tblGrid>
                <a:gridCol w="2438400"/>
                <a:gridCol w="2895600"/>
                <a:gridCol w="2667000"/>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BCVA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20/50</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20/20</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Refraction</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-1.50 </a:t>
                      </a:r>
                      <a:r>
                        <a:rPr lang="en-US" dirty="0" err="1" smtClean="0">
                          <a:latin typeface="Arial" panose="020B0604020202020204" pitchFamily="34" charset="0"/>
                          <a:cs typeface="Arial" panose="020B0604020202020204" pitchFamily="34" charset="0"/>
                        </a:rPr>
                        <a:t>Sph</a:t>
                      </a:r>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-1.00 </a:t>
                      </a:r>
                      <a:r>
                        <a:rPr lang="en-US" dirty="0" err="1" smtClean="0">
                          <a:latin typeface="Arial" panose="020B0604020202020204" pitchFamily="34" charset="0"/>
                          <a:cs typeface="Arial" panose="020B0604020202020204" pitchFamily="34" charset="0"/>
                        </a:rPr>
                        <a:t>Sph</a:t>
                      </a:r>
                      <a:endParaRPr lang="en-US" dirty="0" smtClean="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Pupils</a:t>
                      </a:r>
                      <a:endParaRPr lang="en-US"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4→3mm, No </a:t>
                      </a:r>
                      <a:r>
                        <a:rPr lang="en-US" dirty="0" err="1" smtClean="0">
                          <a:latin typeface="Arial" panose="020B0604020202020204" pitchFamily="34" charset="0"/>
                          <a:cs typeface="Arial" panose="020B0604020202020204" pitchFamily="34" charset="0"/>
                        </a:rPr>
                        <a:t>rAPD</a:t>
                      </a:r>
                      <a:endParaRPr lang="en-US" dirty="0" smtClean="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4→3mm, No </a:t>
                      </a:r>
                      <a:r>
                        <a:rPr lang="en-US" dirty="0" err="1" smtClean="0">
                          <a:latin typeface="Arial" panose="020B0604020202020204" pitchFamily="34" charset="0"/>
                          <a:cs typeface="Arial" panose="020B0604020202020204" pitchFamily="34" charset="0"/>
                        </a:rPr>
                        <a:t>rAPD</a:t>
                      </a:r>
                      <a:endParaRPr lang="en-US" dirty="0" smtClean="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IOP</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18 mmHg</a:t>
                      </a:r>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17 mmHg</a:t>
                      </a:r>
                    </a:p>
                  </a:txBody>
                  <a:tcPr marL="365760" anchor="ctr"/>
                </a:tc>
              </a:tr>
              <a:tr h="533400">
                <a:tc>
                  <a:txBody>
                    <a:bodyPr/>
                    <a:lstStyle/>
                    <a:p>
                      <a:r>
                        <a:rPr lang="en-US" dirty="0" smtClean="0">
                          <a:latin typeface="Arial" panose="020B0604020202020204" pitchFamily="34" charset="0"/>
                          <a:cs typeface="Arial" panose="020B0604020202020204" pitchFamily="34" charset="0"/>
                        </a:rPr>
                        <a:t>EOM</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CVF</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Ishihara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11/11</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11/11</a:t>
                      </a:r>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Red Desaturation</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none</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none</a:t>
                      </a:r>
                      <a:endParaRPr lang="en-US" dirty="0">
                        <a:latin typeface="Arial" panose="020B0604020202020204" pitchFamily="34" charset="0"/>
                        <a:cs typeface="Arial" panose="020B0604020202020204" pitchFamily="34" charset="0"/>
                      </a:endParaRPr>
                    </a:p>
                  </a:txBody>
                  <a:tcPr marL="365760" anchor="ctr"/>
                </a:tc>
              </a:tr>
            </a:tbl>
          </a:graphicData>
        </a:graphic>
      </p:graphicFrame>
      <p:sp>
        <p:nvSpPr>
          <p:cNvPr id="3" name="Title 2"/>
          <p:cNvSpPr>
            <a:spLocks noGrp="1"/>
          </p:cNvSpPr>
          <p:nvPr>
            <p:ph type="title"/>
          </p:nvPr>
        </p:nvSpPr>
        <p:spPr/>
        <p:txBody>
          <a:bodyPr/>
          <a:lstStyle/>
          <a:p>
            <a:r>
              <a:rPr lang="en-US" dirty="0" smtClean="0"/>
              <a:t>External Exam</a:t>
            </a:r>
            <a:endParaRPr lang="en-US" dirty="0"/>
          </a:p>
        </p:txBody>
      </p:sp>
    </p:spTree>
    <p:extLst>
      <p:ext uri="{BB962C8B-B14F-4D97-AF65-F5344CB8AC3E}">
        <p14:creationId xmlns:p14="http://schemas.microsoft.com/office/powerpoint/2010/main" xmlns="" val="3344165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Anterior Segment Exam</a:t>
            </a:r>
            <a:endParaRPr lang="en-US" dirty="0"/>
          </a:p>
        </p:txBody>
      </p:sp>
      <p:graphicFrame>
        <p:nvGraphicFramePr>
          <p:cNvPr id="4" name="Content Placeholder 4"/>
          <p:cNvGraphicFramePr>
            <a:graphicFrameLocks noGrp="1"/>
          </p:cNvGraphicFramePr>
          <p:nvPr>
            <p:ph idx="1"/>
            <p:extLst>
              <p:ext uri="{D42A27DB-BD31-4B8C-83A1-F6EECF244321}">
                <p14:modId xmlns:p14="http://schemas.microsoft.com/office/powerpoint/2010/main" xmlns="" val="3899262492"/>
              </p:ext>
            </p:extLst>
          </p:nvPr>
        </p:nvGraphicFramePr>
        <p:xfrm>
          <a:off x="1066800" y="1676400"/>
          <a:ext cx="7239000" cy="3505200"/>
        </p:xfrm>
        <a:graphic>
          <a:graphicData uri="http://schemas.openxmlformats.org/drawingml/2006/table">
            <a:tbl>
              <a:tblPr firstRow="1" bandRow="1">
                <a:tableStyleId>{5DA37D80-6434-44D0-A028-1B22A696006F}</a:tableStyleId>
              </a:tblPr>
              <a:tblGrid>
                <a:gridCol w="1567180"/>
                <a:gridCol w="2743200"/>
                <a:gridCol w="2928620"/>
              </a:tblGrid>
              <a:tr h="370840">
                <a:tc>
                  <a:txBody>
                    <a:bodyPr/>
                    <a:lstStyle/>
                    <a:p>
                      <a:r>
                        <a:rPr lang="en-US" dirty="0" smtClean="0">
                          <a:latin typeface="Arial" panose="020B0604020202020204" pitchFamily="34" charset="0"/>
                          <a:cs typeface="Arial" panose="020B0604020202020204" pitchFamily="34" charset="0"/>
                        </a:rPr>
                        <a:t>SLE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External/Lids</a:t>
                      </a:r>
                      <a:endParaRPr lang="en-US" dirty="0">
                        <a:latin typeface="Arial" panose="020B0604020202020204" pitchFamily="34" charset="0"/>
                        <a:cs typeface="Arial" panose="020B0604020202020204" pitchFamily="34" charset="0"/>
                      </a:endParaRPr>
                    </a:p>
                  </a:txBody>
                  <a:tcPr anchor="ctr"/>
                </a:tc>
                <a:tc>
                  <a:txBody>
                    <a:bodyPr/>
                    <a:lstStyle/>
                    <a:p>
                      <a:pPr algn="l"/>
                      <a:r>
                        <a:rPr lang="en-US"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err="1" smtClean="0">
                          <a:latin typeface="Arial" panose="020B0604020202020204" pitchFamily="34" charset="0"/>
                          <a:cs typeface="Arial" panose="020B0604020202020204" pitchFamily="34" charset="0"/>
                        </a:rPr>
                        <a:t>Conj</a:t>
                      </a:r>
                      <a:r>
                        <a:rPr lang="en-US" dirty="0" smtClean="0">
                          <a:latin typeface="Arial" panose="020B0604020202020204" pitchFamily="34" charset="0"/>
                          <a:cs typeface="Arial" panose="020B0604020202020204" pitchFamily="34" charset="0"/>
                        </a:rPr>
                        <a:t>/Sclera</a:t>
                      </a:r>
                      <a:endParaRPr lang="en-US" dirty="0">
                        <a:latin typeface="Arial" panose="020B0604020202020204" pitchFamily="34" charset="0"/>
                        <a:cs typeface="Arial" panose="020B0604020202020204" pitchFamily="34" charset="0"/>
                      </a:endParaRPr>
                    </a:p>
                  </a:txBody>
                  <a:tcPr anchor="ctr"/>
                </a:tc>
                <a:tc>
                  <a:txBody>
                    <a:bodyPr/>
                    <a:lstStyle/>
                    <a:p>
                      <a:pPr algn="l"/>
                      <a:r>
                        <a:rPr lang="en-US" dirty="0" smtClean="0">
                          <a:latin typeface="Arial" panose="020B0604020202020204" pitchFamily="34" charset="0"/>
                          <a:cs typeface="Arial" panose="020B0604020202020204" pitchFamily="34" charset="0"/>
                        </a:rPr>
                        <a:t>White and quiet</a:t>
                      </a:r>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White and quiet</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Cornea</a:t>
                      </a:r>
                      <a:endParaRPr lang="en-US" dirty="0">
                        <a:latin typeface="Arial" panose="020B0604020202020204" pitchFamily="34" charset="0"/>
                        <a:cs typeface="Arial" panose="020B0604020202020204" pitchFamily="34" charset="0"/>
                      </a:endParaRPr>
                    </a:p>
                  </a:txBody>
                  <a:tcPr anchor="ctr"/>
                </a:tc>
                <a:tc>
                  <a:txBody>
                    <a:bodyPr/>
                    <a:lstStyle/>
                    <a:p>
                      <a:pPr algn="l"/>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Ant Chamber</a:t>
                      </a:r>
                      <a:endParaRPr lang="en-US" dirty="0">
                        <a:latin typeface="Arial" panose="020B0604020202020204" pitchFamily="34" charset="0"/>
                        <a:cs typeface="Arial" panose="020B0604020202020204" pitchFamily="34" charset="0"/>
                      </a:endParaRPr>
                    </a:p>
                  </a:txBody>
                  <a:tcPr anchor="ctr"/>
                </a:tc>
                <a:tc>
                  <a:txBody>
                    <a:bodyPr/>
                    <a:lstStyle/>
                    <a:p>
                      <a:pPr algn="l"/>
                      <a:r>
                        <a:rPr lang="en-US" dirty="0" smtClean="0">
                          <a:latin typeface="Arial" panose="020B0604020202020204" pitchFamily="34" charset="0"/>
                          <a:cs typeface="Arial" panose="020B0604020202020204" pitchFamily="34" charset="0"/>
                        </a:rPr>
                        <a:t>Deep and quiet</a:t>
                      </a:r>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Deep and quiet</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Iris</a:t>
                      </a:r>
                      <a:endParaRPr lang="en-US" dirty="0">
                        <a:latin typeface="Arial" panose="020B0604020202020204" pitchFamily="34" charset="0"/>
                        <a:cs typeface="Arial" panose="020B0604020202020204" pitchFamily="34" charset="0"/>
                      </a:endParaRPr>
                    </a:p>
                  </a:txBody>
                  <a:tcPr anchor="ctr"/>
                </a:tc>
                <a:tc>
                  <a:txBody>
                    <a:bodyPr/>
                    <a:lstStyle/>
                    <a:p>
                      <a:pPr algn="l"/>
                      <a:r>
                        <a:rPr lang="en-US"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Lens</a:t>
                      </a:r>
                      <a:endParaRPr lang="en-US" dirty="0">
                        <a:latin typeface="Arial" panose="020B0604020202020204" pitchFamily="34" charset="0"/>
                        <a:cs typeface="Arial" panose="020B0604020202020204" pitchFamily="34" charset="0"/>
                      </a:endParaRPr>
                    </a:p>
                  </a:txBody>
                  <a:tcPr anchor="ctr"/>
                </a:tc>
                <a:tc>
                  <a:txBody>
                    <a:bodyPr/>
                    <a:lstStyle/>
                    <a:p>
                      <a:pPr algn="l"/>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r>
            </a:tbl>
          </a:graphicData>
        </a:graphic>
      </p:graphicFrame>
    </p:spTree>
    <p:extLst>
      <p:ext uri="{BB962C8B-B14F-4D97-AF65-F5344CB8AC3E}">
        <p14:creationId xmlns:p14="http://schemas.microsoft.com/office/powerpoint/2010/main" xmlns="" val="3288354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750729" y="1049616"/>
            <a:ext cx="7642542" cy="5059363"/>
          </a:xfrm>
        </p:spPr>
      </p:pic>
      <p:sp>
        <p:nvSpPr>
          <p:cNvPr id="3" name="Title 2"/>
          <p:cNvSpPr>
            <a:spLocks noGrp="1"/>
          </p:cNvSpPr>
          <p:nvPr>
            <p:ph type="title"/>
          </p:nvPr>
        </p:nvSpPr>
        <p:spPr/>
        <p:txBody>
          <a:bodyPr/>
          <a:lstStyle/>
          <a:p>
            <a:r>
              <a:rPr lang="en-US" dirty="0" smtClean="0"/>
              <a:t>OD</a:t>
            </a:r>
            <a:endParaRPr lang="en-US" dirty="0"/>
          </a:p>
        </p:txBody>
      </p:sp>
    </p:spTree>
    <p:extLst>
      <p:ext uri="{BB962C8B-B14F-4D97-AF65-F5344CB8AC3E}">
        <p14:creationId xmlns:p14="http://schemas.microsoft.com/office/powerpoint/2010/main" xmlns="" val="4012308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914400" y="0"/>
            <a:ext cx="6934200" cy="6877246"/>
          </a:xfrm>
        </p:spPr>
      </p:pic>
    </p:spTree>
    <p:extLst>
      <p:ext uri="{BB962C8B-B14F-4D97-AF65-F5344CB8AC3E}">
        <p14:creationId xmlns:p14="http://schemas.microsoft.com/office/powerpoint/2010/main" xmlns="" val="3009472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752677" y="1066800"/>
            <a:ext cx="7638646" cy="5059363"/>
          </a:xfrm>
        </p:spPr>
      </p:pic>
    </p:spTree>
    <p:extLst>
      <p:ext uri="{BB962C8B-B14F-4D97-AF65-F5344CB8AC3E}">
        <p14:creationId xmlns:p14="http://schemas.microsoft.com/office/powerpoint/2010/main" xmlns="" val="3309852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OCT OD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447800"/>
            <a:ext cx="9144000" cy="4499428"/>
          </a:xfrm>
        </p:spPr>
      </p:pic>
    </p:spTree>
    <p:extLst>
      <p:ext uri="{BB962C8B-B14F-4D97-AF65-F5344CB8AC3E}">
        <p14:creationId xmlns:p14="http://schemas.microsoft.com/office/powerpoint/2010/main" xmlns="" val="2698312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3646</TotalTime>
  <Words>1105</Words>
  <Application>Microsoft Office PowerPoint</Application>
  <PresentationFormat>On-screen Show (4:3)</PresentationFormat>
  <Paragraphs>233</Paragraphs>
  <Slides>34</Slides>
  <Notes>16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Grand Rounds “A case of white dots”</vt:lpstr>
      <vt:lpstr>Patient Presentation</vt:lpstr>
      <vt:lpstr>History (Hx)</vt:lpstr>
      <vt:lpstr>External Exam</vt:lpstr>
      <vt:lpstr>Anterior Segment Exam</vt:lpstr>
      <vt:lpstr>OD</vt:lpstr>
      <vt:lpstr>Slide 7</vt:lpstr>
      <vt:lpstr>OS</vt:lpstr>
      <vt:lpstr>OCT OD </vt:lpstr>
      <vt:lpstr>AF OD</vt:lpstr>
      <vt:lpstr>AF OD</vt:lpstr>
      <vt:lpstr>OCT A</vt:lpstr>
      <vt:lpstr>Slide 13</vt:lpstr>
      <vt:lpstr>OD White dot</vt:lpstr>
      <vt:lpstr>OD White dot</vt:lpstr>
      <vt:lpstr>OD White dot</vt:lpstr>
      <vt:lpstr>Assessment</vt:lpstr>
      <vt:lpstr>Plan</vt:lpstr>
      <vt:lpstr>MEWDS</vt:lpstr>
      <vt:lpstr>MEWDS</vt:lpstr>
      <vt:lpstr>MEWDS</vt:lpstr>
      <vt:lpstr>MEWDS</vt:lpstr>
      <vt:lpstr>MEWDS</vt:lpstr>
      <vt:lpstr>MEWDS</vt:lpstr>
      <vt:lpstr>MEWDS</vt:lpstr>
      <vt:lpstr>Prognosis/Treatment</vt:lpstr>
      <vt:lpstr>OCTA in MEWDS?</vt:lpstr>
      <vt:lpstr>Slide 28</vt:lpstr>
      <vt:lpstr>Slide 29</vt:lpstr>
      <vt:lpstr>Slide 30</vt:lpstr>
      <vt:lpstr>Slide 31</vt:lpstr>
      <vt:lpstr>Summary</vt:lpstr>
      <vt:lpstr>References</vt:lpstr>
      <vt:lpstr>Acknowledgements</vt:lpstr>
    </vt:vector>
  </TitlesOfParts>
  <Company>Windows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 FdC</dc:creator>
  <cp:lastModifiedBy>raafay sophie</cp:lastModifiedBy>
  <cp:revision>76</cp:revision>
  <dcterms:created xsi:type="dcterms:W3CDTF">2016-06-13T00:58:53Z</dcterms:created>
  <dcterms:modified xsi:type="dcterms:W3CDTF">2018-01-19T12:03:54Z</dcterms:modified>
</cp:coreProperties>
</file>