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wdp" ContentType="image/vnd.ms-photo"/>
  <Default Extension="avi" ContentType="video/x-msvideo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59" r:id="rId3"/>
    <p:sldId id="275" r:id="rId4"/>
    <p:sldId id="278" r:id="rId5"/>
    <p:sldId id="260" r:id="rId6"/>
    <p:sldId id="264" r:id="rId7"/>
    <p:sldId id="269" r:id="rId8"/>
    <p:sldId id="279" r:id="rId9"/>
    <p:sldId id="309" r:id="rId10"/>
    <p:sldId id="310" r:id="rId11"/>
    <p:sldId id="311" r:id="rId12"/>
    <p:sldId id="312" r:id="rId13"/>
    <p:sldId id="265" r:id="rId14"/>
    <p:sldId id="313" r:id="rId15"/>
    <p:sldId id="316" r:id="rId16"/>
    <p:sldId id="315" r:id="rId17"/>
    <p:sldId id="268" r:id="rId18"/>
    <p:sldId id="317" r:id="rId19"/>
    <p:sldId id="323" r:id="rId20"/>
    <p:sldId id="263" r:id="rId21"/>
    <p:sldId id="321" r:id="rId22"/>
    <p:sldId id="324" r:id="rId23"/>
    <p:sldId id="325" r:id="rId24"/>
    <p:sldId id="327" r:id="rId25"/>
    <p:sldId id="326" r:id="rId26"/>
    <p:sldId id="262" r:id="rId27"/>
    <p:sldId id="308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20000"/>
    <a:srgbClr val="CC3300"/>
    <a:srgbClr val="993300"/>
    <a:srgbClr val="D3D3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8" autoAdjust="0"/>
    <p:restoredTop sz="94707" autoAdjust="0"/>
  </p:normalViewPr>
  <p:slideViewPr>
    <p:cSldViewPr showGuides="1">
      <p:cViewPr varScale="1">
        <p:scale>
          <a:sx n="84" d="100"/>
          <a:sy n="84" d="100"/>
        </p:scale>
        <p:origin x="1426" y="10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8561A1-C53B-8D4E-B3F7-738F8E9CCDD2}" type="datetimeFigureOut">
              <a:rPr lang="en-US" smtClean="0"/>
              <a:t>5/19/2017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BD150B-1ECD-CC43-9D8C-6027B27526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8223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BD150B-1ECD-CC43-9D8C-6027B275266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959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BD150B-1ECD-CC43-9D8C-6027B275266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9596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32085" y="-89356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304800"/>
            <a:ext cx="7772400" cy="1524000"/>
          </a:xfr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aseline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Title (i.e. Grand Rounds)</a:t>
            </a:r>
            <a:br>
              <a:rPr lang="en-US" dirty="0" smtClean="0"/>
            </a:br>
            <a:r>
              <a:rPr lang="en-US" sz="4000" dirty="0" smtClean="0"/>
              <a:t>Subtitle (i.e.</a:t>
            </a:r>
            <a:r>
              <a:rPr lang="en-US" sz="4000" baseline="0" dirty="0" smtClean="0"/>
              <a:t> </a:t>
            </a:r>
            <a:r>
              <a:rPr lang="en-US" sz="4000" baseline="0" dirty="0" err="1" smtClean="0"/>
              <a:t>Chalazion</a:t>
            </a:r>
            <a:r>
              <a:rPr lang="en-US" sz="4000" dirty="0" smtClean="0"/>
              <a:t>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4495800"/>
            <a:ext cx="6400800" cy="1219200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Name and Date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-32085" y="6180221"/>
            <a:ext cx="9176085" cy="685800"/>
          </a:xfrm>
          <a:prstGeom prst="rect">
            <a:avLst/>
          </a:prstGeom>
          <a:solidFill>
            <a:srgbClr val="AD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302" y="2286000"/>
            <a:ext cx="3148717" cy="1828800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2507803" y="6348481"/>
            <a:ext cx="65239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n w="3175">
                  <a:noFill/>
                </a:ln>
                <a:solidFill>
                  <a:schemeClr val="bg1"/>
                </a:solidFill>
                <a:effectLst/>
                <a:latin typeface="Arial Rounded MT Bold" panose="020F0704030504030204" pitchFamily="34" charset="0"/>
              </a:rPr>
              <a:t>Department of Ophthalmology and Visual Sciences</a:t>
            </a:r>
            <a:endParaRPr lang="en-US" sz="2000" dirty="0">
              <a:ln w="3175">
                <a:noFill/>
              </a:ln>
              <a:solidFill>
                <a:schemeClr val="bg1"/>
              </a:solidFill>
              <a:effectLst/>
              <a:latin typeface="Arial Rounded MT Bold" panose="020F0704030504030204" pitchFamily="34" charset="0"/>
            </a:endParaRPr>
          </a:p>
        </p:txBody>
      </p:sp>
      <p:pic>
        <p:nvPicPr>
          <p:cNvPr id="1028" name="Picture 4" descr="https://cdn0.orgsync.com/images/os-school-logos/374-pyvbk56-university-of-louisville-onred-app-sm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" y="6112042"/>
            <a:ext cx="2286001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83185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DA4EB-0B06-4F24-98BB-CEE041FC849F}" type="datetimeFigureOut">
              <a:rPr lang="en-US" smtClean="0"/>
              <a:pPr/>
              <a:t>5/19/2017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83579-E7DE-4469-A140-89CEE8B032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9155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DA4EB-0B06-4F24-98BB-CEE041FC849F}" type="datetimeFigureOut">
              <a:rPr lang="en-US" smtClean="0"/>
              <a:pPr/>
              <a:t>5/19/2017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83579-E7DE-4469-A140-89CEE8B032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328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0593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02349"/>
            <a:ext cx="8229600" cy="1143000"/>
          </a:xfrm>
        </p:spPr>
        <p:txBody>
          <a:bodyPr/>
          <a:lstStyle>
            <a:lvl1pPr>
              <a:defRPr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10" name="Picture 2" descr="C:\Users\Juan P FdC\Desktop\DOVS white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6257" y="6253205"/>
            <a:ext cx="1013680" cy="588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3728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DA4EB-0B06-4F24-98BB-CEE041FC849F}" type="datetimeFigureOut">
              <a:rPr lang="en-US" smtClean="0"/>
              <a:pPr/>
              <a:t>5/19/2017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83579-E7DE-4469-A140-89CEE8B032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033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DA4EB-0B06-4F24-98BB-CEE041FC849F}" type="datetimeFigureOut">
              <a:rPr lang="en-US" smtClean="0"/>
              <a:pPr/>
              <a:t>5/19/2017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83579-E7DE-4469-A140-89CEE8B032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258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DA4EB-0B06-4F24-98BB-CEE041FC849F}" type="datetimeFigureOut">
              <a:rPr lang="en-US" smtClean="0"/>
              <a:pPr/>
              <a:t>5/19/2017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83579-E7DE-4469-A140-89CEE8B032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511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DA4EB-0B06-4F24-98BB-CEE041FC849F}" type="datetimeFigureOut">
              <a:rPr lang="en-US" smtClean="0"/>
              <a:pPr/>
              <a:t>5/19/2017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83579-E7DE-4469-A140-89CEE8B032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319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DA4EB-0B06-4F24-98BB-CEE041FC849F}" type="datetimeFigureOut">
              <a:rPr lang="en-US" smtClean="0"/>
              <a:pPr/>
              <a:t>5/19/2017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83579-E7DE-4469-A140-89CEE8B032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0949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DA4EB-0B06-4F24-98BB-CEE041FC849F}" type="datetimeFigureOut">
              <a:rPr lang="en-US" smtClean="0"/>
              <a:pPr/>
              <a:t>5/19/2017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83579-E7DE-4469-A140-89CEE8B032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209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DA4EB-0B06-4F24-98BB-CEE041FC849F}" type="datetimeFigureOut">
              <a:rPr lang="en-US" smtClean="0"/>
              <a:pPr/>
              <a:t>5/19/2017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83579-E7DE-4469-A140-89CEE8B032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376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3DA4EB-0B06-4F24-98BB-CEE041FC849F}" type="datetimeFigureOut">
              <a:rPr lang="en-US" smtClean="0"/>
              <a:pPr/>
              <a:t>5/19/2017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783579-E7DE-4469-A140-89CEE8B032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195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tif"/><Relationship Id="rId3" Type="http://schemas.openxmlformats.org/officeDocument/2006/relationships/image" Target="../media/image13.tif"/><Relationship Id="rId7" Type="http://schemas.openxmlformats.org/officeDocument/2006/relationships/image" Target="../media/image17.tif"/><Relationship Id="rId2" Type="http://schemas.openxmlformats.org/officeDocument/2006/relationships/image" Target="../media/image12.t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tiff"/><Relationship Id="rId5" Type="http://schemas.openxmlformats.org/officeDocument/2006/relationships/image" Target="../media/image15.tif"/><Relationship Id="rId4" Type="http://schemas.openxmlformats.org/officeDocument/2006/relationships/image" Target="../media/image14.t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tif"/><Relationship Id="rId3" Type="http://schemas.openxmlformats.org/officeDocument/2006/relationships/image" Target="../media/image19.tif"/><Relationship Id="rId7" Type="http://schemas.openxmlformats.org/officeDocument/2006/relationships/image" Target="../media/image22.tif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tif"/><Relationship Id="rId5" Type="http://schemas.microsoft.com/office/2007/relationships/hdphoto" Target="../media/hdphoto2.wdp"/><Relationship Id="rId4" Type="http://schemas.openxmlformats.org/officeDocument/2006/relationships/image" Target="../media/image20.jpeg"/><Relationship Id="rId9" Type="http://schemas.openxmlformats.org/officeDocument/2006/relationships/image" Target="../media/image24.tif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Mehreen Adhi, MD</a:t>
            </a:r>
          </a:p>
          <a:p>
            <a:r>
              <a:rPr lang="en-US" dirty="0" smtClean="0"/>
              <a:t>May 19, 2017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304800"/>
            <a:ext cx="9144000" cy="1524000"/>
          </a:xfrm>
        </p:spPr>
        <p:txBody>
          <a:bodyPr>
            <a:normAutofit/>
          </a:bodyPr>
          <a:lstStyle/>
          <a:p>
            <a:r>
              <a:rPr lang="en-US" sz="4900" dirty="0" smtClean="0"/>
              <a:t>A Case of Myopic </a:t>
            </a:r>
            <a:r>
              <a:rPr lang="en-US" sz="4900" dirty="0" err="1" smtClean="0"/>
              <a:t>Foveoschisis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221582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Optical Coherence Tomography</a:t>
            </a:r>
          </a:p>
        </p:txBody>
      </p:sp>
      <p:pic>
        <p:nvPicPr>
          <p:cNvPr id="6" name="Picture 5" descr="CELESES01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30"/>
          <a:stretch/>
        </p:blipFill>
        <p:spPr>
          <a:xfrm>
            <a:off x="609600" y="1295400"/>
            <a:ext cx="8082223" cy="5253413"/>
          </a:xfrm>
          <a:prstGeom prst="rect">
            <a:avLst/>
          </a:prstGeom>
        </p:spPr>
      </p:pic>
      <p:pic>
        <p:nvPicPr>
          <p:cNvPr id="7" name="Picture 6" descr="CELESES012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6" t="5143" r="60742" b="6135"/>
          <a:stretch/>
        </p:blipFill>
        <p:spPr>
          <a:xfrm>
            <a:off x="6629400" y="4724400"/>
            <a:ext cx="2035945" cy="1796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811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Optical Coherence Tomography</a:t>
            </a:r>
          </a:p>
        </p:txBody>
      </p:sp>
      <p:pic>
        <p:nvPicPr>
          <p:cNvPr id="4" name="CELESES 1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635125"/>
            <a:ext cx="9144000" cy="358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371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Optical Coherence Tomography</a:t>
            </a:r>
          </a:p>
        </p:txBody>
      </p:sp>
      <p:pic>
        <p:nvPicPr>
          <p:cNvPr id="4" name="Picture 3" descr="CELESES01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45"/>
          <a:stretch/>
        </p:blipFill>
        <p:spPr>
          <a:xfrm>
            <a:off x="457200" y="1066800"/>
            <a:ext cx="8107014" cy="5253413"/>
          </a:xfrm>
          <a:prstGeom prst="rect">
            <a:avLst/>
          </a:prstGeom>
        </p:spPr>
      </p:pic>
      <p:pic>
        <p:nvPicPr>
          <p:cNvPr id="5" name="Picture 4" descr="CELESES012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19" r="60556" b="5144"/>
          <a:stretch/>
        </p:blipFill>
        <p:spPr>
          <a:xfrm>
            <a:off x="6705600" y="4648200"/>
            <a:ext cx="1850859" cy="1659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222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1066800"/>
            <a:ext cx="8686800" cy="5059363"/>
          </a:xfrm>
        </p:spPr>
        <p:txBody>
          <a:bodyPr>
            <a:normAutofit/>
          </a:bodyPr>
          <a:lstStyle/>
          <a:p>
            <a:r>
              <a:rPr lang="en-US" dirty="0" smtClean="0"/>
              <a:t>54 year old African American female with chronic floaters and recent decrease in vision OU secondary to high myopia complicated by </a:t>
            </a:r>
            <a:r>
              <a:rPr lang="en-US" dirty="0" err="1" smtClean="0"/>
              <a:t>vitreomacular</a:t>
            </a:r>
            <a:r>
              <a:rPr lang="en-US" dirty="0" smtClean="0"/>
              <a:t> traction and </a:t>
            </a:r>
            <a:r>
              <a:rPr lang="en-US" dirty="0" err="1" smtClean="0"/>
              <a:t>foveoschisis</a:t>
            </a:r>
            <a:r>
              <a:rPr lang="en-US" dirty="0" smtClean="0"/>
              <a:t> OU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Assessment and Plan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132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ES012EVI.t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45"/>
          <a:stretch/>
        </p:blipFill>
        <p:spPr>
          <a:xfrm>
            <a:off x="3505200" y="0"/>
            <a:ext cx="3438165" cy="2227960"/>
          </a:xfrm>
          <a:prstGeom prst="rect">
            <a:avLst/>
          </a:prstGeom>
        </p:spPr>
      </p:pic>
      <p:pic>
        <p:nvPicPr>
          <p:cNvPr id="10" name="Picture 9" descr="CELESES008EVI.t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44"/>
          <a:stretch/>
        </p:blipFill>
        <p:spPr>
          <a:xfrm>
            <a:off x="3505200" y="2362200"/>
            <a:ext cx="3429000" cy="2133599"/>
          </a:xfrm>
          <a:prstGeom prst="rect">
            <a:avLst/>
          </a:prstGeom>
        </p:spPr>
      </p:pic>
      <p:pic>
        <p:nvPicPr>
          <p:cNvPr id="11" name="Picture 10" descr="CELESES008.ti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59"/>
          <a:stretch/>
        </p:blipFill>
        <p:spPr>
          <a:xfrm>
            <a:off x="0" y="2362200"/>
            <a:ext cx="3429000" cy="2133600"/>
          </a:xfrm>
          <a:prstGeom prst="rect">
            <a:avLst/>
          </a:prstGeom>
        </p:spPr>
      </p:pic>
      <p:pic>
        <p:nvPicPr>
          <p:cNvPr id="12" name="Picture 11" descr="CELESES012.ti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89"/>
          <a:stretch/>
        </p:blipFill>
        <p:spPr>
          <a:xfrm>
            <a:off x="0" y="16933"/>
            <a:ext cx="3429000" cy="2192867"/>
          </a:xfrm>
          <a:prstGeom prst="rect">
            <a:avLst/>
          </a:prstGeom>
        </p:spPr>
      </p:pic>
      <p:pic>
        <p:nvPicPr>
          <p:cNvPr id="14" name="Picture 13" descr="CELESES008EVI.tif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41"/>
          <a:stretch/>
        </p:blipFill>
        <p:spPr>
          <a:xfrm>
            <a:off x="7162800" y="0"/>
            <a:ext cx="1736590" cy="173472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239000" y="1752600"/>
            <a:ext cx="1511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2014; 20/30-2</a:t>
            </a:r>
            <a:endParaRPr lang="en-US" dirty="0"/>
          </a:p>
        </p:txBody>
      </p:sp>
      <p:pic>
        <p:nvPicPr>
          <p:cNvPr id="18" name="Picture 17" descr="CELESES012.tif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59" b="14570"/>
          <a:stretch/>
        </p:blipFill>
        <p:spPr>
          <a:xfrm>
            <a:off x="0" y="4648200"/>
            <a:ext cx="3429000" cy="2209800"/>
          </a:xfrm>
          <a:prstGeom prst="rect">
            <a:avLst/>
          </a:prstGeom>
        </p:spPr>
      </p:pic>
      <p:pic>
        <p:nvPicPr>
          <p:cNvPr id="19" name="Picture 18" descr="CELESES012EVI.tif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15" b="16452"/>
          <a:stretch/>
        </p:blipFill>
        <p:spPr>
          <a:xfrm>
            <a:off x="3505201" y="4648200"/>
            <a:ext cx="3429000" cy="2209800"/>
          </a:xfrm>
          <a:prstGeom prst="rect">
            <a:avLst/>
          </a:prstGeom>
        </p:spPr>
      </p:pic>
      <p:pic>
        <p:nvPicPr>
          <p:cNvPr id="20" name="Picture 19" descr="CELESES008EVI.tif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41"/>
          <a:stretch/>
        </p:blipFill>
        <p:spPr>
          <a:xfrm>
            <a:off x="7162800" y="2362200"/>
            <a:ext cx="1736590" cy="1734724"/>
          </a:xfrm>
          <a:prstGeom prst="rect">
            <a:avLst/>
          </a:prstGeom>
        </p:spPr>
      </p:pic>
      <p:pic>
        <p:nvPicPr>
          <p:cNvPr id="21" name="Picture 20" descr="CELESES008EVI.tif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41"/>
          <a:stretch/>
        </p:blipFill>
        <p:spPr>
          <a:xfrm>
            <a:off x="7162800" y="4648200"/>
            <a:ext cx="1736590" cy="173472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239000" y="4114800"/>
            <a:ext cx="1555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2015; 20/30+1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7239000" y="6463268"/>
            <a:ext cx="1323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2016; 20/30</a:t>
            </a:r>
            <a:endParaRPr lang="en-US" dirty="0"/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4038600" y="685800"/>
            <a:ext cx="152400" cy="152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4419600" y="457200"/>
            <a:ext cx="228600" cy="152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4419600" y="4876800"/>
            <a:ext cx="228600" cy="152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4038600" y="5181600"/>
            <a:ext cx="152400" cy="152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3810000" y="2895600"/>
            <a:ext cx="228600" cy="228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4267200" y="2667000"/>
            <a:ext cx="228600" cy="152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5153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ELESES01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30"/>
          <a:stretch/>
        </p:blipFill>
        <p:spPr>
          <a:xfrm>
            <a:off x="1" y="8467"/>
            <a:ext cx="3657600" cy="2450756"/>
          </a:xfrm>
          <a:prstGeom prst="rect">
            <a:avLst/>
          </a:prstGeom>
        </p:spPr>
      </p:pic>
      <p:pic>
        <p:nvPicPr>
          <p:cNvPr id="5" name="Picture 4" descr="CELESES012EVI.t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0"/>
          <a:stretch/>
        </p:blipFill>
        <p:spPr>
          <a:xfrm>
            <a:off x="3733800" y="0"/>
            <a:ext cx="3581400" cy="2429933"/>
          </a:xfrm>
          <a:prstGeom prst="rect">
            <a:avLst/>
          </a:prstGeom>
        </p:spPr>
      </p:pic>
      <p:pic>
        <p:nvPicPr>
          <p:cNvPr id="6" name="Picture 5" descr="CELESES008.jpg"/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500"/>
                    </a14:imgEffect>
                    <a14:imgEffect>
                      <a14:saturation sat="0"/>
                    </a14:imgEffect>
                    <a14:imgEffect>
                      <a14:brightnessContrast bright="-28000" contras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259" t="4140" b="20968"/>
          <a:stretch/>
        </p:blipFill>
        <p:spPr>
          <a:xfrm>
            <a:off x="0" y="2514600"/>
            <a:ext cx="3657601" cy="2209800"/>
          </a:xfrm>
          <a:prstGeom prst="rect">
            <a:avLst/>
          </a:prstGeom>
        </p:spPr>
      </p:pic>
      <p:pic>
        <p:nvPicPr>
          <p:cNvPr id="7" name="Picture 6" descr="CELESES008EVI.ti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30" b="15323"/>
          <a:stretch/>
        </p:blipFill>
        <p:spPr>
          <a:xfrm>
            <a:off x="3733801" y="2514600"/>
            <a:ext cx="3581400" cy="2209800"/>
          </a:xfrm>
          <a:prstGeom prst="rect">
            <a:avLst/>
          </a:prstGeom>
        </p:spPr>
      </p:pic>
      <p:pic>
        <p:nvPicPr>
          <p:cNvPr id="9" name="Picture 8" descr="CELESES012EVI.tif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44" b="17205"/>
          <a:stretch/>
        </p:blipFill>
        <p:spPr>
          <a:xfrm>
            <a:off x="3733801" y="4800600"/>
            <a:ext cx="3581400" cy="2057400"/>
          </a:xfrm>
          <a:prstGeom prst="rect">
            <a:avLst/>
          </a:prstGeom>
        </p:spPr>
      </p:pic>
      <p:pic>
        <p:nvPicPr>
          <p:cNvPr id="10" name="Picture 9" descr="CELESES012.tif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30" b="13441"/>
          <a:stretch/>
        </p:blipFill>
        <p:spPr>
          <a:xfrm>
            <a:off x="1" y="4800600"/>
            <a:ext cx="3657600" cy="2040467"/>
          </a:xfrm>
          <a:prstGeom prst="rect">
            <a:avLst/>
          </a:prstGeom>
        </p:spPr>
      </p:pic>
      <p:pic>
        <p:nvPicPr>
          <p:cNvPr id="11" name="Picture 10" descr="CELESES012EVI.tif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296"/>
          <a:stretch/>
        </p:blipFill>
        <p:spPr>
          <a:xfrm>
            <a:off x="7426995" y="0"/>
            <a:ext cx="1717005" cy="1734724"/>
          </a:xfrm>
          <a:prstGeom prst="rect">
            <a:avLst/>
          </a:prstGeom>
        </p:spPr>
      </p:pic>
      <p:pic>
        <p:nvPicPr>
          <p:cNvPr id="12" name="Picture 11" descr="CELESES012EVI.tif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296"/>
          <a:stretch/>
        </p:blipFill>
        <p:spPr>
          <a:xfrm>
            <a:off x="7426995" y="2514600"/>
            <a:ext cx="1717005" cy="1734724"/>
          </a:xfrm>
          <a:prstGeom prst="rect">
            <a:avLst/>
          </a:prstGeom>
        </p:spPr>
      </p:pic>
      <p:pic>
        <p:nvPicPr>
          <p:cNvPr id="13" name="Picture 12" descr="CELESES012EVI.tif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296"/>
          <a:stretch/>
        </p:blipFill>
        <p:spPr>
          <a:xfrm>
            <a:off x="7426995" y="4800600"/>
            <a:ext cx="1717005" cy="173472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467600" y="1752600"/>
            <a:ext cx="1323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2014; 20/25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467600" y="4267200"/>
            <a:ext cx="1511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2015; 20/25-1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467600" y="6488668"/>
            <a:ext cx="1511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2016; 20/25-1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4267200" y="2667000"/>
            <a:ext cx="228600" cy="152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3886200" y="2971800"/>
            <a:ext cx="228600" cy="228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6660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1066800"/>
            <a:ext cx="8686800" cy="5059363"/>
          </a:xfrm>
        </p:spPr>
        <p:txBody>
          <a:bodyPr>
            <a:normAutofit/>
          </a:bodyPr>
          <a:lstStyle/>
          <a:p>
            <a:r>
              <a:rPr lang="en-US" dirty="0" smtClean="0"/>
              <a:t>54 year old African American female with chronic floaters and recent decrease in vision OU secondary to high myopia complicated by </a:t>
            </a:r>
            <a:r>
              <a:rPr lang="en-US" dirty="0" err="1" smtClean="0"/>
              <a:t>vitreomacular</a:t>
            </a:r>
            <a:r>
              <a:rPr lang="en-US" dirty="0" smtClean="0"/>
              <a:t> traction and </a:t>
            </a:r>
            <a:r>
              <a:rPr lang="en-US" dirty="0" err="1" smtClean="0"/>
              <a:t>foveoschisis</a:t>
            </a:r>
            <a:r>
              <a:rPr lang="en-US" dirty="0" smtClean="0"/>
              <a:t> OU</a:t>
            </a:r>
          </a:p>
          <a:p>
            <a:r>
              <a:rPr lang="en-US" dirty="0" smtClean="0"/>
              <a:t>Has maintained stable best-corrected vision and is </a:t>
            </a:r>
            <a:r>
              <a:rPr lang="en-US" dirty="0"/>
              <a:t>b</a:t>
            </a:r>
            <a:r>
              <a:rPr lang="en-US" dirty="0" smtClean="0"/>
              <a:t>eing observed in the retina clinic for the past ~2 years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Assessment and Plan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5675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 smtClean="0"/>
              <a:t>Foveoschisis</a:t>
            </a:r>
            <a:r>
              <a:rPr lang="en-US" dirty="0" smtClean="0"/>
              <a:t> also known as </a:t>
            </a:r>
            <a:r>
              <a:rPr lang="en-US" dirty="0" err="1" smtClean="0"/>
              <a:t>intraretinal</a:t>
            </a:r>
            <a:r>
              <a:rPr lang="en-US" dirty="0" smtClean="0"/>
              <a:t> splitting or cleavage is well known complication of high myopia</a:t>
            </a:r>
          </a:p>
          <a:p>
            <a:r>
              <a:rPr lang="en-US" dirty="0"/>
              <a:t>8% to 34% of eyes with high </a:t>
            </a:r>
            <a:r>
              <a:rPr lang="en-US" dirty="0" smtClean="0"/>
              <a:t>myopia</a:t>
            </a:r>
          </a:p>
          <a:p>
            <a:r>
              <a:rPr lang="en-US" dirty="0" smtClean="0"/>
              <a:t>On </a:t>
            </a:r>
            <a:r>
              <a:rPr lang="en-US" dirty="0"/>
              <a:t>slit-lamp </a:t>
            </a:r>
            <a:r>
              <a:rPr lang="en-US" dirty="0" err="1" smtClean="0"/>
              <a:t>biomicroscopy</a:t>
            </a:r>
            <a:r>
              <a:rPr lang="en-US" dirty="0"/>
              <a:t> </a:t>
            </a:r>
            <a:r>
              <a:rPr lang="en-US" dirty="0" err="1" smtClean="0"/>
              <a:t>foveoschisis</a:t>
            </a:r>
            <a:r>
              <a:rPr lang="en-US" dirty="0" smtClean="0"/>
              <a:t> can rarely </a:t>
            </a:r>
            <a:r>
              <a:rPr lang="en-US" dirty="0"/>
              <a:t>have a stellate </a:t>
            </a:r>
            <a:r>
              <a:rPr lang="en-US" dirty="0" err="1"/>
              <a:t>foveal</a:t>
            </a:r>
            <a:r>
              <a:rPr lang="en-US" dirty="0"/>
              <a:t> </a:t>
            </a:r>
            <a:r>
              <a:rPr lang="en-US" dirty="0" smtClean="0"/>
              <a:t>appearance</a:t>
            </a:r>
          </a:p>
          <a:p>
            <a:r>
              <a:rPr lang="en-US" dirty="0"/>
              <a:t>The term “</a:t>
            </a:r>
            <a:r>
              <a:rPr lang="en-US" dirty="0" err="1"/>
              <a:t>foveal</a:t>
            </a:r>
            <a:r>
              <a:rPr lang="en-US" dirty="0"/>
              <a:t> </a:t>
            </a:r>
            <a:r>
              <a:rPr lang="en-US" dirty="0" err="1"/>
              <a:t>retinoschisis</a:t>
            </a:r>
            <a:r>
              <a:rPr lang="en-US" dirty="0"/>
              <a:t>” was coined by Takano and </a:t>
            </a:r>
            <a:r>
              <a:rPr lang="en-US" dirty="0" err="1"/>
              <a:t>Kishi</a:t>
            </a:r>
            <a:r>
              <a:rPr lang="en-US" dirty="0"/>
              <a:t> based on optical coherence tomography in </a:t>
            </a:r>
            <a:r>
              <a:rPr lang="en-US" dirty="0" smtClean="0"/>
              <a:t>1999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Foveoschisis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1942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1981200"/>
            <a:ext cx="8229600" cy="48768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Showed two patterns </a:t>
            </a:r>
            <a:r>
              <a:rPr lang="en-US" dirty="0"/>
              <a:t>of </a:t>
            </a:r>
            <a:r>
              <a:rPr lang="en-US" dirty="0" err="1" smtClean="0"/>
              <a:t>intraretinal</a:t>
            </a:r>
            <a:r>
              <a:rPr lang="en-US" dirty="0" smtClean="0"/>
              <a:t> splitting on </a:t>
            </a:r>
            <a:r>
              <a:rPr lang="en-US" dirty="0"/>
              <a:t>OCT: outer retinal </a:t>
            </a:r>
            <a:r>
              <a:rPr lang="en-US" dirty="0" err="1"/>
              <a:t>schisis</a:t>
            </a:r>
            <a:r>
              <a:rPr lang="en-US" dirty="0"/>
              <a:t> </a:t>
            </a:r>
            <a:r>
              <a:rPr lang="en-US" dirty="0" smtClean="0"/>
              <a:t>and inner </a:t>
            </a:r>
            <a:r>
              <a:rPr lang="en-US" dirty="0"/>
              <a:t>retinal </a:t>
            </a:r>
            <a:r>
              <a:rPr lang="en-US" dirty="0" err="1" smtClean="0"/>
              <a:t>schisis</a:t>
            </a:r>
            <a:endParaRPr lang="en-US" dirty="0" smtClean="0"/>
          </a:p>
          <a:p>
            <a:r>
              <a:rPr lang="en-US" dirty="0"/>
              <a:t>In outer retinal </a:t>
            </a:r>
            <a:r>
              <a:rPr lang="en-US" dirty="0" err="1"/>
              <a:t>schisis</a:t>
            </a:r>
            <a:r>
              <a:rPr lang="en-US" dirty="0"/>
              <a:t>, which is more common, the retina is split into a thicker inner layer and a thinner outer layer</a:t>
            </a:r>
          </a:p>
          <a:p>
            <a:r>
              <a:rPr lang="en-US" dirty="0"/>
              <a:t>Inner retinal </a:t>
            </a:r>
            <a:r>
              <a:rPr lang="en-US" dirty="0" err="1"/>
              <a:t>schisis</a:t>
            </a:r>
            <a:r>
              <a:rPr lang="en-US" dirty="0"/>
              <a:t> is defined as splitting of the retina such that it is divided into a thinner inner layer and a thicker outer </a:t>
            </a:r>
            <a:r>
              <a:rPr lang="en-US" dirty="0" smtClean="0"/>
              <a:t>layer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 descr="Screen Shot 2017-05-19 at 5.44.27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3"/>
          <a:stretch/>
        </p:blipFill>
        <p:spPr>
          <a:xfrm>
            <a:off x="152400" y="16933"/>
            <a:ext cx="8839200" cy="165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75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7-05-19 at 5.47.42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46"/>
          <a:stretch/>
        </p:blipFill>
        <p:spPr>
          <a:xfrm>
            <a:off x="25400" y="1"/>
            <a:ext cx="9144000" cy="1676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4819" t="65926"/>
          <a:stretch/>
        </p:blipFill>
        <p:spPr>
          <a:xfrm>
            <a:off x="914400" y="2362200"/>
            <a:ext cx="7540486" cy="376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15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56259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Chief Complaint:</a:t>
            </a:r>
            <a:endParaRPr lang="en-US" dirty="0" smtClean="0"/>
          </a:p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“I see floaters in both eyes and I am unable to see as well as I used to”</a:t>
            </a:r>
          </a:p>
          <a:p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en-US" b="1" dirty="0" smtClean="0"/>
              <a:t>HPI:</a:t>
            </a:r>
          </a:p>
          <a:p>
            <a:r>
              <a:rPr lang="en-US" dirty="0" smtClean="0">
                <a:solidFill>
                  <a:srgbClr val="595959"/>
                </a:solidFill>
              </a:rPr>
              <a:t>54 year old African American female presented to the retina clinic for a second opinion</a:t>
            </a:r>
          </a:p>
          <a:p>
            <a:r>
              <a:rPr lang="en-US" dirty="0" smtClean="0">
                <a:solidFill>
                  <a:srgbClr val="595959"/>
                </a:solidFill>
              </a:rPr>
              <a:t>She had complaints of chronic floaters in both eyes and a difficult time seeing small print</a:t>
            </a:r>
          </a:p>
          <a:p>
            <a:r>
              <a:rPr lang="en-US" dirty="0" smtClean="0">
                <a:solidFill>
                  <a:srgbClr val="595959"/>
                </a:solidFill>
              </a:rPr>
              <a:t>No flashes of light</a:t>
            </a:r>
          </a:p>
          <a:p>
            <a:r>
              <a:rPr lang="en-US" dirty="0">
                <a:solidFill>
                  <a:srgbClr val="595959"/>
                </a:solidFill>
              </a:rPr>
              <a:t>N</a:t>
            </a:r>
            <a:r>
              <a:rPr lang="en-US" dirty="0" smtClean="0">
                <a:solidFill>
                  <a:srgbClr val="595959"/>
                </a:solidFill>
              </a:rPr>
              <a:t>ew prescription for glasses ~6 months ago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Patient Presentation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2974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The natural course and evolution of myopic </a:t>
            </a:r>
            <a:r>
              <a:rPr lang="en-US" dirty="0" err="1"/>
              <a:t>foveoschisis</a:t>
            </a:r>
            <a:r>
              <a:rPr lang="en-US" dirty="0"/>
              <a:t> is not well </a:t>
            </a:r>
            <a:r>
              <a:rPr lang="en-US" dirty="0" smtClean="0"/>
              <a:t>documented as most patients are asymptomatic</a:t>
            </a:r>
          </a:p>
          <a:p>
            <a:r>
              <a:rPr lang="en-US" dirty="0" smtClean="0"/>
              <a:t>It may </a:t>
            </a:r>
            <a:r>
              <a:rPr lang="en-US" dirty="0"/>
              <a:t>result in the </a:t>
            </a:r>
            <a:r>
              <a:rPr lang="en-US" dirty="0" smtClean="0"/>
              <a:t>formation of </a:t>
            </a:r>
            <a:r>
              <a:rPr lang="en-US" dirty="0"/>
              <a:t>an </a:t>
            </a:r>
            <a:r>
              <a:rPr lang="en-US" dirty="0" smtClean="0"/>
              <a:t>lamellar macular hole or full-thickness macular hole</a:t>
            </a:r>
          </a:p>
          <a:p>
            <a:r>
              <a:rPr lang="en-US" dirty="0" smtClean="0"/>
              <a:t>Traction </a:t>
            </a:r>
            <a:r>
              <a:rPr lang="en-US" dirty="0"/>
              <a:t>exerted by the </a:t>
            </a:r>
            <a:r>
              <a:rPr lang="en-US" dirty="0" smtClean="0"/>
              <a:t>posterior </a:t>
            </a:r>
            <a:r>
              <a:rPr lang="en-US" dirty="0" err="1" smtClean="0"/>
              <a:t>hyaloid</a:t>
            </a:r>
            <a:r>
              <a:rPr lang="en-US" dirty="0" smtClean="0"/>
              <a:t>, </a:t>
            </a:r>
            <a:r>
              <a:rPr lang="en-US" dirty="0" err="1" smtClean="0"/>
              <a:t>epi</a:t>
            </a:r>
            <a:r>
              <a:rPr lang="en-US" dirty="0" smtClean="0"/>
              <a:t> retinal membrane </a:t>
            </a:r>
            <a:r>
              <a:rPr lang="en-US" dirty="0"/>
              <a:t>and/or </a:t>
            </a:r>
            <a:r>
              <a:rPr lang="en-US" dirty="0" err="1"/>
              <a:t>epimacular</a:t>
            </a:r>
            <a:r>
              <a:rPr lang="en-US" dirty="0"/>
              <a:t> structure is a likely </a:t>
            </a:r>
            <a:r>
              <a:rPr lang="en-US" dirty="0" smtClean="0"/>
              <a:t>mechanism</a:t>
            </a:r>
          </a:p>
          <a:p>
            <a:r>
              <a:rPr lang="en-US" dirty="0"/>
              <a:t>Presence of </a:t>
            </a:r>
            <a:r>
              <a:rPr lang="en-US" dirty="0" err="1"/>
              <a:t>foveal</a:t>
            </a:r>
            <a:r>
              <a:rPr lang="en-US" dirty="0"/>
              <a:t> detachment and/or </a:t>
            </a:r>
            <a:r>
              <a:rPr lang="en-US" dirty="0" err="1"/>
              <a:t>epimacular</a:t>
            </a:r>
            <a:r>
              <a:rPr lang="en-US" dirty="0"/>
              <a:t> structure appear to be significant risk </a:t>
            </a:r>
            <a:r>
              <a:rPr lang="en-US" dirty="0" smtClean="0"/>
              <a:t>factors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Foveoschisis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6638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Foveoschisis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516" y="1350340"/>
            <a:ext cx="7744968" cy="4635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390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Pars </a:t>
            </a:r>
            <a:r>
              <a:rPr lang="en-US" dirty="0" err="1" smtClean="0"/>
              <a:t>plana</a:t>
            </a:r>
            <a:r>
              <a:rPr lang="en-US" dirty="0" smtClean="0"/>
              <a:t> </a:t>
            </a:r>
            <a:r>
              <a:rPr lang="en-US" dirty="0" err="1" smtClean="0"/>
              <a:t>vitrectomy</a:t>
            </a:r>
            <a:r>
              <a:rPr lang="en-US" dirty="0" smtClean="0"/>
              <a:t> is </a:t>
            </a:r>
            <a:r>
              <a:rPr lang="en-US" dirty="0"/>
              <a:t>reported to be an effective approach in the management of the </a:t>
            </a:r>
            <a:r>
              <a:rPr lang="en-US" dirty="0" smtClean="0"/>
              <a:t>disease</a:t>
            </a:r>
          </a:p>
          <a:p>
            <a:r>
              <a:rPr lang="en-US" dirty="0" smtClean="0"/>
              <a:t>Peeling of inner limiting membrane is controversial</a:t>
            </a:r>
          </a:p>
          <a:p>
            <a:r>
              <a:rPr lang="en-US" dirty="0" smtClean="0"/>
              <a:t>Linked </a:t>
            </a:r>
            <a:r>
              <a:rPr lang="en-US" dirty="0"/>
              <a:t>to increased incidence of postoperative </a:t>
            </a:r>
            <a:r>
              <a:rPr lang="en-US" dirty="0" smtClean="0"/>
              <a:t>macular hole formation although </a:t>
            </a:r>
            <a:r>
              <a:rPr lang="en-US" dirty="0"/>
              <a:t>other studies have shown that this complication may occur even if no </a:t>
            </a:r>
            <a:r>
              <a:rPr lang="en-US" dirty="0" smtClean="0"/>
              <a:t>inner limiting membrane </a:t>
            </a:r>
            <a:r>
              <a:rPr lang="en-US" dirty="0"/>
              <a:t>peeling is carried out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Foveoschisis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8900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05-19 at 6.06.21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38"/>
          <a:stretch/>
        </p:blipFill>
        <p:spPr>
          <a:xfrm>
            <a:off x="84665" y="0"/>
            <a:ext cx="8923867" cy="2126763"/>
          </a:xfrm>
          <a:prstGeom prst="rect">
            <a:avLst/>
          </a:prstGeom>
        </p:spPr>
      </p:pic>
      <p:sp>
        <p:nvSpPr>
          <p:cNvPr id="5" name="Content Placeholder 1"/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4602163"/>
          </a:xfrm>
        </p:spPr>
        <p:txBody>
          <a:bodyPr>
            <a:normAutofit/>
          </a:bodyPr>
          <a:lstStyle/>
          <a:p>
            <a:r>
              <a:rPr lang="en-US" dirty="0" smtClean="0"/>
              <a:t>Modified </a:t>
            </a:r>
            <a:r>
              <a:rPr lang="en-US" dirty="0"/>
              <a:t>surgical technique, the </a:t>
            </a:r>
            <a:r>
              <a:rPr lang="en-US" dirty="0" err="1" smtClean="0"/>
              <a:t>parafoveal</a:t>
            </a:r>
            <a:r>
              <a:rPr lang="en-US" dirty="0" smtClean="0"/>
              <a:t> </a:t>
            </a:r>
            <a:r>
              <a:rPr lang="en-US" dirty="0"/>
              <a:t>multiple </a:t>
            </a:r>
            <a:r>
              <a:rPr lang="en-US" dirty="0" err="1"/>
              <a:t>curvelinear</a:t>
            </a:r>
            <a:r>
              <a:rPr lang="en-US" dirty="0"/>
              <a:t> internal limiting membrane </a:t>
            </a:r>
            <a:r>
              <a:rPr lang="en-US" dirty="0" smtClean="0"/>
              <a:t>peeling</a:t>
            </a:r>
          </a:p>
          <a:p>
            <a:r>
              <a:rPr lang="en-US" dirty="0"/>
              <a:t>20 eyes of 20 consecutive </a:t>
            </a:r>
            <a:r>
              <a:rPr lang="en-US" dirty="0" smtClean="0"/>
              <a:t>patients</a:t>
            </a:r>
          </a:p>
          <a:p>
            <a:r>
              <a:rPr lang="en-US" dirty="0"/>
              <a:t>Postoperative OCT </a:t>
            </a:r>
            <a:r>
              <a:rPr lang="en-US" dirty="0" smtClean="0"/>
              <a:t>showed </a:t>
            </a:r>
            <a:r>
              <a:rPr lang="en-US" dirty="0"/>
              <a:t>that full-thickness macular </a:t>
            </a:r>
            <a:r>
              <a:rPr lang="en-US" dirty="0" smtClean="0"/>
              <a:t>holes </a:t>
            </a:r>
            <a:r>
              <a:rPr lang="en-US" dirty="0"/>
              <a:t>did not developed in any </a:t>
            </a:r>
            <a:r>
              <a:rPr lang="en-US" dirty="0" smtClean="0"/>
              <a:t>case at 12 months</a:t>
            </a:r>
          </a:p>
        </p:txBody>
      </p:sp>
    </p:spTree>
    <p:extLst>
      <p:ext uri="{BB962C8B-B14F-4D97-AF65-F5344CB8AC3E}">
        <p14:creationId xmlns:p14="http://schemas.microsoft.com/office/powerpoint/2010/main" val="3526433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05-19 at 6.12.0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52400"/>
            <a:ext cx="7302500" cy="1143000"/>
          </a:xfrm>
          <a:prstGeom prst="rect">
            <a:avLst/>
          </a:prstGeom>
        </p:spPr>
      </p:pic>
      <p:sp>
        <p:nvSpPr>
          <p:cNvPr id="5" name="Content Placeholder 1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602163"/>
          </a:xfrm>
        </p:spPr>
        <p:txBody>
          <a:bodyPr>
            <a:normAutofit/>
          </a:bodyPr>
          <a:lstStyle/>
          <a:p>
            <a:r>
              <a:rPr lang="en-US" dirty="0" smtClean="0"/>
              <a:t>OCT and </a:t>
            </a:r>
            <a:r>
              <a:rPr lang="en-US" dirty="0"/>
              <a:t>clinical findings </a:t>
            </a:r>
            <a:r>
              <a:rPr lang="en-US" dirty="0" err="1"/>
              <a:t>indistingishable</a:t>
            </a:r>
            <a:r>
              <a:rPr lang="en-US" dirty="0"/>
              <a:t> from myopic </a:t>
            </a:r>
            <a:r>
              <a:rPr lang="en-US" dirty="0" err="1" smtClean="0"/>
              <a:t>foveoschisis</a:t>
            </a:r>
            <a:endParaRPr lang="en-US" dirty="0" smtClean="0"/>
          </a:p>
          <a:p>
            <a:r>
              <a:rPr lang="en-US" dirty="0" smtClean="0"/>
              <a:t>Similar management</a:t>
            </a:r>
          </a:p>
          <a:p>
            <a:r>
              <a:rPr lang="en-US" dirty="0"/>
              <a:t>S</a:t>
            </a:r>
            <a:r>
              <a:rPr lang="en-US" dirty="0" smtClean="0"/>
              <a:t>urgical </a:t>
            </a:r>
            <a:r>
              <a:rPr lang="en-US" dirty="0"/>
              <a:t>outcomes </a:t>
            </a:r>
            <a:r>
              <a:rPr lang="en-US" dirty="0" smtClean="0"/>
              <a:t>very </a:t>
            </a:r>
            <a:r>
              <a:rPr lang="en-US" dirty="0"/>
              <a:t>similar to myopic </a:t>
            </a:r>
            <a:r>
              <a:rPr lang="en-US" dirty="0" err="1"/>
              <a:t>foveoschisis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806391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err="1" smtClean="0"/>
              <a:t>Fovoeschisis</a:t>
            </a:r>
            <a:r>
              <a:rPr lang="en-US" dirty="0" smtClean="0"/>
              <a:t> is a common complication of high myopia and spectral-domain OCT is crucial to establish the diagnosis</a:t>
            </a:r>
          </a:p>
          <a:p>
            <a:r>
              <a:rPr lang="en-US" dirty="0" smtClean="0"/>
              <a:t>When symptoms develops, presence </a:t>
            </a:r>
            <a:r>
              <a:rPr lang="en-US" dirty="0"/>
              <a:t>of </a:t>
            </a:r>
            <a:r>
              <a:rPr lang="en-US" dirty="0" err="1"/>
              <a:t>foveal</a:t>
            </a:r>
            <a:r>
              <a:rPr lang="en-US" dirty="0"/>
              <a:t> detachment and/or </a:t>
            </a:r>
            <a:r>
              <a:rPr lang="en-US" dirty="0" err="1"/>
              <a:t>epimacular</a:t>
            </a:r>
            <a:r>
              <a:rPr lang="en-US" dirty="0"/>
              <a:t> structure appear to be significant risk </a:t>
            </a:r>
            <a:r>
              <a:rPr lang="en-US" dirty="0" smtClean="0"/>
              <a:t>factors for progression to macular hole formation</a:t>
            </a:r>
          </a:p>
          <a:p>
            <a:r>
              <a:rPr lang="en-US" dirty="0"/>
              <a:t>Pars </a:t>
            </a:r>
            <a:r>
              <a:rPr lang="en-US" dirty="0" err="1"/>
              <a:t>plana</a:t>
            </a:r>
            <a:r>
              <a:rPr lang="en-US" dirty="0"/>
              <a:t> </a:t>
            </a:r>
            <a:r>
              <a:rPr lang="en-US" dirty="0" err="1"/>
              <a:t>vitrectomy</a:t>
            </a:r>
            <a:r>
              <a:rPr lang="en-US" dirty="0"/>
              <a:t> </a:t>
            </a:r>
            <a:r>
              <a:rPr lang="en-US" dirty="0" smtClean="0"/>
              <a:t>with or without membrane peeling is an </a:t>
            </a:r>
            <a:r>
              <a:rPr lang="en-US" dirty="0"/>
              <a:t>effective approach in the management of the disease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407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514350" indent="-514350">
              <a:buAutoNum type="arabicPeriod"/>
            </a:pPr>
            <a:r>
              <a:rPr lang="en-US" dirty="0" smtClean="0"/>
              <a:t>Wu </a:t>
            </a:r>
            <a:r>
              <a:rPr lang="en-US" dirty="0"/>
              <a:t>PC, Chen YH, Chen CH, et al. Factors associated with </a:t>
            </a:r>
            <a:r>
              <a:rPr lang="en-US" dirty="0" err="1"/>
              <a:t>foveoschisis</a:t>
            </a:r>
            <a:r>
              <a:rPr lang="en-US" dirty="0"/>
              <a:t> and </a:t>
            </a:r>
            <a:r>
              <a:rPr lang="en-US" dirty="0" err="1"/>
              <a:t>foveal</a:t>
            </a:r>
            <a:r>
              <a:rPr lang="en-US" dirty="0"/>
              <a:t> detachment without macular hole in high myopia. </a:t>
            </a:r>
            <a:r>
              <a:rPr lang="en-US" i="1" dirty="0"/>
              <a:t>Eye.</a:t>
            </a:r>
            <a:r>
              <a:rPr lang="en-US" dirty="0"/>
              <a:t> 2009;23:356-</a:t>
            </a:r>
            <a:r>
              <a:rPr lang="en-US" dirty="0" smtClean="0"/>
              <a:t>361.</a:t>
            </a:r>
          </a:p>
          <a:p>
            <a:pPr marL="514350" indent="-514350">
              <a:buAutoNum type="arabicPeriod"/>
            </a:pPr>
            <a:r>
              <a:rPr lang="en-US" dirty="0" err="1" smtClean="0"/>
              <a:t>Paba</a:t>
            </a:r>
            <a:r>
              <a:rPr lang="en-US" dirty="0" smtClean="0"/>
              <a:t> </a:t>
            </a:r>
            <a:r>
              <a:rPr lang="en-US" dirty="0"/>
              <a:t>T, </a:t>
            </a:r>
            <a:r>
              <a:rPr lang="en-US" dirty="0" err="1"/>
              <a:t>Ohno</a:t>
            </a:r>
            <a:r>
              <a:rPr lang="en-US" dirty="0"/>
              <a:t>-Matsui K, </a:t>
            </a:r>
            <a:r>
              <a:rPr lang="en-US" dirty="0" err="1"/>
              <a:t>Futagami</a:t>
            </a:r>
            <a:r>
              <a:rPr lang="en-US" dirty="0"/>
              <a:t> S, et al. Prevalence and characteristics of </a:t>
            </a:r>
            <a:r>
              <a:rPr lang="en-US" dirty="0" err="1"/>
              <a:t>foveal</a:t>
            </a:r>
            <a:r>
              <a:rPr lang="en-US" dirty="0"/>
              <a:t> retinal detachment without macular hole in high myopia. </a:t>
            </a:r>
            <a:r>
              <a:rPr lang="en-US" i="1" dirty="0"/>
              <a:t>Am J </a:t>
            </a:r>
            <a:r>
              <a:rPr lang="en-US" i="1" dirty="0" err="1"/>
              <a:t>Ophthalmol</a:t>
            </a:r>
            <a:r>
              <a:rPr lang="en-US" i="1" dirty="0"/>
              <a:t>.</a:t>
            </a:r>
            <a:r>
              <a:rPr lang="en-US" dirty="0"/>
              <a:t> 2003;135:338-342</a:t>
            </a:r>
            <a:r>
              <a:rPr lang="en-US" dirty="0" smtClean="0"/>
              <a:t>.</a:t>
            </a:r>
          </a:p>
          <a:p>
            <a:pPr marL="514350" indent="-514350">
              <a:buAutoNum type="arabicPeriod"/>
            </a:pPr>
            <a:r>
              <a:rPr lang="en-US" dirty="0" err="1" smtClean="0"/>
              <a:t>Panozzo</a:t>
            </a:r>
            <a:r>
              <a:rPr lang="en-US" dirty="0" smtClean="0"/>
              <a:t> </a:t>
            </a:r>
            <a:r>
              <a:rPr lang="en-US" dirty="0"/>
              <a:t>G, </a:t>
            </a:r>
            <a:r>
              <a:rPr lang="en-US" dirty="0" err="1"/>
              <a:t>Mercanti</a:t>
            </a:r>
            <a:r>
              <a:rPr lang="en-US" dirty="0"/>
              <a:t> A. Optical coherence tomography findings in myopic traction </a:t>
            </a:r>
            <a:r>
              <a:rPr lang="en-US" dirty="0" err="1"/>
              <a:t>maculopathy</a:t>
            </a:r>
            <a:r>
              <a:rPr lang="en-US" dirty="0"/>
              <a:t>. </a:t>
            </a:r>
            <a:r>
              <a:rPr lang="en-US" i="1" dirty="0"/>
              <a:t>Arch </a:t>
            </a:r>
            <a:r>
              <a:rPr lang="en-US" i="1" dirty="0" err="1"/>
              <a:t>Ophthalmol</a:t>
            </a:r>
            <a:r>
              <a:rPr lang="en-US" i="1" dirty="0"/>
              <a:t>.</a:t>
            </a:r>
            <a:r>
              <a:rPr lang="en-US" dirty="0"/>
              <a:t> 2004;122:1455-1460</a:t>
            </a:r>
            <a:r>
              <a:rPr lang="en-US" dirty="0" smtClean="0"/>
              <a:t>.</a:t>
            </a:r>
          </a:p>
          <a:p>
            <a:pPr marL="514350" indent="-514350">
              <a:buAutoNum type="arabicPeriod"/>
            </a:pPr>
            <a:r>
              <a:rPr lang="en-US" dirty="0" err="1" smtClean="0"/>
              <a:t>Benhamou</a:t>
            </a:r>
            <a:r>
              <a:rPr lang="en-US" dirty="0" smtClean="0"/>
              <a:t> </a:t>
            </a:r>
            <a:r>
              <a:rPr lang="en-US" dirty="0"/>
              <a:t>N, </a:t>
            </a:r>
            <a:r>
              <a:rPr lang="en-US" dirty="0" err="1"/>
              <a:t>Massin</a:t>
            </a:r>
            <a:r>
              <a:rPr lang="en-US" dirty="0"/>
              <a:t> P, </a:t>
            </a:r>
            <a:r>
              <a:rPr lang="en-US" dirty="0" err="1"/>
              <a:t>Haouchine</a:t>
            </a:r>
            <a:r>
              <a:rPr lang="en-US" dirty="0"/>
              <a:t> B, </a:t>
            </a:r>
            <a:r>
              <a:rPr lang="en-US" dirty="0" err="1"/>
              <a:t>Erginay</a:t>
            </a:r>
            <a:r>
              <a:rPr lang="en-US" dirty="0"/>
              <a:t> A, </a:t>
            </a:r>
            <a:r>
              <a:rPr lang="en-US" dirty="0" err="1"/>
              <a:t>Gaudric</a:t>
            </a:r>
            <a:r>
              <a:rPr lang="en-US" dirty="0"/>
              <a:t> A. Macular </a:t>
            </a:r>
            <a:r>
              <a:rPr lang="en-US" dirty="0" err="1" smtClean="0"/>
              <a:t>retinoschisis</a:t>
            </a:r>
            <a:r>
              <a:rPr lang="en-US" dirty="0"/>
              <a:t> </a:t>
            </a:r>
            <a:r>
              <a:rPr lang="en-US" dirty="0" smtClean="0"/>
              <a:t>in </a:t>
            </a:r>
            <a:r>
              <a:rPr lang="en-US" dirty="0"/>
              <a:t>highly myopic eyes. Am J </a:t>
            </a:r>
            <a:r>
              <a:rPr lang="en-US" dirty="0" err="1"/>
              <a:t>Ophthalmol</a:t>
            </a:r>
            <a:r>
              <a:rPr lang="en-US" dirty="0"/>
              <a:t> 2002; 133: 794–</a:t>
            </a:r>
            <a:r>
              <a:rPr lang="en-US" dirty="0" smtClean="0"/>
              <a:t>800</a:t>
            </a:r>
          </a:p>
          <a:p>
            <a:pPr marL="514350" indent="-514350">
              <a:buAutoNum type="arabicPeriod"/>
            </a:pPr>
            <a:r>
              <a:rPr lang="en-US" dirty="0" err="1" smtClean="0"/>
              <a:t>Duker</a:t>
            </a:r>
            <a:r>
              <a:rPr lang="en-US" dirty="0" smtClean="0"/>
              <a:t> </a:t>
            </a:r>
            <a:r>
              <a:rPr lang="en-US" dirty="0"/>
              <a:t>JS, Kaiser PK, Binder S, et al. The International </a:t>
            </a:r>
            <a:r>
              <a:rPr lang="en-US" dirty="0" err="1"/>
              <a:t>Vitreomacular</a:t>
            </a:r>
            <a:r>
              <a:rPr lang="en-US" dirty="0"/>
              <a:t> </a:t>
            </a:r>
            <a:r>
              <a:rPr lang="en-US" dirty="0" smtClean="0"/>
              <a:t>Traction Study </a:t>
            </a:r>
            <a:r>
              <a:rPr lang="en-US" dirty="0"/>
              <a:t>Group classification of </a:t>
            </a:r>
            <a:r>
              <a:rPr lang="en-US" dirty="0" err="1"/>
              <a:t>vitreomacular</a:t>
            </a:r>
            <a:r>
              <a:rPr lang="en-US" dirty="0"/>
              <a:t> adhesion, traction, and </a:t>
            </a:r>
            <a:r>
              <a:rPr lang="en-US" dirty="0" smtClean="0"/>
              <a:t>macular hole</a:t>
            </a:r>
            <a:r>
              <a:rPr lang="en-US" dirty="0"/>
              <a:t>. Ophthalmology 2013; 120: 2611–2619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8469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14400" y="2743200"/>
            <a:ext cx="8229600" cy="1143000"/>
          </a:xfrm>
        </p:spPr>
        <p:txBody>
          <a:bodyPr/>
          <a:lstStyle/>
          <a:p>
            <a:pPr algn="r"/>
            <a:r>
              <a:rPr lang="en-US" dirty="0" smtClean="0"/>
              <a:t>Thank you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283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486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Review of Systems:</a:t>
            </a:r>
            <a:endParaRPr lang="en-US" dirty="0" smtClean="0">
              <a:solidFill>
                <a:srgbClr val="595959"/>
              </a:solidFill>
            </a:endParaRPr>
          </a:p>
          <a:p>
            <a:r>
              <a:rPr lang="en-US" dirty="0" smtClean="0">
                <a:solidFill>
                  <a:srgbClr val="595959"/>
                </a:solidFill>
              </a:rPr>
              <a:t>Unremarkable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Patient Presentation</a:t>
            </a:r>
          </a:p>
        </p:txBody>
      </p:sp>
    </p:spTree>
    <p:extLst>
      <p:ext uri="{BB962C8B-B14F-4D97-AF65-F5344CB8AC3E}">
        <p14:creationId xmlns:p14="http://schemas.microsoft.com/office/powerpoint/2010/main" val="674088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838200"/>
            <a:ext cx="8915400" cy="62484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Past Ocular History:</a:t>
            </a:r>
          </a:p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High myopia</a:t>
            </a:r>
          </a:p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Wingdings"/>
                <a:cs typeface="Arial"/>
                <a:sym typeface="Wingdings"/>
              </a:rPr>
              <a:t>Ocular hypertension</a:t>
            </a:r>
          </a:p>
          <a:p>
            <a:pPr marL="0" indent="0">
              <a:buNone/>
            </a:pPr>
            <a:endParaRPr lang="en-US" sz="1300" dirty="0" smtClean="0">
              <a:solidFill>
                <a:schemeClr val="tx1">
                  <a:lumMod val="65000"/>
                  <a:lumOff val="35000"/>
                </a:schemeClr>
              </a:solidFill>
              <a:latin typeface="Arial"/>
              <a:ea typeface="Wingdings"/>
              <a:cs typeface="Arial"/>
              <a:sym typeface="Wingdings"/>
            </a:endParaRPr>
          </a:p>
          <a:p>
            <a:pPr marL="0" indent="0">
              <a:buNone/>
            </a:pPr>
            <a:r>
              <a:rPr lang="en-US" b="1" dirty="0" smtClean="0">
                <a:latin typeface="Arial"/>
                <a:ea typeface="Wingdings"/>
                <a:cs typeface="Arial"/>
                <a:sym typeface="Wingdings"/>
              </a:rPr>
              <a:t>Past Medical/Surgical History:</a:t>
            </a:r>
          </a:p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Wingdings"/>
                <a:cs typeface="Arial"/>
                <a:sym typeface="Wingdings"/>
              </a:rPr>
              <a:t>Hypertension</a:t>
            </a:r>
          </a:p>
          <a:p>
            <a:pPr marL="0" indent="0">
              <a:buNone/>
            </a:pPr>
            <a:endParaRPr lang="en-US" sz="130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ea typeface="Wingdings"/>
              <a:cs typeface="Arial"/>
              <a:sym typeface="Wingdings"/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Wingdings"/>
                <a:cs typeface="Arial"/>
                <a:sym typeface="Wingdings"/>
              </a:rPr>
              <a:t>Family History:</a:t>
            </a:r>
          </a:p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Wingdings"/>
                <a:cs typeface="Arial"/>
                <a:sym typeface="Wingdings"/>
              </a:rPr>
              <a:t>Glaucoma (mother)</a:t>
            </a:r>
          </a:p>
          <a:p>
            <a:pPr marL="0" indent="0">
              <a:buNone/>
            </a:pPr>
            <a:endParaRPr lang="en-US" sz="130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ea typeface="Wingdings"/>
              <a:cs typeface="Arial"/>
              <a:sym typeface="Wingdings"/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Wingdings"/>
                <a:cs typeface="Arial"/>
                <a:sym typeface="Wingdings"/>
              </a:rPr>
              <a:t>Medications:</a:t>
            </a:r>
          </a:p>
          <a:p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Wingdings"/>
                <a:cs typeface="Arial"/>
                <a:sym typeface="Wingdings"/>
              </a:rPr>
              <a:t>Lisinopril</a:t>
            </a:r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  <a:sym typeface="Wingdings"/>
            </a:endParaRPr>
          </a:p>
          <a:p>
            <a:pPr marL="0" indent="0">
              <a:buNone/>
            </a:pPr>
            <a:endParaRPr lang="en-US" sz="130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ea typeface="Wingdings"/>
              <a:cs typeface="Arial"/>
              <a:sym typeface="Wingdings"/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Wingdings"/>
                <a:cs typeface="Arial"/>
                <a:sym typeface="Wingdings"/>
              </a:rPr>
              <a:t>Allergies:</a:t>
            </a:r>
          </a:p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Wingdings"/>
                <a:cs typeface="Arial"/>
                <a:sym typeface="Wingdings"/>
              </a:rPr>
              <a:t>Codeine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ea typeface="Wingdings"/>
              <a:cs typeface="Arial"/>
              <a:sym typeface="Wingdings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Patient Presentation</a:t>
            </a:r>
          </a:p>
        </p:txBody>
      </p:sp>
    </p:spTree>
    <p:extLst>
      <p:ext uri="{BB962C8B-B14F-4D97-AF65-F5344CB8AC3E}">
        <p14:creationId xmlns:p14="http://schemas.microsoft.com/office/powerpoint/2010/main" val="3427224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62040567"/>
              </p:ext>
            </p:extLst>
          </p:nvPr>
        </p:nvGraphicFramePr>
        <p:xfrm>
          <a:off x="685800" y="1371600"/>
          <a:ext cx="7924800" cy="3876039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1371600"/>
                <a:gridCol w="2438400"/>
                <a:gridCol w="1371600"/>
                <a:gridCol w="2743200"/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OD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OS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54356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Best-corrected VA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20/30+1</a:t>
                      </a:r>
                    </a:p>
                  </a:txBody>
                  <a:tcPr marL="36576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20/25-2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</a:tr>
              <a:tr h="53340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Refraction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-6.25 +0.75 x 175</a:t>
                      </a:r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 marL="365760"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  <a:tc>
                  <a:txBody>
                    <a:bodyPr/>
                    <a:lstStyle/>
                    <a:p>
                      <a:pPr eaLnBrk="1" hangingPunct="1">
                        <a:buFont typeface="Wingdings" charset="0"/>
                        <a:buNone/>
                        <a:defRPr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-7.50+2.00 x 175</a:t>
                      </a:r>
                    </a:p>
                  </a:txBody>
                  <a:tcPr marL="365760" anchor="ctr"/>
                </a:tc>
              </a:tr>
              <a:tr h="53340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Pupils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4→2mm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No </a:t>
                      </a:r>
                      <a:r>
                        <a:rPr lang="en-US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rAPD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4→2mm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</a:tr>
              <a:tr h="53340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IOP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24 mmHg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 mmHg</a:t>
                      </a:r>
                    </a:p>
                  </a:txBody>
                  <a:tcPr marL="365760" anchor="ctr"/>
                </a:tc>
              </a:tr>
              <a:tr h="53340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EOM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Full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Full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</a:tr>
              <a:tr h="45720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CVF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Full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Full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External Exam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4165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Anterior Segment Exam</a:t>
            </a:r>
            <a:endParaRPr lang="en-US" dirty="0"/>
          </a:p>
        </p:txBody>
      </p:sp>
      <p:graphicFrame>
        <p:nvGraphicFramePr>
          <p:cNvPr id="4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6931329"/>
              </p:ext>
            </p:extLst>
          </p:nvPr>
        </p:nvGraphicFramePr>
        <p:xfrm>
          <a:off x="457200" y="1219200"/>
          <a:ext cx="8305800" cy="396240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1567180"/>
                <a:gridCol w="2743200"/>
                <a:gridCol w="1066800"/>
                <a:gridCol w="292862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SLE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OD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OS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54356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External/Lids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WNL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marR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WNL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</a:tr>
              <a:tr h="533400">
                <a:tc>
                  <a:txBody>
                    <a:bodyPr/>
                    <a:lstStyle/>
                    <a:p>
                      <a:pPr algn="l"/>
                      <a:r>
                        <a:rPr lang="en-US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Conj</a:t>
                      </a:r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/Sclera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White</a:t>
                      </a:r>
                      <a:r>
                        <a:rPr lang="en-US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and quiet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marR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White</a:t>
                      </a:r>
                      <a:r>
                        <a:rPr lang="en-US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and quiet</a:t>
                      </a:r>
                      <a:endParaRPr lang="en-US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</a:tr>
              <a:tr h="53340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Cornea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Clear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Clear</a:t>
                      </a:r>
                    </a:p>
                  </a:txBody>
                  <a:tcPr marL="365760" anchor="ctr"/>
                </a:tc>
              </a:tr>
              <a:tr h="53340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Ant Chamber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Deep and quiet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marR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Deep and quiet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</a:tr>
              <a:tr h="53340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Iris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WNL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marR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WNL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</a:tr>
              <a:tr h="45720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Lens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1+NS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marR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1+NS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</a:tr>
              <a:tr h="45720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Vitreous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Clear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marR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Clear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88354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Posterior Segment Exam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45750221"/>
              </p:ext>
            </p:extLst>
          </p:nvPr>
        </p:nvGraphicFramePr>
        <p:xfrm>
          <a:off x="457200" y="1295400"/>
          <a:ext cx="8077200" cy="278384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1752600"/>
                <a:gridCol w="2885440"/>
                <a:gridCol w="391160"/>
                <a:gridCol w="3048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Dilated Fundus Exam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OD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OS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54356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Optic Nerve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pink and sharp; tilted</a:t>
                      </a:r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 marL="365760"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marR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pink and sharp; tilted</a:t>
                      </a:r>
                      <a:endParaRPr lang="en-US" dirty="0" smtClean="0">
                        <a:latin typeface="Arial"/>
                        <a:cs typeface="Arial"/>
                      </a:endParaRPr>
                    </a:p>
                  </a:txBody>
                  <a:tcPr marL="365760" anchor="ctr"/>
                </a:tc>
              </a:tr>
              <a:tr h="53340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Macula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petalloid</a:t>
                      </a:r>
                      <a:r>
                        <a:rPr lang="en-US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appearance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marR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petalloid</a:t>
                      </a:r>
                      <a:r>
                        <a:rPr lang="en-US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appearance</a:t>
                      </a:r>
                      <a:endParaRPr lang="en-US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</a:tr>
              <a:tr h="53340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Vessels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WNL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WNL</a:t>
                      </a:r>
                    </a:p>
                  </a:txBody>
                  <a:tcPr marL="365760" anchor="ctr"/>
                </a:tc>
              </a:tr>
              <a:tr h="53340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Periphery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WNL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marR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WNL</a:t>
                      </a:r>
                    </a:p>
                  </a:txBody>
                  <a:tcPr marL="36576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71856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Color Fundus Photographs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00"/>
            <a:ext cx="4444207" cy="4301925"/>
          </a:xfrm>
          <a:prstGeom prst="rect">
            <a:avLst/>
          </a:prstGeom>
        </p:spPr>
      </p:pic>
      <p:pic>
        <p:nvPicPr>
          <p:cNvPr id="10" name="Content Placeholder 7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219200"/>
            <a:ext cx="4445953" cy="4303615"/>
          </a:xfrm>
          <a:prstGeom prst="rect">
            <a:avLst/>
          </a:prstGeom>
        </p:spPr>
      </p:pic>
      <p:pic>
        <p:nvPicPr>
          <p:cNvPr id="11" name="Content Placeholder 6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25" t="38704" r="39939" b="38026"/>
          <a:stretch/>
        </p:blipFill>
        <p:spPr>
          <a:xfrm>
            <a:off x="778933" y="1913467"/>
            <a:ext cx="2997200" cy="2963334"/>
          </a:xfrm>
          <a:prstGeom prst="rect">
            <a:avLst/>
          </a:prstGeom>
        </p:spPr>
      </p:pic>
      <p:pic>
        <p:nvPicPr>
          <p:cNvPr id="12" name="Content Placeholder 7"/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54" t="35974" r="38434" b="39290"/>
          <a:stretch/>
        </p:blipFill>
        <p:spPr>
          <a:xfrm>
            <a:off x="5105400" y="1905000"/>
            <a:ext cx="3048000" cy="2971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959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3867"/>
            <a:ext cx="8229600" cy="1143000"/>
          </a:xfrm>
        </p:spPr>
        <p:txBody>
          <a:bodyPr/>
          <a:lstStyle/>
          <a:p>
            <a:r>
              <a:rPr lang="en-US" dirty="0" smtClean="0"/>
              <a:t>Optical Coherence Tomography</a:t>
            </a:r>
            <a:endParaRPr lang="en-US" dirty="0"/>
          </a:p>
        </p:txBody>
      </p:sp>
      <p:pic>
        <p:nvPicPr>
          <p:cNvPr id="7" name="CELESES 1 (Converted)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635125"/>
            <a:ext cx="9144000" cy="358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637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3958</TotalTime>
  <Words>842</Words>
  <Application>Microsoft Office PowerPoint</Application>
  <PresentationFormat>On-screen Show (4:3)</PresentationFormat>
  <Paragraphs>149</Paragraphs>
  <Slides>27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Arial Rounded MT Bold</vt:lpstr>
      <vt:lpstr>Calibri</vt:lpstr>
      <vt:lpstr>Wingdings</vt:lpstr>
      <vt:lpstr>Office Theme</vt:lpstr>
      <vt:lpstr>A Case of Myopic Foveoschisis</vt:lpstr>
      <vt:lpstr>Patient Presentation</vt:lpstr>
      <vt:lpstr>Patient Presentation</vt:lpstr>
      <vt:lpstr>Patient Presentation</vt:lpstr>
      <vt:lpstr>External Exam</vt:lpstr>
      <vt:lpstr>Anterior Segment Exam</vt:lpstr>
      <vt:lpstr>Posterior Segment Exam</vt:lpstr>
      <vt:lpstr>Color Fundus Photographs</vt:lpstr>
      <vt:lpstr>Optical Coherence Tomography</vt:lpstr>
      <vt:lpstr>Optical Coherence Tomography</vt:lpstr>
      <vt:lpstr>Optical Coherence Tomography</vt:lpstr>
      <vt:lpstr>Optical Coherence Tomography</vt:lpstr>
      <vt:lpstr>Assessment and Plan</vt:lpstr>
      <vt:lpstr>PowerPoint Presentation</vt:lpstr>
      <vt:lpstr>PowerPoint Presentation</vt:lpstr>
      <vt:lpstr>Assessment and Plan</vt:lpstr>
      <vt:lpstr>Foveoschisis</vt:lpstr>
      <vt:lpstr>PowerPoint Presentation</vt:lpstr>
      <vt:lpstr>PowerPoint Presentation</vt:lpstr>
      <vt:lpstr>Foveoschisis</vt:lpstr>
      <vt:lpstr>Foveoschisis</vt:lpstr>
      <vt:lpstr>Foveoschisis</vt:lpstr>
      <vt:lpstr>PowerPoint Presentation</vt:lpstr>
      <vt:lpstr>PowerPoint Presentation</vt:lpstr>
      <vt:lpstr>Conclusion</vt:lpstr>
      <vt:lpstr>References</vt:lpstr>
      <vt:lpstr>Thank you</vt:lpstr>
    </vt:vector>
  </TitlesOfParts>
  <Company>Windows User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Juan P FdC</dc:creator>
  <cp:lastModifiedBy>DOVS Conf</cp:lastModifiedBy>
  <cp:revision>163</cp:revision>
  <dcterms:created xsi:type="dcterms:W3CDTF">2016-10-11T20:34:40Z</dcterms:created>
  <dcterms:modified xsi:type="dcterms:W3CDTF">2017-05-19T10:57:18Z</dcterms:modified>
</cp:coreProperties>
</file>