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4" r:id="rId6"/>
    <p:sldId id="283" r:id="rId7"/>
    <p:sldId id="275" r:id="rId8"/>
    <p:sldId id="270" r:id="rId9"/>
    <p:sldId id="277" r:id="rId10"/>
    <p:sldId id="284" r:id="rId11"/>
    <p:sldId id="269" r:id="rId12"/>
    <p:sldId id="265" r:id="rId13"/>
    <p:sldId id="271" r:id="rId14"/>
    <p:sldId id="272" r:id="rId15"/>
    <p:sldId id="273" r:id="rId16"/>
    <p:sldId id="274" r:id="rId17"/>
    <p:sldId id="286" r:id="rId18"/>
    <p:sldId id="287" r:id="rId19"/>
    <p:sldId id="268" r:id="rId20"/>
    <p:sldId id="281" r:id="rId21"/>
    <p:sldId id="288" r:id="rId22"/>
    <p:sldId id="280" r:id="rId23"/>
    <p:sldId id="282" r:id="rId24"/>
    <p:sldId id="266" r:id="rId25"/>
    <p:sldId id="278" r:id="rId26"/>
    <p:sldId id="285" r:id="rId27"/>
    <p:sldId id="279" r:id="rId28"/>
    <p:sldId id="276" r:id="rId29"/>
    <p:sldId id="263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2744" autoAdjust="0"/>
  </p:normalViewPr>
  <p:slideViewPr>
    <p:cSldViewPr showGuides="1">
      <p:cViewPr varScale="1">
        <p:scale>
          <a:sx n="31" d="100"/>
          <a:sy n="31" d="100"/>
        </p:scale>
        <p:origin x="-25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A8B83-AA75-CA43-B9E9-369D451EDAD0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5906A-BD70-4448-8061-2DF52E388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8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06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0" dirty="0" smtClean="0"/>
              <a:t> x 2 x2 t</a:t>
            </a:r>
            <a:r>
              <a:rPr lang="en-US" dirty="0" smtClean="0"/>
              <a:t>umor around 7 o’clock.</a:t>
            </a:r>
            <a:r>
              <a:rPr lang="en-US" baseline="0" dirty="0" smtClean="0"/>
              <a:t> 2 seeds. </a:t>
            </a:r>
            <a:r>
              <a:rPr lang="en-US" baseline="0" dirty="0" err="1" smtClean="0"/>
              <a:t>Sectoral</a:t>
            </a:r>
            <a:r>
              <a:rPr lang="en-US" baseline="0" dirty="0" smtClean="0"/>
              <a:t> cataract.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9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from </a:t>
            </a:r>
            <a:r>
              <a:rPr lang="en-US" dirty="0" err="1" smtClean="0"/>
              <a:t>Decision</a:t>
            </a:r>
            <a:r>
              <a:rPr lang="en-US" baseline="0" dirty="0" err="1" smtClean="0"/>
              <a:t>Dx</a:t>
            </a:r>
            <a:r>
              <a:rPr lang="en-US" baseline="0" dirty="0" smtClean="0"/>
              <a:t>-UM. It is a gene expression assay for </a:t>
            </a:r>
            <a:r>
              <a:rPr lang="en-US" baseline="0" dirty="0" err="1" smtClean="0"/>
              <a:t>uveal</a:t>
            </a:r>
            <a:r>
              <a:rPr lang="en-US" baseline="0" dirty="0" smtClean="0"/>
              <a:t> melanomas that uses RT-PCR to determine the expression of a panel of 15 genes (3 control) in the supplied tumor tissue. The classification is then calculated from the gene expression results and comparing these results to a training set of patients with known outcomes.</a:t>
            </a:r>
          </a:p>
          <a:p>
            <a:r>
              <a:rPr lang="en-US" dirty="0" smtClean="0"/>
              <a:t>Class 1A</a:t>
            </a:r>
          </a:p>
          <a:p>
            <a:r>
              <a:rPr lang="en-US" dirty="0" smtClean="0"/>
              <a:t>Class 1B</a:t>
            </a:r>
          </a:p>
          <a:p>
            <a:r>
              <a:rPr lang="en-US" dirty="0" smtClean="0"/>
              <a:t>Class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0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suggests that the less aggressive behavior of iris melanomas cannot simply be explained on the basis of them having less advanced genetic alterations.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 1 = low metastatic risk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Class 2 </a:t>
            </a:r>
            <a:r>
              <a:rPr lang="en-US" dirty="0" smtClean="0"/>
              <a:t>=</a:t>
            </a:r>
            <a:r>
              <a:rPr lang="en-US" baseline="0" dirty="0" smtClean="0"/>
              <a:t> </a:t>
            </a:r>
            <a:r>
              <a:rPr lang="en-US" dirty="0" smtClean="0"/>
              <a:t>high </a:t>
            </a:r>
            <a:r>
              <a:rPr lang="en-US" dirty="0" smtClean="0"/>
              <a:t>metastatic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12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Shields studies on evaluating chromosome 3 anomalies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Relevance of chromosome 3 </a:t>
            </a:r>
            <a:r>
              <a:rPr lang="en-US" baseline="0" dirty="0" err="1" smtClean="0"/>
              <a:t>monosomy</a:t>
            </a:r>
            <a:r>
              <a:rPr lang="en-US" baseline="0" dirty="0" smtClean="0"/>
              <a:t> has important prognostic predictor was evaluated as far back as 1996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5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Shields</a:t>
            </a:r>
            <a:r>
              <a:rPr lang="en-US" baseline="0" dirty="0" smtClean="0"/>
              <a:t> et al analysis of 1611 iris nevi looking at risk factors for growth into iris melanoma. Growth into melanoma occurred in 8% over 15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resectio</a:t>
            </a:r>
            <a:r>
              <a:rPr lang="en-US" baseline="0" dirty="0" smtClean="0"/>
              <a:t>n good for small, localized tumors with no seeding</a:t>
            </a:r>
          </a:p>
          <a:p>
            <a:r>
              <a:rPr lang="en-US" baseline="0" dirty="0" err="1" smtClean="0"/>
              <a:t>Enucleation</a:t>
            </a:r>
            <a:r>
              <a:rPr lang="en-US" baseline="0" dirty="0" smtClean="0"/>
              <a:t> for extensive tumors with a lot of seeding or severely elevated IOP</a:t>
            </a:r>
          </a:p>
          <a:p>
            <a:r>
              <a:rPr lang="en-US" baseline="0" dirty="0" smtClean="0"/>
              <a:t>Plaque radiotherapy for tumors where fellow eye has poor vision, smaller tumor with seeds, patient preference,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Plaque stayed on for 4.1</a:t>
            </a:r>
            <a:r>
              <a:rPr lang="en-US" baseline="0" dirty="0" smtClean="0"/>
              <a:t> days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 20/70</a:t>
            </a:r>
          </a:p>
          <a:p>
            <a:r>
              <a:rPr lang="en-US" dirty="0" smtClean="0"/>
              <a:t>IOP 15</a:t>
            </a:r>
          </a:p>
          <a:p>
            <a:r>
              <a:rPr lang="en-US" dirty="0" smtClean="0"/>
              <a:t>Pigmented lesion still present but with diffuse pigment nasal</a:t>
            </a:r>
            <a:r>
              <a:rPr lang="en-US" baseline="0" dirty="0" smtClean="0"/>
              <a:t> to it</a:t>
            </a:r>
          </a:p>
          <a:p>
            <a:r>
              <a:rPr lang="en-US" baseline="0" dirty="0" err="1" smtClean="0"/>
              <a:t>Sectoral</a:t>
            </a:r>
            <a:r>
              <a:rPr lang="en-US" baseline="0" dirty="0" smtClean="0"/>
              <a:t> cataract larger with NS 2+ developing</a:t>
            </a:r>
          </a:p>
          <a:p>
            <a:r>
              <a:rPr lang="en-US" baseline="0" dirty="0" smtClean="0"/>
              <a:t>No seed on </a:t>
            </a:r>
            <a:r>
              <a:rPr lang="en-US" baseline="0" dirty="0" err="1" smtClean="0"/>
              <a:t>gonio</a:t>
            </a:r>
            <a:endParaRPr lang="en-US" baseline="0" dirty="0" smtClean="0"/>
          </a:p>
          <a:p>
            <a:r>
              <a:rPr lang="en-US" baseline="0" dirty="0" smtClean="0"/>
              <a:t>OCT with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5906A-BD70-4448-8061-2DF52E388F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12/15/16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Andrea Breaux</a:t>
            </a:r>
          </a:p>
          <a:p>
            <a:r>
              <a:rPr lang="en-US" dirty="0" smtClean="0"/>
              <a:t>December 16,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Iris Melanoma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86457" y="20992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sc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2" b="26372"/>
          <a:stretch>
            <a:fillRect/>
          </a:stretch>
        </p:blipFill>
        <p:spPr>
          <a:xfrm>
            <a:off x="0" y="685800"/>
            <a:ext cx="9048169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32176"/>
              </p:ext>
            </p:extLst>
          </p:nvPr>
        </p:nvGraphicFramePr>
        <p:xfrm>
          <a:off x="457200" y="1066800"/>
          <a:ext cx="83058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6</a:t>
            </a:r>
            <a:r>
              <a:rPr lang="en-US" dirty="0" smtClean="0"/>
              <a:t>0 </a:t>
            </a:r>
            <a:r>
              <a:rPr lang="en-US" dirty="0" err="1" smtClean="0"/>
              <a:t>yo</a:t>
            </a:r>
            <a:r>
              <a:rPr lang="en-US" dirty="0" smtClean="0"/>
              <a:t> WM with no significant POH presents with incidental finding of peculiar pigmented iris lesion and </a:t>
            </a:r>
            <a:r>
              <a:rPr lang="en-US" dirty="0" err="1" smtClean="0"/>
              <a:t>sectoral</a:t>
            </a:r>
            <a:r>
              <a:rPr lang="en-US" dirty="0" smtClean="0"/>
              <a:t> cataract on routine evaluation for LASIK.</a:t>
            </a:r>
          </a:p>
          <a:p>
            <a:r>
              <a:rPr lang="en-US" dirty="0" smtClean="0"/>
              <a:t>Differential </a:t>
            </a:r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Benign nevus</a:t>
            </a:r>
          </a:p>
          <a:p>
            <a:pPr lvl="1"/>
            <a:r>
              <a:rPr lang="en-US" dirty="0" smtClean="0"/>
              <a:t>Iris freckle</a:t>
            </a:r>
          </a:p>
          <a:p>
            <a:pPr lvl="1"/>
            <a:r>
              <a:rPr lang="en-US" dirty="0" smtClean="0"/>
              <a:t>Iris foreign body</a:t>
            </a:r>
          </a:p>
          <a:p>
            <a:pPr lvl="1"/>
            <a:r>
              <a:rPr lang="en-US" dirty="0" smtClean="0"/>
              <a:t>Iris pigment epithelial cyst</a:t>
            </a:r>
          </a:p>
          <a:p>
            <a:pPr lvl="1"/>
            <a:r>
              <a:rPr lang="en-US" dirty="0" smtClean="0"/>
              <a:t>Extension </a:t>
            </a:r>
            <a:r>
              <a:rPr lang="en-US" dirty="0" smtClean="0"/>
              <a:t>of </a:t>
            </a:r>
            <a:r>
              <a:rPr lang="en-US" dirty="0" smtClean="0"/>
              <a:t>posterior tumor</a:t>
            </a:r>
            <a:endParaRPr lang="en-US" dirty="0" smtClean="0"/>
          </a:p>
          <a:p>
            <a:pPr lvl="1"/>
            <a:r>
              <a:rPr lang="en-US" dirty="0" smtClean="0"/>
              <a:t>Metastasis </a:t>
            </a:r>
          </a:p>
          <a:p>
            <a:pPr lvl="1"/>
            <a:r>
              <a:rPr lang="en-US" dirty="0" smtClean="0"/>
              <a:t>Melanoma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“Oval cells, varying degree of pigmentation, and single nucleolus in many of the cells with indistinct cytoplasm, consistent with spindle B-type cell which is diagnostic of a spindle melanoma of the iris.”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5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73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>
          <a:xfrm>
            <a:off x="609600" y="1143000"/>
            <a:ext cx="8056589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2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_73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IB tumor</a:t>
            </a:r>
          </a:p>
          <a:p>
            <a:pPr lvl="1"/>
            <a:r>
              <a:rPr lang="en-US" dirty="0" smtClean="0"/>
              <a:t>Percent Metastasis Free at 3 years 83%</a:t>
            </a:r>
          </a:p>
          <a:p>
            <a:pPr lvl="1"/>
            <a:r>
              <a:rPr lang="en-US" dirty="0" smtClean="0"/>
              <a:t>Percent Metastasis Free at 5 years 79%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Cytogenetics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iris melanomas behave in comparison to posterior </a:t>
            </a:r>
            <a:r>
              <a:rPr lang="en-US" dirty="0" err="1" smtClean="0"/>
              <a:t>uveal</a:t>
            </a:r>
            <a:r>
              <a:rPr lang="en-US" dirty="0" smtClean="0"/>
              <a:t> melanomas?</a:t>
            </a:r>
          </a:p>
          <a:p>
            <a:r>
              <a:rPr lang="en-US" dirty="0" smtClean="0"/>
              <a:t>How do we analyze the sample and why are the cytogenetic results relevant?</a:t>
            </a:r>
          </a:p>
          <a:p>
            <a:r>
              <a:rPr lang="en-US" dirty="0" smtClean="0"/>
              <a:t>Which pigmented iris lesions are likely to progress to melanomas?</a:t>
            </a:r>
          </a:p>
          <a:p>
            <a:r>
              <a:rPr lang="en-US" dirty="0" smtClean="0"/>
              <a:t>How do we manage an iris melanoma?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6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iris melanomas have a favorable prognosis, with mortality rate as low as 1%-4%.</a:t>
            </a:r>
          </a:p>
          <a:p>
            <a:r>
              <a:rPr lang="en-US" dirty="0" smtClean="0"/>
              <a:t>Main risk factor for metastatic death is angle invasion, which can present with intractable elevation in intraocular pressure.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Harbour</a:t>
            </a:r>
            <a:r>
              <a:rPr lang="en-US" dirty="0" smtClean="0"/>
              <a:t> </a:t>
            </a:r>
            <a:r>
              <a:rPr lang="en-US" dirty="0" smtClean="0"/>
              <a:t>et al analyzed 20 iris melanomas using a 15 gene assay commonly used on posterior </a:t>
            </a:r>
            <a:r>
              <a:rPr lang="en-US" dirty="0" err="1" smtClean="0"/>
              <a:t>uveal</a:t>
            </a:r>
            <a:r>
              <a:rPr lang="en-US" dirty="0" smtClean="0"/>
              <a:t> melanomas to stratify them into Class 1 (low risk) or Class 2 (high risk) and found that one third of the iris melanomas they analyzed had Class 2 gene expression </a:t>
            </a:r>
            <a:r>
              <a:rPr lang="en-US" dirty="0" smtClean="0"/>
              <a:t>profile</a:t>
            </a:r>
          </a:p>
          <a:p>
            <a:r>
              <a:rPr lang="en-US" dirty="0"/>
              <a:t>After a median follow-up of 24 </a:t>
            </a:r>
            <a:r>
              <a:rPr lang="en-US" dirty="0" smtClean="0"/>
              <a:t>months, </a:t>
            </a:r>
            <a:r>
              <a:rPr lang="en-US" dirty="0"/>
              <a:t>no patients had developed detectable metastatic disease. By comparison, </a:t>
            </a:r>
            <a:r>
              <a:rPr lang="en-US" dirty="0" smtClean="0"/>
              <a:t>&gt;</a:t>
            </a:r>
            <a:r>
              <a:rPr lang="en-US" dirty="0"/>
              <a:t>30% of patients with a class 2 posterior </a:t>
            </a:r>
            <a:r>
              <a:rPr lang="en-US" dirty="0" err="1"/>
              <a:t>uveal</a:t>
            </a:r>
            <a:r>
              <a:rPr lang="en-US" dirty="0"/>
              <a:t> melanoma will have developed detectable </a:t>
            </a:r>
            <a:r>
              <a:rPr lang="en-US" dirty="0" smtClean="0"/>
              <a:t>metastasis.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“Spot on my right eye”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60 </a:t>
            </a:r>
            <a:r>
              <a:rPr lang="en-US" dirty="0" err="1" smtClean="0"/>
              <a:t>yo</a:t>
            </a:r>
            <a:r>
              <a:rPr lang="en-US" dirty="0" smtClean="0"/>
              <a:t> WM presents with lesion on his right eye. Was getting evaluation for LASIK and was told there is a spot he needed to have “checked out”. Had not noticed it previously.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Cytogenetics</a:t>
            </a:r>
            <a:r>
              <a:rPr lang="en-US" dirty="0" smtClean="0">
                <a:solidFill>
                  <a:schemeClr val="tx1"/>
                </a:solidFill>
              </a:rPr>
              <a:t> and histopathology play an important role in diagnosis and predicting behavior.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Cytogenetic testing from FNAB of </a:t>
            </a:r>
            <a:r>
              <a:rPr lang="en-US" dirty="0" smtClean="0">
                <a:solidFill>
                  <a:schemeClr val="tx1"/>
                </a:solidFill>
              </a:rPr>
              <a:t>17 iris melanomas demonstrated partial or complete </a:t>
            </a:r>
            <a:r>
              <a:rPr lang="en-US" dirty="0" err="1" smtClean="0">
                <a:solidFill>
                  <a:schemeClr val="tx1"/>
                </a:solidFill>
              </a:rPr>
              <a:t>monosomy</a:t>
            </a:r>
            <a:r>
              <a:rPr lang="en-US" dirty="0" smtClean="0">
                <a:solidFill>
                  <a:schemeClr val="tx1"/>
                </a:solidFill>
              </a:rPr>
              <a:t> 3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analysis of 500 cases of </a:t>
            </a:r>
            <a:r>
              <a:rPr lang="en-US" dirty="0" err="1" smtClean="0">
                <a:solidFill>
                  <a:schemeClr val="tx1"/>
                </a:solidFill>
              </a:rPr>
              <a:t>uveal</a:t>
            </a:r>
            <a:r>
              <a:rPr lang="en-US" dirty="0" smtClean="0">
                <a:solidFill>
                  <a:schemeClr val="tx1"/>
                </a:solidFill>
              </a:rPr>
              <a:t> melanoma it was found that those with complete </a:t>
            </a:r>
            <a:r>
              <a:rPr lang="en-US" dirty="0" err="1" smtClean="0">
                <a:solidFill>
                  <a:schemeClr val="tx1"/>
                </a:solidFill>
              </a:rPr>
              <a:t>monosomy</a:t>
            </a:r>
            <a:r>
              <a:rPr lang="en-US" dirty="0" smtClean="0">
                <a:solidFill>
                  <a:schemeClr val="tx1"/>
                </a:solidFill>
              </a:rPr>
              <a:t> 3 had a worse prognosis at 3 years than those with partial </a:t>
            </a:r>
            <a:r>
              <a:rPr lang="en-US" dirty="0" err="1" smtClean="0">
                <a:solidFill>
                  <a:schemeClr val="tx1"/>
                </a:solidFill>
              </a:rPr>
              <a:t>monosomy</a:t>
            </a:r>
            <a:r>
              <a:rPr lang="en-US" dirty="0" smtClean="0">
                <a:solidFill>
                  <a:schemeClr val="tx1"/>
                </a:solidFill>
              </a:rPr>
              <a:t> or </a:t>
            </a:r>
            <a:r>
              <a:rPr lang="en-US" dirty="0" err="1" smtClean="0">
                <a:solidFill>
                  <a:schemeClr val="tx1"/>
                </a:solidFill>
              </a:rPr>
              <a:t>disomy</a:t>
            </a:r>
            <a:r>
              <a:rPr lang="en-US" dirty="0" smtClean="0">
                <a:solidFill>
                  <a:schemeClr val="tx1"/>
                </a:solidFill>
              </a:rPr>
              <a:t> 3. 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The Specimen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7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Iris melanomas are composed of spindle cells, </a:t>
            </a:r>
            <a:r>
              <a:rPr lang="en-US" dirty="0" err="1" smtClean="0"/>
              <a:t>epithelioid</a:t>
            </a:r>
            <a:r>
              <a:rPr lang="en-US" dirty="0" smtClean="0"/>
              <a:t> cells, or a combination of both. </a:t>
            </a:r>
          </a:p>
          <a:p>
            <a:r>
              <a:rPr lang="en-US" dirty="0" smtClean="0"/>
              <a:t>Nevi exhibit an accumulation of branching dendritic cells or spindle cells, usually with melanin granules in the cytoplasm. Nuclei usually have indistinct nucleoli.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Histopathology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1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ABCDEF – Factors that predict an iris nevus is more likely to develop into a melanoma</a:t>
            </a:r>
          </a:p>
          <a:p>
            <a:r>
              <a:rPr lang="en-US" dirty="0" smtClean="0"/>
              <a:t>Age- &lt; 40 years old</a:t>
            </a:r>
          </a:p>
          <a:p>
            <a:r>
              <a:rPr lang="en-US" dirty="0" smtClean="0"/>
              <a:t>Blood- </a:t>
            </a:r>
            <a:r>
              <a:rPr lang="en-US" dirty="0" err="1" smtClean="0"/>
              <a:t>hyphema</a:t>
            </a:r>
            <a:endParaRPr lang="en-US" dirty="0" smtClean="0"/>
          </a:p>
          <a:p>
            <a:r>
              <a:rPr lang="en-US" dirty="0" smtClean="0"/>
              <a:t>Clock Hour- inferior</a:t>
            </a:r>
          </a:p>
          <a:p>
            <a:r>
              <a:rPr lang="en-US" dirty="0" smtClean="0"/>
              <a:t>Diffuse- involving iris surface</a:t>
            </a:r>
          </a:p>
          <a:p>
            <a:r>
              <a:rPr lang="en-US" dirty="0" err="1" smtClean="0"/>
              <a:t>Ectropion</a:t>
            </a:r>
            <a:r>
              <a:rPr lang="en-US" dirty="0" smtClean="0"/>
              <a:t> </a:t>
            </a:r>
            <a:r>
              <a:rPr lang="en-US" dirty="0" err="1" smtClean="0"/>
              <a:t>uveae</a:t>
            </a:r>
            <a:endParaRPr lang="en-US" dirty="0" smtClean="0"/>
          </a:p>
          <a:p>
            <a:r>
              <a:rPr lang="en-US" dirty="0" smtClean="0"/>
              <a:t>Feathery margins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Lesion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Shields et al  </a:t>
            </a:r>
            <a:r>
              <a:rPr lang="en-US" sz="1400" i="1" dirty="0" smtClean="0"/>
              <a:t>Iris Nevus Growth Into Melanoma: Analysis of 1611 </a:t>
            </a:r>
            <a:r>
              <a:rPr lang="en-US" sz="1400" i="1" dirty="0"/>
              <a:t>C</a:t>
            </a:r>
            <a:r>
              <a:rPr lang="en-US" sz="1400" i="1" dirty="0" smtClean="0"/>
              <a:t>onsecutive Eyes. </a:t>
            </a:r>
            <a:r>
              <a:rPr lang="en-US" sz="1400" dirty="0" smtClean="0"/>
              <a:t>2013 Ophthalmology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102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1"/>
            <a:ext cx="83058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Local resection (</a:t>
            </a:r>
            <a:r>
              <a:rPr lang="en-US" dirty="0" err="1" smtClean="0"/>
              <a:t>iridectomy</a:t>
            </a:r>
            <a:r>
              <a:rPr lang="en-US" dirty="0" smtClean="0"/>
              <a:t> or </a:t>
            </a:r>
            <a:r>
              <a:rPr lang="en-US" dirty="0" err="1" smtClean="0"/>
              <a:t>iridocyclectomy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Enucleation</a:t>
            </a:r>
            <a:endParaRPr lang="en-US" dirty="0" smtClean="0"/>
          </a:p>
          <a:p>
            <a:r>
              <a:rPr lang="en-US" dirty="0" smtClean="0"/>
              <a:t>Plaque radiotherapy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0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</a:t>
            </a:r>
            <a:r>
              <a:rPr lang="en-US" dirty="0"/>
              <a:t>n</a:t>
            </a:r>
            <a:r>
              <a:rPr lang="en-US" dirty="0" smtClean="0"/>
              <a:t>eedle aspiration followed by plaque brachytherapy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pic>
        <p:nvPicPr>
          <p:cNvPr id="4" name="Picture 3" descr="plaquep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102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rggr (1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Photos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7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Photos</a:t>
            </a:r>
            <a:endParaRPr lang="en-US" dirty="0"/>
          </a:p>
        </p:txBody>
      </p:sp>
      <p:pic>
        <p:nvPicPr>
          <p:cNvPr id="6" name="Content Placeholder 5" descr="plaqu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-144" r="43088" b="57547"/>
          <a:stretch/>
        </p:blipFill>
        <p:spPr>
          <a:xfrm>
            <a:off x="457200" y="914401"/>
            <a:ext cx="8247515" cy="5295286"/>
          </a:xfrm>
        </p:spPr>
      </p:pic>
    </p:spTree>
    <p:extLst>
      <p:ext uri="{BB962C8B-B14F-4D97-AF65-F5344CB8AC3E}">
        <p14:creationId xmlns:p14="http://schemas.microsoft.com/office/powerpoint/2010/main" val="1628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rggr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5" b="90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Operative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Anterior Segment OCT 5 months later</a:t>
            </a:r>
            <a:endParaRPr lang="en-US" dirty="0"/>
          </a:p>
        </p:txBody>
      </p:sp>
      <p:pic>
        <p:nvPicPr>
          <p:cNvPr id="6" name="Content Placeholder 5" descr="octseptember (1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118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01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Certain features of iris nevi can provide helpful clinical clues that lesion is progressing to a melanoma. </a:t>
            </a:r>
          </a:p>
          <a:p>
            <a:r>
              <a:rPr lang="en-US" dirty="0" smtClean="0"/>
              <a:t>Iris melanomas behave differently than posterior </a:t>
            </a:r>
            <a:r>
              <a:rPr lang="en-US" dirty="0" err="1" smtClean="0"/>
              <a:t>uveal</a:t>
            </a:r>
            <a:r>
              <a:rPr lang="en-US" dirty="0" smtClean="0"/>
              <a:t> melanomas but this is not fully explained by </a:t>
            </a:r>
            <a:r>
              <a:rPr lang="en-US" dirty="0" err="1" smtClean="0"/>
              <a:t>cytogenetics</a:t>
            </a:r>
            <a:r>
              <a:rPr lang="en-US" dirty="0" smtClean="0"/>
              <a:t> alone</a:t>
            </a:r>
          </a:p>
          <a:p>
            <a:r>
              <a:rPr lang="en-US" dirty="0" smtClean="0"/>
              <a:t>FNA, histopathology, and size all play an important role in prognosis </a:t>
            </a:r>
          </a:p>
          <a:p>
            <a:r>
              <a:rPr lang="en-US" dirty="0" smtClean="0"/>
              <a:t>Plaque brachytherapy is a good option when local resection is not possible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: Unremarkable</a:t>
            </a:r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: Skin cancer, hypertension</a:t>
            </a:r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: Cancer</a:t>
            </a:r>
          </a:p>
          <a:p>
            <a:pPr marL="0" indent="0">
              <a:buNone/>
            </a:pPr>
            <a:r>
              <a:rPr lang="en-US" dirty="0" smtClean="0"/>
              <a:t>Meds: anti-hypertensive, omeprazole</a:t>
            </a:r>
          </a:p>
          <a:p>
            <a:pPr marL="0" indent="0">
              <a:buNone/>
            </a:pPr>
            <a:r>
              <a:rPr lang="en-US" dirty="0" smtClean="0"/>
              <a:t>Allergies: None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: Non-contributory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ROS: Negative for pain, negative for visual changes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800" dirty="0" smtClean="0"/>
              <a:t>Shields</a:t>
            </a:r>
            <a:r>
              <a:rPr lang="en-US" sz="1800" dirty="0"/>
              <a:t>, Carol L. et </a:t>
            </a:r>
            <a:r>
              <a:rPr lang="en-US" sz="1800" dirty="0" smtClean="0"/>
              <a:t>al. “Prognosis of </a:t>
            </a:r>
            <a:r>
              <a:rPr lang="en-US" sz="1800" dirty="0" err="1" smtClean="0"/>
              <a:t>Uveal</a:t>
            </a:r>
            <a:r>
              <a:rPr lang="en-US" sz="1800" dirty="0" smtClean="0"/>
              <a:t> Melanoma in 500 Cases Using Genetic Testing of Fine-Needle Aspiration Biopsy Specimens.” </a:t>
            </a:r>
            <a:r>
              <a:rPr lang="en-US" sz="1800" i="1" dirty="0" smtClean="0"/>
              <a:t>Ophthalmology</a:t>
            </a:r>
            <a:r>
              <a:rPr lang="en-US" sz="1800" dirty="0" smtClean="0"/>
              <a:t> , Volume 118 , Issue 2 , 396 - 401</a:t>
            </a:r>
          </a:p>
          <a:p>
            <a:pPr lvl="0"/>
            <a:r>
              <a:rPr lang="en-US" sz="1800" dirty="0"/>
              <a:t>Shields, Carol L. et al. </a:t>
            </a:r>
            <a:r>
              <a:rPr lang="en-US" sz="1800" dirty="0" smtClean="0"/>
              <a:t>“Iris Melanoma Management with Iodine-125 Plaque Radiotherapy in 144 Patients: Impact of Melanoma-Related Glaucoma on Outcomes” </a:t>
            </a:r>
            <a:r>
              <a:rPr lang="en-US" sz="1800" i="1" dirty="0" smtClean="0"/>
              <a:t>Ophthalmology</a:t>
            </a:r>
            <a:r>
              <a:rPr lang="en-US" sz="1800" dirty="0" smtClean="0"/>
              <a:t> , Volume 120 , Issue 1 , 55 – 61</a:t>
            </a:r>
          </a:p>
          <a:p>
            <a:r>
              <a:rPr lang="en-US" sz="1800" dirty="0" err="1"/>
              <a:t>Harbour</a:t>
            </a:r>
            <a:r>
              <a:rPr lang="en-US" sz="1800" dirty="0"/>
              <a:t>, J. William et al. “Gene Expressing Profiling of Iris </a:t>
            </a:r>
            <a:r>
              <a:rPr lang="en-US" sz="1800" dirty="0" err="1"/>
              <a:t>Melanomas.”</a:t>
            </a:r>
            <a:r>
              <a:rPr lang="en-US" sz="1800" i="1" dirty="0" err="1"/>
              <a:t>Ophthalmology</a:t>
            </a:r>
            <a:r>
              <a:rPr lang="en-US" sz="1800" dirty="0"/>
              <a:t> 120.1 (2013): 213–213.</a:t>
            </a:r>
            <a:r>
              <a:rPr lang="en-US" sz="1800" dirty="0" smtClean="0"/>
              <a:t>e3</a:t>
            </a:r>
            <a:endParaRPr lang="en-US" sz="1800" dirty="0"/>
          </a:p>
          <a:p>
            <a:r>
              <a:rPr lang="en-US" sz="1800" dirty="0" smtClean="0"/>
              <a:t>Shields, Carl L. et al. “</a:t>
            </a:r>
            <a:r>
              <a:rPr lang="en-US" sz="1800" dirty="0"/>
              <a:t>Cytogenetic testing of iris melanoma using fine needle aspiration biopsy in 17 </a:t>
            </a:r>
            <a:r>
              <a:rPr lang="en-US" sz="1800" dirty="0" smtClean="0"/>
              <a:t>patients.” </a:t>
            </a:r>
            <a:r>
              <a:rPr lang="en-US" sz="1800" i="1" dirty="0" smtClean="0"/>
              <a:t>Retina </a:t>
            </a:r>
            <a:r>
              <a:rPr lang="en-US" sz="1800" dirty="0"/>
              <a:t>2011 Mar;31(3):574-80.</a:t>
            </a:r>
            <a:r>
              <a:rPr lang="en-US" sz="1800" dirty="0"/>
              <a:t> </a:t>
            </a:r>
            <a:endParaRPr lang="en-US" sz="1800" i="1" dirty="0"/>
          </a:p>
          <a:p>
            <a:r>
              <a:rPr lang="en-US" sz="1800" dirty="0"/>
              <a:t>Shields, Carol L. et al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r>
              <a:rPr lang="en-US" sz="1800" dirty="0" smtClean="0"/>
              <a:t>“Iris </a:t>
            </a:r>
            <a:r>
              <a:rPr lang="en-US" sz="1800" dirty="0"/>
              <a:t>Nevus Growth into Melanoma: Analysis of 1611 Consecutive </a:t>
            </a:r>
            <a:r>
              <a:rPr lang="en-US" sz="1800" dirty="0" smtClean="0"/>
              <a:t>Eyes.”</a:t>
            </a:r>
            <a:r>
              <a:rPr lang="en-US" sz="1800" dirty="0"/>
              <a:t> </a:t>
            </a:r>
            <a:r>
              <a:rPr lang="en-US" sz="1800" i="1" dirty="0"/>
              <a:t>Ophthalmology</a:t>
            </a:r>
            <a:r>
              <a:rPr lang="en-US" sz="1800" dirty="0"/>
              <a:t> , Volume 120 , Issue 4 , 766 </a:t>
            </a:r>
            <a:r>
              <a:rPr lang="en-US" sz="1800" dirty="0" smtClean="0"/>
              <a:t>– 772</a:t>
            </a:r>
          </a:p>
          <a:p>
            <a:r>
              <a:rPr lang="en-US" sz="1800" dirty="0"/>
              <a:t>The Collaborative Ocular Melanoma Study Group. </a:t>
            </a:r>
            <a:r>
              <a:rPr lang="en-US" sz="1800" dirty="0" smtClean="0"/>
              <a:t>“The </a:t>
            </a:r>
            <a:r>
              <a:rPr lang="en-US" sz="1800" dirty="0"/>
              <a:t>COMS Randomized Trial of Iodine 125 Brachytherapy for </a:t>
            </a:r>
            <a:r>
              <a:rPr lang="en-US" sz="1800" dirty="0" err="1"/>
              <a:t>Choroidal</a:t>
            </a:r>
            <a:r>
              <a:rPr lang="en-US" sz="1800" dirty="0"/>
              <a:t> Melanoma, III: Initial Mortality </a:t>
            </a:r>
            <a:r>
              <a:rPr lang="en-US" sz="1800" dirty="0" smtClean="0"/>
              <a:t>Findings” COMS </a:t>
            </a:r>
            <a:r>
              <a:rPr lang="en-US" sz="1800" dirty="0"/>
              <a:t>Report No. </a:t>
            </a:r>
            <a:r>
              <a:rPr lang="en-US" sz="1800" dirty="0" smtClean="0"/>
              <a:t>18.</a:t>
            </a:r>
            <a:r>
              <a:rPr lang="en-US" sz="1800" dirty="0"/>
              <a:t> </a:t>
            </a:r>
            <a:r>
              <a:rPr lang="en-US" sz="1800" i="1" dirty="0"/>
              <a:t>Arch </a:t>
            </a:r>
            <a:r>
              <a:rPr lang="en-US" sz="1800" i="1" dirty="0" err="1"/>
              <a:t>Ophthalmol</a:t>
            </a:r>
            <a:r>
              <a:rPr lang="en-US" sz="1800" i="1" dirty="0"/>
              <a:t>.</a:t>
            </a:r>
            <a:r>
              <a:rPr lang="en-US" sz="1800" dirty="0"/>
              <a:t> 2001;119(7):969-</a:t>
            </a:r>
            <a:r>
              <a:rPr lang="en-US" sz="1800" dirty="0" smtClean="0"/>
              <a:t>982</a:t>
            </a:r>
          </a:p>
          <a:p>
            <a:r>
              <a:rPr lang="en-US" sz="1800" dirty="0" smtClean="0"/>
              <a:t>BCSC Ophthalmic Pathology and Intraocular Tumors </a:t>
            </a:r>
            <a:r>
              <a:rPr lang="en-US" sz="1800" dirty="0" err="1" smtClean="0"/>
              <a:t>Ch</a:t>
            </a:r>
            <a:r>
              <a:rPr lang="en-US" sz="1800" dirty="0" smtClean="0"/>
              <a:t> 12 and 17</a:t>
            </a:r>
            <a:endParaRPr lang="en-US" sz="1800" dirty="0"/>
          </a:p>
          <a:p>
            <a:endParaRPr lang="en-US" sz="1800" dirty="0"/>
          </a:p>
          <a:p>
            <a:pPr lvl="0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77211"/>
              </p:ext>
            </p:extLst>
          </p:nvPr>
        </p:nvGraphicFramePr>
        <p:xfrm>
          <a:off x="457200" y="1066800"/>
          <a:ext cx="7924800" cy="3611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-1.50 +1.75 x 170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Add: +2.50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-0.75 +1.25 x 177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Add: +2.50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Exam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22636"/>
              </p:ext>
            </p:extLst>
          </p:nvPr>
        </p:nvGraphicFramePr>
        <p:xfrm>
          <a:off x="457200" y="1066800"/>
          <a:ext cx="8305800" cy="4892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White/quiet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White/quiet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2 x 2 p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igmented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lesion in periphery at 7 o’clock. 2 seeds iris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6 o’clock.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cataract at 7 o’clock. Posterior iris shadow. No obvious ciliary body shadow.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is diagram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47" r="36402" b="11144"/>
          <a:stretch/>
        </p:blipFill>
        <p:spPr>
          <a:xfrm>
            <a:off x="1905000" y="1371600"/>
            <a:ext cx="5621528" cy="46489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1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dusphotogr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10672" r="-1043" b="42114"/>
          <a:stretch/>
        </p:blipFill>
        <p:spPr>
          <a:xfrm>
            <a:off x="228600" y="1219200"/>
            <a:ext cx="822960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8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OD: Peripheral pigmented lesion. 2 Iris stromal seeds next to lesion. No angle seeding.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Gonioscopy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ctg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2" b="263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Segment OCT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0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1184</Words>
  <Application>Microsoft Macintosh PowerPoint</Application>
  <PresentationFormat>On-screen Show (4:3)</PresentationFormat>
  <Paragraphs>190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Grand Rounds Iris Melanoma</vt:lpstr>
      <vt:lpstr>Patient Presentation</vt:lpstr>
      <vt:lpstr>History (Hx)</vt:lpstr>
      <vt:lpstr>External Exam</vt:lpstr>
      <vt:lpstr>Anterior Segment Exam</vt:lpstr>
      <vt:lpstr>Clinical Photos</vt:lpstr>
      <vt:lpstr>Clinical Photos</vt:lpstr>
      <vt:lpstr>Gonioscopy</vt:lpstr>
      <vt:lpstr>Anterior Segment OCT</vt:lpstr>
      <vt:lpstr>B scan</vt:lpstr>
      <vt:lpstr>Posterior Segment Exam</vt:lpstr>
      <vt:lpstr>Assessment</vt:lpstr>
      <vt:lpstr>Pathology </vt:lpstr>
      <vt:lpstr>Pathology </vt:lpstr>
      <vt:lpstr>Pathology </vt:lpstr>
      <vt:lpstr>Cytogenetics </vt:lpstr>
      <vt:lpstr>Discussion</vt:lpstr>
      <vt:lpstr>Discussion</vt:lpstr>
      <vt:lpstr>Discussion</vt:lpstr>
      <vt:lpstr>Analyzing The Specimen</vt:lpstr>
      <vt:lpstr>Histopathology</vt:lpstr>
      <vt:lpstr>Evaluating the Lesion</vt:lpstr>
      <vt:lpstr>Management Options</vt:lpstr>
      <vt:lpstr>Plan</vt:lpstr>
      <vt:lpstr>Operative Photos </vt:lpstr>
      <vt:lpstr>Operative Photos</vt:lpstr>
      <vt:lpstr>Operative Photos</vt:lpstr>
      <vt:lpstr>Anterior Segment OCT 5 months later</vt:lpstr>
      <vt:lpstr>Conclusions</vt:lpstr>
      <vt:lpstr>References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Andrea Breaux</cp:lastModifiedBy>
  <cp:revision>55</cp:revision>
  <dcterms:created xsi:type="dcterms:W3CDTF">2016-06-13T00:58:53Z</dcterms:created>
  <dcterms:modified xsi:type="dcterms:W3CDTF">2016-12-16T03:38:44Z</dcterms:modified>
</cp:coreProperties>
</file>