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71" r:id="rId4"/>
    <p:sldId id="275" r:id="rId5"/>
    <p:sldId id="277" r:id="rId6"/>
    <p:sldId id="278" r:id="rId7"/>
    <p:sldId id="260" r:id="rId8"/>
    <p:sldId id="264" r:id="rId9"/>
    <p:sldId id="269" r:id="rId10"/>
    <p:sldId id="279" r:id="rId11"/>
    <p:sldId id="272" r:id="rId12"/>
    <p:sldId id="281" r:id="rId13"/>
    <p:sldId id="274" r:id="rId14"/>
    <p:sldId id="265" r:id="rId15"/>
    <p:sldId id="266" r:id="rId16"/>
    <p:sldId id="293" r:id="rId17"/>
    <p:sldId id="285" r:id="rId18"/>
    <p:sldId id="284" r:id="rId19"/>
    <p:sldId id="289" r:id="rId20"/>
    <p:sldId id="287" r:id="rId21"/>
    <p:sldId id="292" r:id="rId22"/>
    <p:sldId id="268" r:id="rId23"/>
    <p:sldId id="302" r:id="rId24"/>
    <p:sldId id="298" r:id="rId25"/>
    <p:sldId id="299" r:id="rId26"/>
    <p:sldId id="300" r:id="rId27"/>
    <p:sldId id="303" r:id="rId28"/>
    <p:sldId id="304" r:id="rId29"/>
    <p:sldId id="305" r:id="rId30"/>
    <p:sldId id="306" r:id="rId31"/>
    <p:sldId id="263" r:id="rId32"/>
    <p:sldId id="307" r:id="rId33"/>
    <p:sldId id="262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7" autoAdjust="0"/>
  </p:normalViewPr>
  <p:slideViewPr>
    <p:cSldViewPr showGuides="1">
      <p:cViewPr>
        <p:scale>
          <a:sx n="100" d="100"/>
          <a:sy n="100" d="100"/>
        </p:scale>
        <p:origin x="-13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61A1-C53B-8D4E-B3F7-738F8E9CCDD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150B-1ECD-CC43-9D8C-6027B275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150B-1ECD-CC43-9D8C-6027B2752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pPr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Mehreen Adhi, MD</a:t>
            </a:r>
          </a:p>
          <a:p>
            <a:r>
              <a:rPr lang="en-US" dirty="0" smtClean="0"/>
              <a:t>October 21,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GRAND ROUNDS</a:t>
            </a:r>
            <a:br>
              <a:rPr lang="en-US" sz="49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4400" dirty="0" smtClean="0"/>
              <a:t>Anterior Segment </a:t>
            </a:r>
            <a:r>
              <a:rPr lang="en-US" sz="4400" dirty="0" smtClean="0"/>
              <a:t>OCT Imaging </a:t>
            </a:r>
            <a:r>
              <a:rPr lang="en-US" sz="4400" dirty="0" smtClean="0"/>
              <a:t>in a </a:t>
            </a:r>
            <a:r>
              <a:rPr lang="en-US" sz="4400" dirty="0"/>
              <a:t>c</a:t>
            </a:r>
            <a:r>
              <a:rPr lang="en-US" sz="4400" dirty="0" smtClean="0"/>
              <a:t>ase of Acute Anterior Uveitis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  <p:pic>
        <p:nvPicPr>
          <p:cNvPr id="4" name="Picture 3" descr="Normal 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343400" cy="4356100"/>
          </a:xfrm>
          <a:prstGeom prst="rect">
            <a:avLst/>
          </a:prstGeom>
        </p:spPr>
      </p:pic>
      <p:pic>
        <p:nvPicPr>
          <p:cNvPr id="5" name="Picture 4" descr="August with Fibrin pla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4069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486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486400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5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OCT</a:t>
            </a:r>
            <a:endParaRPr lang="en-US" dirty="0"/>
          </a:p>
        </p:txBody>
      </p:sp>
      <p:pic>
        <p:nvPicPr>
          <p:cNvPr id="8" name="Picture 7" descr="AS-OCT 8-18-2016 - pseudo-S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3578136" cy="2999226"/>
          </a:xfrm>
          <a:prstGeom prst="rect">
            <a:avLst/>
          </a:prstGeom>
        </p:spPr>
      </p:pic>
      <p:pic>
        <p:nvPicPr>
          <p:cNvPr id="10" name="Picture 9" descr="AS-OCT 8-18-2016 - B-s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OCT</a:t>
            </a:r>
            <a:endParaRPr lang="en-US" dirty="0"/>
          </a:p>
        </p:txBody>
      </p:sp>
      <p:pic>
        <p:nvPicPr>
          <p:cNvPr id="7" name="Picture 6" descr="AS-OCT 8-18-2016 - B-s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91600" cy="2286000"/>
          </a:xfrm>
          <a:prstGeom prst="rect">
            <a:avLst/>
          </a:prstGeom>
        </p:spPr>
      </p:pic>
      <p:pic>
        <p:nvPicPr>
          <p:cNvPr id="8" name="Picture 7" descr="AS-OCT 8-18-2016 - pseudo-S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3578136" cy="299922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10000" y="2286000"/>
            <a:ext cx="76200" cy="38100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00600" y="2286000"/>
            <a:ext cx="0" cy="30480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52800" y="1905000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386 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1905000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282 um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4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1604"/>
              </p:ext>
            </p:extLst>
          </p:nvPr>
        </p:nvGraphicFramePr>
        <p:xfrm>
          <a:off x="1143000" y="838200"/>
          <a:ext cx="6934200" cy="58514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7176"/>
                <a:gridCol w="4517024"/>
              </a:tblGrid>
              <a:tr h="346117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RPR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Non-reactive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73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FTA-ABS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Negative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Quantiferon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HLA-B27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CXR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C-scope and biopsy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biopsy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/>
          <a:p>
            <a:r>
              <a:rPr lang="en-US" dirty="0" smtClean="0"/>
              <a:t>Systemic workup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55 year old diabetic white gentleman with a 5 day history of blurred vision, photophobia and pain in the left eye; exam significant for 2-3+ anterior chamber flare with a 360 </a:t>
            </a:r>
            <a:r>
              <a:rPr lang="en-US" dirty="0"/>
              <a:t>degrees fibrin membrane overlying the anterior aspect of the </a:t>
            </a:r>
            <a:r>
              <a:rPr lang="en-US" dirty="0" smtClean="0"/>
              <a:t>lens OS</a:t>
            </a:r>
          </a:p>
          <a:p>
            <a:r>
              <a:rPr lang="en-US" dirty="0" smtClean="0"/>
              <a:t>Recurrent Acute Non-granulomatous Acute Uveitis OS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Pred</a:t>
            </a:r>
            <a:r>
              <a:rPr lang="en-US" dirty="0" smtClean="0"/>
              <a:t> acetate ophthalmic solution Q1H OS</a:t>
            </a:r>
          </a:p>
          <a:p>
            <a:r>
              <a:rPr lang="en-US" dirty="0"/>
              <a:t>Medrol dose </a:t>
            </a:r>
            <a:r>
              <a:rPr lang="en-US" dirty="0" smtClean="0"/>
              <a:t>pack PO</a:t>
            </a:r>
          </a:p>
          <a:p>
            <a:r>
              <a:rPr lang="en-US" dirty="0" err="1" smtClean="0"/>
              <a:t>Cyclopentolate</a:t>
            </a:r>
            <a:r>
              <a:rPr lang="en-US" dirty="0" smtClean="0"/>
              <a:t> ophthalmic </a:t>
            </a:r>
            <a:r>
              <a:rPr lang="en-US" dirty="0"/>
              <a:t>s</a:t>
            </a:r>
            <a:r>
              <a:rPr lang="en-US" dirty="0" smtClean="0"/>
              <a:t>olution TID OS</a:t>
            </a:r>
          </a:p>
          <a:p>
            <a:r>
              <a:rPr lang="en-US" dirty="0" err="1" smtClean="0"/>
              <a:t>Alphagan</a:t>
            </a:r>
            <a:r>
              <a:rPr lang="en-US" dirty="0" smtClean="0"/>
              <a:t> </a:t>
            </a:r>
            <a:r>
              <a:rPr lang="en-US" dirty="0"/>
              <a:t>ophthalmic solution </a:t>
            </a:r>
            <a:r>
              <a:rPr lang="en-US" dirty="0" smtClean="0"/>
              <a:t>BID 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Follow up 2 days later: sub-</a:t>
            </a:r>
            <a:r>
              <a:rPr lang="en-US" dirty="0" err="1" smtClean="0"/>
              <a:t>tenon</a:t>
            </a:r>
            <a:r>
              <a:rPr lang="en-US" dirty="0" smtClean="0"/>
              <a:t> </a:t>
            </a:r>
            <a:r>
              <a:rPr lang="en-US" dirty="0" err="1" smtClean="0"/>
              <a:t>Triescence</a:t>
            </a:r>
            <a:r>
              <a:rPr lang="en-US" dirty="0" smtClean="0"/>
              <a:t> 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Follow up 3 weeks later….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259612"/>
              </p:ext>
            </p:extLst>
          </p:nvPr>
        </p:nvGraphicFramePr>
        <p:xfrm>
          <a:off x="685800" y="1371600"/>
          <a:ext cx="7924800" cy="38760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Best-corrected 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-1.00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+0.75 x 178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sphere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3→2mm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5mm→unreactive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1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77031"/>
              </p:ext>
            </p:extLst>
          </p:nvPr>
        </p:nvGraphicFramePr>
        <p:xfrm>
          <a:off x="457200" y="1066800"/>
          <a:ext cx="8305800" cy="47243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Triesence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Clear; no KPs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Clear; no KPs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quiet;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 or flare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synechiae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~4:00 and 5:00 o’clock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1+NS;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1+CC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NS; 1+CC; fibrin membrane previously present on anterior aspect of lens no more visible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1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51802"/>
              </p:ext>
            </p:extLst>
          </p:nvPr>
        </p:nvGraphicFramePr>
        <p:xfrm>
          <a:off x="457200" y="1066800"/>
          <a:ext cx="8305800" cy="28854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928620"/>
                <a:gridCol w="391160"/>
                <a:gridCol w="3418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Pink and sharp; C/D 0.7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Pink and sharp; C/D 0.7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MAs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1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86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486400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7" name="Picture 6" descr="Resolved membrane - Sept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267200" cy="4178300"/>
          </a:xfrm>
          <a:prstGeom prst="rect">
            <a:avLst/>
          </a:prstGeom>
        </p:spPr>
      </p:pic>
      <p:pic>
        <p:nvPicPr>
          <p:cNvPr id="2" name="Picture 1" descr="Normal Eye Sept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34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Chief Complaint: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“My left eye hurts really bad and I cannot see anything out of it”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HPI: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55 year old diabetic white gentleman presented to the retina clinic in August 2016 at the </a:t>
            </a:r>
            <a:r>
              <a:rPr lang="en-US" dirty="0" err="1" smtClean="0">
                <a:solidFill>
                  <a:srgbClr val="595959"/>
                </a:solidFill>
              </a:rPr>
              <a:t>Robley</a:t>
            </a:r>
            <a:r>
              <a:rPr lang="en-US" dirty="0" smtClean="0">
                <a:solidFill>
                  <a:srgbClr val="595959"/>
                </a:solidFill>
              </a:rPr>
              <a:t> Rex VA Medical Center with pain, photophobia and blurring of vision </a:t>
            </a:r>
            <a:r>
              <a:rPr lang="en-US" dirty="0" smtClean="0">
                <a:solidFill>
                  <a:srgbClr val="595959"/>
                </a:solidFill>
              </a:rPr>
              <a:t>OS </a:t>
            </a:r>
            <a:r>
              <a:rPr lang="en-US" dirty="0" smtClean="0">
                <a:solidFill>
                  <a:srgbClr val="595959"/>
                </a:solidFill>
              </a:rPr>
              <a:t>for 5 days.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He was vacationing in Las Vegas when symptoms came on suddenly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He had </a:t>
            </a:r>
            <a:r>
              <a:rPr lang="en-US" dirty="0" err="1" smtClean="0">
                <a:solidFill>
                  <a:srgbClr val="595959"/>
                </a:solidFill>
              </a:rPr>
              <a:t>Cyclopentolate</a:t>
            </a:r>
            <a:r>
              <a:rPr lang="en-US" dirty="0" smtClean="0">
                <a:solidFill>
                  <a:srgbClr val="595959"/>
                </a:solidFill>
              </a:rPr>
              <a:t> from one of his previous flare ups that he started using before presenting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Per patient, his left eye had “flared up” at least 3 times in the past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OCT</a:t>
            </a:r>
            <a:endParaRPr lang="en-US" dirty="0"/>
          </a:p>
        </p:txBody>
      </p:sp>
      <p:pic>
        <p:nvPicPr>
          <p:cNvPr id="2" name="Picture 1" descr="pseudo-SLO after ST Tri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3800"/>
            <a:ext cx="3429000" cy="2971800"/>
          </a:xfrm>
          <a:prstGeom prst="rect">
            <a:avLst/>
          </a:prstGeom>
        </p:spPr>
      </p:pic>
      <p:pic>
        <p:nvPicPr>
          <p:cNvPr id="4" name="Picture 3" descr="AS-OCT after ST Tries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OCT</a:t>
            </a:r>
            <a:endParaRPr lang="en-US" dirty="0"/>
          </a:p>
        </p:txBody>
      </p:sp>
      <p:pic>
        <p:nvPicPr>
          <p:cNvPr id="2" name="Picture 1" descr="pseudo-SLO after ST Tri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3800"/>
            <a:ext cx="3429000" cy="2971800"/>
          </a:xfrm>
          <a:prstGeom prst="rect">
            <a:avLst/>
          </a:prstGeom>
        </p:spPr>
      </p:pic>
      <p:pic>
        <p:nvPicPr>
          <p:cNvPr id="4" name="Picture 3" descr="AS-OCT after ST Tries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2286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886200" y="22860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05400" y="2438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24384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4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Anterior segment optical coherence tomography (</a:t>
            </a:r>
            <a:r>
              <a:rPr lang="en-US" dirty="0" smtClean="0"/>
              <a:t>AS-OCT</a:t>
            </a:r>
            <a:r>
              <a:rPr lang="en-US" dirty="0"/>
              <a:t>) allows the visualization of various features of the anterior </a:t>
            </a:r>
            <a:r>
              <a:rPr lang="en-US" dirty="0" smtClean="0"/>
              <a:t>segment</a:t>
            </a:r>
            <a:endParaRPr lang="en-US" dirty="0"/>
          </a:p>
          <a:p>
            <a:r>
              <a:rPr lang="en-US" dirty="0" smtClean="0"/>
              <a:t>In-vivo </a:t>
            </a:r>
            <a:r>
              <a:rPr lang="en-US" dirty="0"/>
              <a:t>cross-sectional imaging of the anterior segment from </a:t>
            </a:r>
            <a:r>
              <a:rPr lang="en-US" dirty="0" smtClean="0"/>
              <a:t>AS-OCT </a:t>
            </a:r>
            <a:r>
              <a:rPr lang="en-US" dirty="0"/>
              <a:t>is particularly useful in the presence of corneal opacity and ocular </a:t>
            </a:r>
            <a:r>
              <a:rPr lang="en-US" dirty="0" smtClean="0"/>
              <a:t>inflammation</a:t>
            </a:r>
          </a:p>
          <a:p>
            <a:r>
              <a:rPr lang="en-US" dirty="0" smtClean="0"/>
              <a:t>Non-invasive ancillary test for </a:t>
            </a:r>
            <a:r>
              <a:rPr lang="en-US" dirty="0"/>
              <a:t>assessment of </a:t>
            </a:r>
            <a:r>
              <a:rPr lang="en-US" dirty="0" smtClean="0"/>
              <a:t>features of anterior uveitis, its complications, and response to treatment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Corneal thickness/edema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4" name="Picture 3" descr="Cornea - AS 5 line rast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47592" r="10305" b="25556"/>
          <a:stretch/>
        </p:blipFill>
        <p:spPr>
          <a:xfrm>
            <a:off x="533400" y="2057400"/>
            <a:ext cx="38227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0" t="54259" r="1764" b="23333"/>
          <a:stretch/>
        </p:blipFill>
        <p:spPr>
          <a:xfrm>
            <a:off x="4800600" y="2057400"/>
            <a:ext cx="4114800" cy="2347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95800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Healthy 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22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Acute anterior uveitis</a:t>
            </a:r>
          </a:p>
        </p:txBody>
      </p:sp>
    </p:spTree>
    <p:extLst>
      <p:ext uri="{BB962C8B-B14F-4D97-AF65-F5344CB8AC3E}">
        <p14:creationId xmlns:p14="http://schemas.microsoft.com/office/powerpoint/2010/main" val="94600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Corneal thickness/edema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4" name="Picture 3" descr="Cornea - AS 5 line rast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47592" r="10305" b="25556"/>
          <a:stretch/>
        </p:blipFill>
        <p:spPr>
          <a:xfrm>
            <a:off x="533400" y="2057400"/>
            <a:ext cx="38227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0" t="54259" r="1764" b="23333"/>
          <a:stretch/>
        </p:blipFill>
        <p:spPr>
          <a:xfrm>
            <a:off x="4800600" y="2057400"/>
            <a:ext cx="4114800" cy="2347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95800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Healthy 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22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Acute anterior uveitis</a:t>
            </a:r>
          </a:p>
        </p:txBody>
      </p:sp>
      <p:pic>
        <p:nvPicPr>
          <p:cNvPr id="9" name="Content Placeholder 3" descr="Cornea with measurement AS 5 line raster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47354" r="10339" b="26247"/>
          <a:stretch/>
        </p:blipFill>
        <p:spPr>
          <a:xfrm>
            <a:off x="533400" y="2057400"/>
            <a:ext cx="38100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9" name="Content Placeholder 8" descr="Corneal thickness pap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7" b="43940"/>
          <a:stretch/>
        </p:blipFill>
        <p:spPr>
          <a:xfrm>
            <a:off x="457200" y="2438400"/>
            <a:ext cx="8229600" cy="3175000"/>
          </a:xfrm>
        </p:spPr>
      </p:pic>
      <p:sp>
        <p:nvSpPr>
          <p:cNvPr id="10" name="Rectangle 9"/>
          <p:cNvSpPr/>
          <p:nvPr/>
        </p:nvSpPr>
        <p:spPr>
          <a:xfrm>
            <a:off x="1371600" y="10668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Anterior segment optical coherence tomography in acute anterior </a:t>
            </a:r>
            <a:r>
              <a:rPr lang="en-US" b="1" dirty="0" smtClean="0">
                <a:latin typeface="Arial"/>
                <a:cs typeface="Arial"/>
              </a:rPr>
              <a:t>uveitis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Cristiana Agra, </a:t>
            </a:r>
            <a:r>
              <a:rPr lang="en-US" sz="1600" dirty="0" err="1">
                <a:latin typeface="Arial"/>
                <a:cs typeface="Arial"/>
              </a:rPr>
              <a:t>Lydianne</a:t>
            </a:r>
            <a:r>
              <a:rPr lang="en-US" sz="1600" dirty="0">
                <a:latin typeface="Arial"/>
                <a:cs typeface="Arial"/>
              </a:rPr>
              <a:t> Agra, Jeanine </a:t>
            </a:r>
            <a:r>
              <a:rPr lang="en-US" sz="1600" dirty="0" err="1">
                <a:latin typeface="Arial"/>
                <a:cs typeface="Arial"/>
              </a:rPr>
              <a:t>Dantas</a:t>
            </a:r>
            <a:r>
              <a:rPr lang="en-US" sz="1600" dirty="0">
                <a:latin typeface="Arial"/>
                <a:cs typeface="Arial"/>
              </a:rPr>
              <a:t>, Tiago </a:t>
            </a:r>
            <a:r>
              <a:rPr lang="en-US" sz="1600" dirty="0" err="1">
                <a:latin typeface="Arial"/>
                <a:cs typeface="Arial"/>
              </a:rPr>
              <a:t>Eugênio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Faria</a:t>
            </a:r>
            <a:r>
              <a:rPr lang="en-US" sz="1600" dirty="0">
                <a:latin typeface="Arial"/>
                <a:cs typeface="Arial"/>
              </a:rPr>
              <a:t> e </a:t>
            </a:r>
            <a:r>
              <a:rPr lang="en-US" sz="1600" dirty="0" err="1">
                <a:latin typeface="Arial"/>
                <a:cs typeface="Arial"/>
              </a:rPr>
              <a:t>Arantes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João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Lins</a:t>
            </a:r>
            <a:r>
              <a:rPr lang="en-US" sz="1600" dirty="0">
                <a:latin typeface="Arial"/>
                <a:cs typeface="Arial"/>
              </a:rPr>
              <a:t> de Andrade </a:t>
            </a:r>
            <a:r>
              <a:rPr lang="en-US" sz="1600" dirty="0" err="1">
                <a:latin typeface="Arial"/>
                <a:cs typeface="Arial"/>
              </a:rPr>
              <a:t>Neto</a:t>
            </a:r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dirty="0" err="1">
                <a:latin typeface="Arial"/>
                <a:cs typeface="Arial"/>
              </a:rPr>
              <a:t>Arq</a:t>
            </a:r>
            <a:r>
              <a:rPr lang="en-US" sz="1600" dirty="0">
                <a:latin typeface="Arial"/>
                <a:cs typeface="Arial"/>
              </a:rPr>
              <a:t>. Bras. </a:t>
            </a:r>
            <a:r>
              <a:rPr lang="en-US" sz="1600" dirty="0" err="1">
                <a:latin typeface="Arial"/>
                <a:cs typeface="Arial"/>
              </a:rPr>
              <a:t>Oftalmol</a:t>
            </a:r>
            <a:r>
              <a:rPr lang="en-US" sz="1600" dirty="0">
                <a:latin typeface="Arial"/>
                <a:cs typeface="Arial"/>
              </a:rPr>
              <a:t>. </a:t>
            </a:r>
            <a:r>
              <a:rPr lang="en-US" sz="1600" dirty="0" smtClean="0">
                <a:latin typeface="Arial"/>
                <a:cs typeface="Arial"/>
              </a:rPr>
              <a:t>Feb 2014; 77:1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82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Keratic</a:t>
            </a:r>
            <a:r>
              <a:rPr lang="en-US" dirty="0" smtClean="0"/>
              <a:t> precipitates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000" r="2311" b="72592"/>
          <a:stretch/>
        </p:blipFill>
        <p:spPr>
          <a:xfrm>
            <a:off x="1143000" y="1828800"/>
            <a:ext cx="6638083" cy="33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Fibrin membrane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0" t="31295" r="3465" b="49841"/>
          <a:stretch/>
        </p:blipFill>
        <p:spPr>
          <a:xfrm>
            <a:off x="1181100" y="1905000"/>
            <a:ext cx="6972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Inflammatory cells in the anterior chamber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0926"/>
          <a:stretch/>
        </p:blipFill>
        <p:spPr>
          <a:xfrm>
            <a:off x="914400" y="1981200"/>
            <a:ext cx="7239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8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 cells pap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29348" r="10494" b="28080"/>
          <a:stretch/>
        </p:blipFill>
        <p:spPr>
          <a:xfrm>
            <a:off x="1295400" y="2438400"/>
            <a:ext cx="6578600" cy="43053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838200"/>
            <a:ext cx="6705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High-speed optical coherence tomography for imaging anterior chamber inflammatory reaction in uveitis: clinical correlation and grading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A,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Ashokkumar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D, Jacob S, et al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Am J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Ophthalmol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2009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Mar;147(3):413-416.e3.</a:t>
            </a:r>
          </a:p>
        </p:txBody>
      </p:sp>
    </p:spTree>
    <p:extLst>
      <p:ext uri="{BB962C8B-B14F-4D97-AF65-F5344CB8AC3E}">
        <p14:creationId xmlns:p14="http://schemas.microsoft.com/office/powerpoint/2010/main" val="361298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HPI (continued…):</a:t>
            </a:r>
            <a:endParaRPr lang="en-US" b="1" dirty="0"/>
          </a:p>
          <a:p>
            <a:r>
              <a:rPr lang="en-US" dirty="0" smtClean="0">
                <a:solidFill>
                  <a:srgbClr val="595959"/>
                </a:solidFill>
              </a:rPr>
              <a:t>First episode: June 2013 – resolved with topical steroids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Second episode: March 2014 – resolved with topical steroids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	</a:t>
            </a:r>
            <a:r>
              <a:rPr lang="en-US" dirty="0" smtClean="0">
                <a:solidFill>
                  <a:srgbClr val="595959"/>
                </a:solidFill>
              </a:rPr>
              <a:t>- systemic work up done at this time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Third episode: December 2015 – resolved with topical steroids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897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 cells paper 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29943" r="10339" b="12459"/>
          <a:stretch/>
        </p:blipFill>
        <p:spPr>
          <a:xfrm>
            <a:off x="1752600" y="2438400"/>
            <a:ext cx="54102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066800"/>
            <a:ext cx="5867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Automated Analysis of Anterior Chamber Inflammation by Spectral-Domain Optical Coherence Tomography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Sharma S,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Lowder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CY,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Baynes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K, et al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Ophthalmology 2015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Jul;122(7):1464-70</a:t>
            </a:r>
          </a:p>
        </p:txBody>
      </p:sp>
    </p:spTree>
    <p:extLst>
      <p:ext uri="{BB962C8B-B14F-4D97-AF65-F5344CB8AC3E}">
        <p14:creationId xmlns:p14="http://schemas.microsoft.com/office/powerpoint/2010/main" val="344785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Anterior segment optical coherence tomography (AS-OCT) </a:t>
            </a:r>
            <a:r>
              <a:rPr lang="en-US" dirty="0" smtClean="0"/>
              <a:t>may be a useful non-invasive ancillary test in patients with anterior uveitis</a:t>
            </a:r>
          </a:p>
          <a:p>
            <a:r>
              <a:rPr lang="en-US" dirty="0" smtClean="0"/>
              <a:t>Features such as corneal thickness/edema, </a:t>
            </a:r>
            <a:r>
              <a:rPr lang="en-US" dirty="0" err="1" smtClean="0"/>
              <a:t>keratic</a:t>
            </a:r>
            <a:r>
              <a:rPr lang="en-US" dirty="0" smtClean="0"/>
              <a:t> precipitates, fibrin deposition and anterior chamber inflammation may be useful parameters to assess treatment response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Shorye</a:t>
            </a:r>
            <a:r>
              <a:rPr lang="en-US" dirty="0" smtClean="0"/>
              <a:t> Payne MD</a:t>
            </a:r>
          </a:p>
          <a:p>
            <a:r>
              <a:rPr lang="en-US" dirty="0" smtClean="0"/>
              <a:t>Mary and Tammy</a:t>
            </a:r>
          </a:p>
          <a:p>
            <a:r>
              <a:rPr lang="en-US" dirty="0" smtClean="0"/>
              <a:t>Drs. Syed, Fernandez, </a:t>
            </a:r>
            <a:r>
              <a:rPr lang="en-US" dirty="0" err="1" smtClean="0"/>
              <a:t>Kassm</a:t>
            </a:r>
            <a:r>
              <a:rPr lang="en-US" dirty="0" smtClean="0"/>
              <a:t>, Breaux, </a:t>
            </a:r>
            <a:r>
              <a:rPr lang="en-US" dirty="0" err="1" smtClean="0"/>
              <a:t>Piri</a:t>
            </a:r>
            <a:r>
              <a:rPr lang="en-US" dirty="0" smtClean="0"/>
              <a:t>, Mueller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>
                <a:latin typeface="Arial"/>
                <a:cs typeface="Arial"/>
              </a:rPr>
              <a:t>Cristiana</a:t>
            </a:r>
            <a:r>
              <a:rPr lang="en-US" sz="1800" dirty="0">
                <a:latin typeface="Arial"/>
                <a:cs typeface="Arial"/>
              </a:rPr>
              <a:t> Agra, </a:t>
            </a:r>
            <a:r>
              <a:rPr lang="en-US" sz="1800" dirty="0" err="1">
                <a:latin typeface="Arial"/>
                <a:cs typeface="Arial"/>
              </a:rPr>
              <a:t>Lydianne</a:t>
            </a:r>
            <a:r>
              <a:rPr lang="en-US" sz="1800" dirty="0">
                <a:latin typeface="Arial"/>
                <a:cs typeface="Arial"/>
              </a:rPr>
              <a:t> Agra, Jeanine </a:t>
            </a:r>
            <a:r>
              <a:rPr lang="en-US" sz="1800" dirty="0" err="1">
                <a:latin typeface="Arial"/>
                <a:cs typeface="Arial"/>
              </a:rPr>
              <a:t>Dantas</a:t>
            </a:r>
            <a:r>
              <a:rPr lang="en-US" sz="1800" dirty="0">
                <a:latin typeface="Arial"/>
                <a:cs typeface="Arial"/>
              </a:rPr>
              <a:t>, Tiago </a:t>
            </a:r>
            <a:r>
              <a:rPr lang="en-US" sz="1800" dirty="0" err="1">
                <a:latin typeface="Arial"/>
                <a:cs typeface="Arial"/>
              </a:rPr>
              <a:t>Eugênio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Faria</a:t>
            </a:r>
            <a:r>
              <a:rPr lang="en-US" sz="1800" dirty="0">
                <a:latin typeface="Arial"/>
                <a:cs typeface="Arial"/>
              </a:rPr>
              <a:t> e </a:t>
            </a:r>
            <a:r>
              <a:rPr lang="en-US" sz="1800" dirty="0" err="1">
                <a:latin typeface="Arial"/>
                <a:cs typeface="Arial"/>
              </a:rPr>
              <a:t>Arantes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João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Lins</a:t>
            </a:r>
            <a:r>
              <a:rPr lang="en-US" sz="1800" dirty="0">
                <a:latin typeface="Arial"/>
                <a:cs typeface="Arial"/>
              </a:rPr>
              <a:t> de Andrade </a:t>
            </a:r>
            <a:r>
              <a:rPr lang="en-US" sz="1800" dirty="0" err="1" smtClean="0">
                <a:latin typeface="Arial"/>
                <a:cs typeface="Arial"/>
              </a:rPr>
              <a:t>Neto</a:t>
            </a:r>
            <a:r>
              <a:rPr lang="en-US" sz="1800" dirty="0" smtClean="0">
                <a:latin typeface="Arial"/>
                <a:cs typeface="Arial"/>
              </a:rPr>
              <a:t>. </a:t>
            </a:r>
            <a:r>
              <a:rPr lang="en-US" sz="1800" dirty="0">
                <a:latin typeface="Arial"/>
                <a:cs typeface="Arial"/>
              </a:rPr>
              <a:t>Anterior segment optical coherence tomography in acute anterior </a:t>
            </a:r>
            <a:r>
              <a:rPr lang="en-US" sz="1800" dirty="0" smtClean="0">
                <a:latin typeface="Arial"/>
                <a:cs typeface="Arial"/>
              </a:rPr>
              <a:t>uveitis. </a:t>
            </a:r>
            <a:r>
              <a:rPr lang="en-US" sz="1800" dirty="0" err="1" smtClean="0">
                <a:latin typeface="Arial"/>
                <a:cs typeface="Arial"/>
              </a:rPr>
              <a:t>Arq</a:t>
            </a:r>
            <a:r>
              <a:rPr lang="en-US" sz="1800" dirty="0">
                <a:latin typeface="Arial"/>
                <a:cs typeface="Arial"/>
              </a:rPr>
              <a:t>. Bras. </a:t>
            </a:r>
            <a:r>
              <a:rPr lang="en-US" sz="1800" dirty="0" err="1">
                <a:latin typeface="Arial"/>
                <a:cs typeface="Arial"/>
              </a:rPr>
              <a:t>Oftalmol</a:t>
            </a:r>
            <a:r>
              <a:rPr lang="en-US" sz="1800" dirty="0">
                <a:latin typeface="Arial"/>
                <a:cs typeface="Arial"/>
              </a:rPr>
              <a:t>. Feb 2014; 77:</a:t>
            </a:r>
            <a:r>
              <a:rPr lang="en-US" sz="1800" dirty="0" smtClean="0">
                <a:latin typeface="Arial"/>
                <a:cs typeface="Arial"/>
              </a:rPr>
              <a:t>1</a:t>
            </a:r>
          </a:p>
          <a:p>
            <a:pPr>
              <a:buFont typeface="+mj-lt"/>
              <a:buAutoNum type="arabicPeriod"/>
            </a:pPr>
            <a:r>
              <a:rPr lang="en-US" sz="1800" dirty="0" err="1"/>
              <a:t>Agarwal</a:t>
            </a:r>
            <a:r>
              <a:rPr lang="en-US" sz="1800" dirty="0"/>
              <a:t> A, </a:t>
            </a:r>
            <a:r>
              <a:rPr lang="en-US" sz="1800" dirty="0" err="1"/>
              <a:t>Ashokkumar</a:t>
            </a:r>
            <a:r>
              <a:rPr lang="en-US" sz="1800" dirty="0"/>
              <a:t> D, Jacob S, et al. High-speed optical coherence tomography for imaging anterior chamber inflammatory reaction in uveitis: clinical correlation and grading. </a:t>
            </a:r>
            <a:r>
              <a:rPr lang="en-US" sz="1800" i="1" dirty="0"/>
              <a:t>Am J </a:t>
            </a:r>
            <a:r>
              <a:rPr lang="en-US" sz="1800" i="1" dirty="0" err="1"/>
              <a:t>Ophthalmol</a:t>
            </a:r>
            <a:r>
              <a:rPr lang="en-US" sz="1800" dirty="0"/>
              <a:t>. 2009;147:413–416. e413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Sharma S, </a:t>
            </a:r>
            <a:r>
              <a:rPr lang="en-US" sz="1800" dirty="0" err="1" smtClean="0"/>
              <a:t>Lowder</a:t>
            </a:r>
            <a:r>
              <a:rPr lang="en-US" sz="1800" dirty="0" smtClean="0"/>
              <a:t> CY, </a:t>
            </a:r>
            <a:r>
              <a:rPr lang="en-US" sz="1800" dirty="0" err="1" smtClean="0"/>
              <a:t>Vasanji</a:t>
            </a:r>
            <a:r>
              <a:rPr lang="en-US" sz="1800" dirty="0" smtClean="0"/>
              <a:t> A, </a:t>
            </a:r>
            <a:r>
              <a:rPr lang="en-US" sz="1800" dirty="0" err="1" smtClean="0"/>
              <a:t>Baynes</a:t>
            </a:r>
            <a:r>
              <a:rPr lang="en-US" sz="1800" dirty="0" smtClean="0"/>
              <a:t> K, Kaiser PK, et al. </a:t>
            </a:r>
            <a:r>
              <a:rPr lang="en-US" sz="1800" dirty="0" smtClean="0">
                <a:solidFill>
                  <a:srgbClr val="000000"/>
                </a:solidFill>
              </a:rPr>
              <a:t>Automated </a:t>
            </a:r>
            <a:r>
              <a:rPr lang="en-US" sz="1800" dirty="0">
                <a:solidFill>
                  <a:srgbClr val="000000"/>
                </a:solidFill>
              </a:rPr>
              <a:t>Analysis of Anterior Chamber Inflammation by Spectral-Domain Optical Coherence Tomography</a:t>
            </a:r>
            <a:r>
              <a:rPr lang="en-US" sz="1800" dirty="0" smtClean="0">
                <a:solidFill>
                  <a:srgbClr val="000000"/>
                </a:solidFill>
              </a:rPr>
              <a:t>. Ophthalmology 2015 </a:t>
            </a:r>
            <a:r>
              <a:rPr lang="en-US" sz="1800" dirty="0">
                <a:solidFill>
                  <a:srgbClr val="000000"/>
                </a:solidFill>
              </a:rPr>
              <a:t>Jul;122(7):1464-70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Regatieri</a:t>
            </a:r>
            <a:r>
              <a:rPr lang="en-US" sz="1800" dirty="0" smtClean="0"/>
              <a:t> CV, </a:t>
            </a:r>
            <a:r>
              <a:rPr lang="en-US" sz="1800" dirty="0" err="1" smtClean="0"/>
              <a:t>Alwassia</a:t>
            </a:r>
            <a:r>
              <a:rPr lang="en-US" sz="1800" dirty="0" smtClean="0"/>
              <a:t> A, Zhang JY, et al. Use </a:t>
            </a:r>
            <a:r>
              <a:rPr lang="en-US" sz="1800" dirty="0"/>
              <a:t>of Optical Coherence Tomography in the Diagnosis and Management of </a:t>
            </a:r>
            <a:r>
              <a:rPr lang="en-US" sz="1800" dirty="0" smtClean="0"/>
              <a:t>Uveitis.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Ophthalmol</a:t>
            </a:r>
            <a:r>
              <a:rPr lang="en-US" sz="1800" dirty="0" smtClean="0"/>
              <a:t> </a:t>
            </a:r>
            <a:r>
              <a:rPr lang="en-US" sz="1800" dirty="0" err="1" smtClean="0"/>
              <a:t>Clin</a:t>
            </a:r>
            <a:r>
              <a:rPr lang="en-US" sz="1800" dirty="0" smtClean="0"/>
              <a:t> 2012 Fall; 52(4): 33-34</a:t>
            </a:r>
          </a:p>
          <a:p>
            <a:pPr>
              <a:buFont typeface="+mj-lt"/>
              <a:buAutoNum type="arabicPeriod"/>
            </a:pPr>
            <a:r>
              <a:rPr lang="en-US" sz="1800" dirty="0" err="1"/>
              <a:t>Lowder</a:t>
            </a:r>
            <a:r>
              <a:rPr lang="en-US" sz="1800" dirty="0"/>
              <a:t> CY, Li Y, Perez VL, DH Anterior Chamber Cell Grading with High-Speed Optical Coherence Tomography. Invest </a:t>
            </a:r>
            <a:r>
              <a:rPr lang="en-US" sz="1800" dirty="0" err="1"/>
              <a:t>Ophthalmol</a:t>
            </a:r>
            <a:r>
              <a:rPr lang="en-US" sz="1800" dirty="0"/>
              <a:t> Vis Sci. 2004;45 E-Abstract 3372.</a:t>
            </a:r>
            <a:endParaRPr lang="en-US" sz="1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32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Review of Systems: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General: no fever, fatigue, weight loss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Cardiovascular: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Respiratory: no flu-like symptoms, sinusitis, hemoptysis, shortness of breath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Gastrointestinal: h/o chronic diarrhea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Genitourinary: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Neurological: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Musculoskeletal: h/o intermittent back pain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Integumentary: no rash or skin lesions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6740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Review of Systems</a:t>
            </a:r>
            <a:r>
              <a:rPr lang="en-US" b="1" dirty="0" smtClean="0"/>
              <a:t>: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General: </a:t>
            </a:r>
            <a:r>
              <a:rPr lang="en-US" dirty="0" smtClean="0">
                <a:solidFill>
                  <a:schemeClr val="accent2"/>
                </a:solidFill>
              </a:rPr>
              <a:t>no fever, fatigue, weight loss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Cardiovascular: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Respiratory: </a:t>
            </a:r>
            <a:r>
              <a:rPr lang="en-US" dirty="0" smtClean="0">
                <a:solidFill>
                  <a:srgbClr val="C0504D"/>
                </a:solidFill>
              </a:rPr>
              <a:t>no flu-like symptoms, sinusitis, hemoptysis, shortness of breath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Gastrointestinal: </a:t>
            </a:r>
            <a:r>
              <a:rPr lang="en-US" dirty="0" smtClean="0">
                <a:solidFill>
                  <a:srgbClr val="C0504D"/>
                </a:solidFill>
              </a:rPr>
              <a:t>h/o chronic diarrhea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Genitourinary: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Neurological: unremarkable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Musculoskeletal: </a:t>
            </a:r>
            <a:r>
              <a:rPr lang="en-US" dirty="0" smtClean="0">
                <a:solidFill>
                  <a:srgbClr val="C0504D"/>
                </a:solidFill>
              </a:rPr>
              <a:t>h/o intermittent back pain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Integumentary: </a:t>
            </a:r>
            <a:r>
              <a:rPr lang="en-US" dirty="0" smtClean="0">
                <a:solidFill>
                  <a:srgbClr val="C0504D"/>
                </a:solidFill>
              </a:rPr>
              <a:t>no rash or skin lesions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45713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248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Past Ocular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h/o trauma to either eye; no h/o similar episodes in OD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Mild non-proliferative diabetic retinopathy OU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Glaucoma suspect OU: based 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cup/disc ratio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Nuclear sclerotic cataract OU</a:t>
            </a:r>
          </a:p>
          <a:p>
            <a:pPr marL="0" indent="0">
              <a:buNone/>
            </a:pP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Past Medical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Diabetes (insulin dependent)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Past Surgical History / Family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Unremarkable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Social History: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Former smoker; occasional/social alcohol use; no recreational drugs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Medications: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Long-acting insulin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Glargine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) and pre-prandial insulin sliding scale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Allergies: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No known drug allergies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272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82699"/>
              </p:ext>
            </p:extLst>
          </p:nvPr>
        </p:nvGraphicFramePr>
        <p:xfrm>
          <a:off x="685800" y="1371600"/>
          <a:ext cx="7924800" cy="38760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Best-corrected 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-1.00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+0.75 x 178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sphere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3→2mm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5mm→unreactive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1613"/>
              </p:ext>
            </p:extLst>
          </p:nvPr>
        </p:nvGraphicFramePr>
        <p:xfrm>
          <a:off x="457200" y="1066800"/>
          <a:ext cx="8305800" cy="5090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 diffuse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conjunctival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injection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Clear; no KPs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edema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no KPs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Deep; 2-3+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flare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synechiae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~4:30 to 9:00 o’clock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1+NS;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1+CC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degrees fibrin membrane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overlying the anterior aspect of the 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Gonio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D35rf1+;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D35rf1+;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PAS; fibrin inferiorly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323682"/>
              </p:ext>
            </p:extLst>
          </p:nvPr>
        </p:nvGraphicFramePr>
        <p:xfrm>
          <a:off x="457200" y="1066800"/>
          <a:ext cx="83058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928620"/>
                <a:gridCol w="391160"/>
                <a:gridCol w="3418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Pink and sharp; C/D 0.7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view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MAs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view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view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view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38800" y="3581400"/>
            <a:ext cx="1668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B-scan: </a:t>
            </a:r>
          </a:p>
          <a:p>
            <a:r>
              <a:rPr lang="en-US" dirty="0" smtClean="0">
                <a:latin typeface="Arial"/>
                <a:cs typeface="Arial"/>
              </a:rPr>
              <a:t>Vitreous clear; </a:t>
            </a:r>
          </a:p>
          <a:p>
            <a:r>
              <a:rPr lang="en-US" dirty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etina flat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1152</Words>
  <Application>Microsoft Macintosh PowerPoint</Application>
  <PresentationFormat>On-screen Show (4:3)</PresentationFormat>
  <Paragraphs>282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GRAND ROUNDS  Anterior Segment OCT Imaging in a case of Acute Anterior Uveitis</vt:lpstr>
      <vt:lpstr>Patient Presentation</vt:lpstr>
      <vt:lpstr>Patient Presentation</vt:lpstr>
      <vt:lpstr>Patient Presentation</vt:lpstr>
      <vt:lpstr>Patient Presentation</vt:lpstr>
      <vt:lpstr>Patient Presentation</vt:lpstr>
      <vt:lpstr>External Exam</vt:lpstr>
      <vt:lpstr>Anterior Segment Exam</vt:lpstr>
      <vt:lpstr>Posterior Segment Exam</vt:lpstr>
      <vt:lpstr>Clinical Photos</vt:lpstr>
      <vt:lpstr>Anterior Segment OCT</vt:lpstr>
      <vt:lpstr>Anterior Segment OCT</vt:lpstr>
      <vt:lpstr>Systemic workup</vt:lpstr>
      <vt:lpstr>Assessment</vt:lpstr>
      <vt:lpstr>Plan and Follow up</vt:lpstr>
      <vt:lpstr>External Exam</vt:lpstr>
      <vt:lpstr>Anterior Segment Exam</vt:lpstr>
      <vt:lpstr>Posterior Segment Exam</vt:lpstr>
      <vt:lpstr>Clinical Photos</vt:lpstr>
      <vt:lpstr>Anterior Segment OCT</vt:lpstr>
      <vt:lpstr>Anterior Segment OCT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Conclusions</vt:lpstr>
      <vt:lpstr>Acknowledgements</vt:lpstr>
      <vt:lpstr>References</vt:lpstr>
      <vt:lpstr>Thank you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Mehreen Adhi</cp:lastModifiedBy>
  <cp:revision>137</cp:revision>
  <dcterms:created xsi:type="dcterms:W3CDTF">2016-10-11T20:34:40Z</dcterms:created>
  <dcterms:modified xsi:type="dcterms:W3CDTF">2016-10-23T06:52:07Z</dcterms:modified>
</cp:coreProperties>
</file>