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70" r:id="rId4"/>
    <p:sldId id="258" r:id="rId5"/>
    <p:sldId id="260" r:id="rId6"/>
    <p:sldId id="269" r:id="rId7"/>
    <p:sldId id="279" r:id="rId8"/>
    <p:sldId id="283" r:id="rId9"/>
    <p:sldId id="278" r:id="rId10"/>
    <p:sldId id="281" r:id="rId11"/>
    <p:sldId id="265" r:id="rId12"/>
    <p:sldId id="266" r:id="rId13"/>
    <p:sldId id="280" r:id="rId14"/>
    <p:sldId id="296" r:id="rId15"/>
    <p:sldId id="292" r:id="rId16"/>
    <p:sldId id="29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68" r:id="rId25"/>
    <p:sldId id="271" r:id="rId26"/>
    <p:sldId id="274" r:id="rId27"/>
    <p:sldId id="275" r:id="rId28"/>
    <p:sldId id="277" r:id="rId29"/>
    <p:sldId id="294" r:id="rId30"/>
    <p:sldId id="295" r:id="rId31"/>
    <p:sldId id="298" r:id="rId32"/>
    <p:sldId id="300" r:id="rId33"/>
    <p:sldId id="303" r:id="rId34"/>
    <p:sldId id="304" r:id="rId35"/>
    <p:sldId id="301" r:id="rId36"/>
    <p:sldId id="302" r:id="rId37"/>
    <p:sldId id="263" r:id="rId38"/>
    <p:sldId id="262" r:id="rId39"/>
    <p:sldId id="273" r:id="rId40"/>
    <p:sldId id="291" r:id="rId41"/>
    <p:sldId id="276" r:id="rId42"/>
    <p:sldId id="297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0000"/>
    <a:srgbClr val="CC3300"/>
    <a:srgbClr val="993300"/>
    <a:srgbClr val="D3D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23270" autoAdjust="0"/>
    <p:restoredTop sz="73588" autoAdjust="0"/>
  </p:normalViewPr>
  <p:slideViewPr>
    <p:cSldViewPr showGuides="1">
      <p:cViewPr varScale="1">
        <p:scale>
          <a:sx n="55" d="100"/>
          <a:sy n="55" d="100"/>
        </p:scale>
        <p:origin x="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A0BFF-2907-5348-9243-CF88AA94CFC7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797C1-1E88-B249-B1A3-D2710543F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7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ICRB group 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76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11/18/16</a:t>
            </a:r>
          </a:p>
          <a:p>
            <a:r>
              <a:rPr lang="en-US" dirty="0" smtClean="0"/>
              <a:t>Vitreous</a:t>
            </a:r>
            <a:r>
              <a:rPr lang="en-US" baseline="0" dirty="0" smtClean="0"/>
              <a:t> seeds tend to move around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11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12/16/18</a:t>
            </a:r>
          </a:p>
          <a:p>
            <a:r>
              <a:rPr lang="en-US" dirty="0" err="1" smtClean="0"/>
              <a:t>Topotecan</a:t>
            </a:r>
            <a:r>
              <a:rPr lang="en-US" dirty="0" smtClean="0"/>
              <a:t>: binds to </a:t>
            </a:r>
            <a:r>
              <a:rPr lang="en-US" dirty="0" err="1" smtClean="0"/>
              <a:t>topoisomerase</a:t>
            </a:r>
            <a:r>
              <a:rPr lang="en-US" dirty="0" smtClean="0"/>
              <a:t> I-</a:t>
            </a:r>
            <a:r>
              <a:rPr lang="en-US" dirty="0" err="1" smtClean="0"/>
              <a:t>Dna</a:t>
            </a:r>
            <a:r>
              <a:rPr lang="en-US" dirty="0" smtClean="0"/>
              <a:t> complex, preventing </a:t>
            </a:r>
            <a:r>
              <a:rPr lang="en-US" dirty="0" err="1" smtClean="0"/>
              <a:t>religation</a:t>
            </a:r>
            <a:r>
              <a:rPr lang="en-US" dirty="0" smtClean="0"/>
              <a:t> of single strand</a:t>
            </a:r>
            <a:r>
              <a:rPr lang="en-US" baseline="0" dirty="0" smtClean="0"/>
              <a:t> breaks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72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Observation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7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presenting signs and symptoms</a:t>
            </a:r>
          </a:p>
          <a:p>
            <a:pPr lvl="1"/>
            <a:r>
              <a:rPr lang="en-US" dirty="0" smtClean="0"/>
              <a:t>Strabismus (25%) – ET or XT</a:t>
            </a:r>
          </a:p>
          <a:p>
            <a:pPr lvl="1"/>
            <a:r>
              <a:rPr lang="en-US" dirty="0" smtClean="0"/>
              <a:t>Vitreous hemorrhage</a:t>
            </a:r>
          </a:p>
          <a:p>
            <a:pPr lvl="1"/>
            <a:r>
              <a:rPr lang="en-US" dirty="0" err="1" smtClean="0"/>
              <a:t>Hyphema</a:t>
            </a:r>
            <a:endParaRPr lang="en-US" dirty="0" smtClean="0"/>
          </a:p>
          <a:p>
            <a:pPr lvl="1"/>
            <a:r>
              <a:rPr lang="en-US" dirty="0" smtClean="0"/>
              <a:t>Ocular or </a:t>
            </a:r>
            <a:r>
              <a:rPr lang="en-US" dirty="0" err="1" smtClean="0"/>
              <a:t>periocular</a:t>
            </a:r>
            <a:r>
              <a:rPr lang="en-US" dirty="0" smtClean="0"/>
              <a:t> inflammation</a:t>
            </a:r>
          </a:p>
          <a:p>
            <a:pPr lvl="1"/>
            <a:r>
              <a:rPr lang="en-US" dirty="0" smtClean="0"/>
              <a:t>Glaucoma</a:t>
            </a:r>
          </a:p>
          <a:p>
            <a:pPr lvl="1"/>
            <a:r>
              <a:rPr lang="en-US" dirty="0" err="1" smtClean="0"/>
              <a:t>Proptosis</a:t>
            </a:r>
            <a:endParaRPr lang="en-US" dirty="0" smtClean="0"/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Pseudohypopyon</a:t>
            </a:r>
            <a:endParaRPr lang="en-US" dirty="0" smtClean="0"/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Differential for </a:t>
            </a:r>
            <a:r>
              <a:rPr lang="en-US" dirty="0" err="1" smtClean="0"/>
              <a:t>leukocoria</a:t>
            </a:r>
            <a:r>
              <a:rPr lang="en-US" dirty="0" smtClean="0"/>
              <a:t>: RB,</a:t>
            </a:r>
            <a:r>
              <a:rPr lang="en-US" baseline="0" dirty="0" smtClean="0"/>
              <a:t> PFV, ROP, cataract, </a:t>
            </a:r>
            <a:r>
              <a:rPr lang="en-US" baseline="0" dirty="0" err="1" smtClean="0"/>
              <a:t>coloboma</a:t>
            </a:r>
            <a:r>
              <a:rPr lang="en-US" baseline="0" dirty="0" smtClean="0"/>
              <a:t> of choroid or optic disc, </a:t>
            </a:r>
            <a:r>
              <a:rPr lang="en-US" baseline="0" dirty="0" err="1" smtClean="0"/>
              <a:t>uveitis</a:t>
            </a:r>
            <a:r>
              <a:rPr lang="en-US" baseline="0" dirty="0" smtClean="0"/>
              <a:t>, larval </a:t>
            </a:r>
            <a:r>
              <a:rPr lang="en-US" baseline="0" dirty="0" err="1" smtClean="0"/>
              <a:t>granulomatosis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toxocariasis</a:t>
            </a:r>
            <a:r>
              <a:rPr lang="en-US" baseline="0" dirty="0" smtClean="0"/>
              <a:t>), congenital retinal fold, coats disease, organizing vitreous hemorrhage, retinal dysplasia, corneal opacity, FEVR, high myopia/</a:t>
            </a:r>
            <a:r>
              <a:rPr lang="en-US" baseline="0" dirty="0" err="1" smtClean="0"/>
              <a:t>anisometropia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myenlinated</a:t>
            </a:r>
            <a:r>
              <a:rPr lang="en-US" baseline="0" dirty="0" smtClean="0"/>
              <a:t> nerve fiber, </a:t>
            </a:r>
            <a:r>
              <a:rPr lang="en-US" baseline="0" dirty="0" err="1" smtClean="0"/>
              <a:t>norrie</a:t>
            </a:r>
            <a:r>
              <a:rPr lang="en-US" baseline="0" dirty="0" smtClean="0"/>
              <a:t> disease, retinal detachment, photographic artifact.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78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Endophytic</a:t>
            </a:r>
            <a:r>
              <a:rPr lang="en-US" dirty="0" smtClean="0"/>
              <a:t>: white to cream-colored mass, breaks through internal limiting membrane. </a:t>
            </a:r>
          </a:p>
          <a:p>
            <a:r>
              <a:rPr lang="en-US" dirty="0" smtClean="0"/>
              <a:t>Vitreous seeding: individual cells or fragments of tumor tissue become separated</a:t>
            </a:r>
            <a:r>
              <a:rPr lang="en-US" baseline="0" dirty="0" smtClean="0"/>
              <a:t> from main mass. Can be few and localized or diffuse and extensive – resembling </a:t>
            </a:r>
            <a:r>
              <a:rPr lang="en-US" baseline="0" dirty="0" err="1" smtClean="0"/>
              <a:t>endophthalmitis</a:t>
            </a:r>
            <a:r>
              <a:rPr lang="en-US" baseline="0" dirty="0" smtClean="0"/>
              <a:t>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malignant cells enter AC-&gt; </a:t>
            </a:r>
            <a:r>
              <a:rPr lang="en-US" baseline="0" dirty="0" err="1" smtClean="0">
                <a:sym typeface="Wingdings"/>
              </a:rPr>
              <a:t>pseudohypopyon</a:t>
            </a:r>
            <a:endParaRPr lang="en-US" baseline="0" dirty="0" smtClean="0">
              <a:sym typeface="Wingdings"/>
            </a:endParaRPr>
          </a:p>
          <a:p>
            <a:r>
              <a:rPr lang="en-US" baseline="0" dirty="0" err="1" smtClean="0">
                <a:sym typeface="Wingdings"/>
              </a:rPr>
              <a:t>Exophytic</a:t>
            </a:r>
            <a:r>
              <a:rPr lang="en-US" baseline="0" dirty="0" smtClean="0">
                <a:sym typeface="Wingdings"/>
              </a:rPr>
              <a:t>- yellow-white, in </a:t>
            </a:r>
            <a:r>
              <a:rPr lang="en-US" baseline="0" dirty="0" err="1" smtClean="0">
                <a:sym typeface="Wingdings"/>
              </a:rPr>
              <a:t>subretinal</a:t>
            </a:r>
            <a:r>
              <a:rPr lang="en-US" baseline="0" dirty="0" smtClean="0">
                <a:sym typeface="Wingdings"/>
              </a:rPr>
              <a:t> space- overlying retinal vessels inc caliber and </a:t>
            </a:r>
            <a:r>
              <a:rPr lang="en-US" baseline="0" dirty="0" err="1" smtClean="0">
                <a:sym typeface="Wingdings"/>
              </a:rPr>
              <a:t>tortuosity</a:t>
            </a:r>
            <a:r>
              <a:rPr lang="en-US" baseline="0" dirty="0" smtClean="0">
                <a:sym typeface="Wingdings"/>
              </a:rPr>
              <a:t>. Associated </a:t>
            </a:r>
            <a:r>
              <a:rPr lang="en-US" baseline="0" dirty="0" err="1" smtClean="0">
                <a:sym typeface="Wingdings"/>
              </a:rPr>
              <a:t>w</a:t>
            </a:r>
            <a:r>
              <a:rPr lang="en-US" baseline="0" dirty="0" smtClean="0">
                <a:sym typeface="Wingdings"/>
              </a:rPr>
              <a:t>/ </a:t>
            </a:r>
            <a:r>
              <a:rPr lang="en-US" baseline="0" dirty="0" err="1" smtClean="0">
                <a:sym typeface="Wingdings"/>
              </a:rPr>
              <a:t>subretinal</a:t>
            </a:r>
            <a:r>
              <a:rPr lang="en-US" baseline="0" dirty="0" smtClean="0">
                <a:sym typeface="Wingdings"/>
              </a:rPr>
              <a:t> fluid accumulation-&gt; can mimic </a:t>
            </a:r>
            <a:r>
              <a:rPr lang="en-US" baseline="0" dirty="0" err="1" smtClean="0">
                <a:sym typeface="Wingdings"/>
              </a:rPr>
              <a:t>exudative</a:t>
            </a:r>
            <a:r>
              <a:rPr lang="en-US" baseline="0" dirty="0" smtClean="0">
                <a:sym typeface="Wingdings"/>
              </a:rPr>
              <a:t> RD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suggestive of coats disease</a:t>
            </a:r>
          </a:p>
          <a:p>
            <a:endParaRPr lang="en-US" baseline="0" dirty="0" smtClean="0">
              <a:sym typeface="Wingdings"/>
            </a:endParaRP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- RB cells can implant on previously uninvolved retinal tissue and grow -&gt; creates impression of </a:t>
            </a:r>
            <a:r>
              <a:rPr lang="en-US" baseline="0" dirty="0" err="1" smtClean="0">
                <a:sym typeface="Wingdings"/>
              </a:rPr>
              <a:t>multicentric</a:t>
            </a:r>
            <a:r>
              <a:rPr lang="en-US" baseline="0" dirty="0" smtClean="0">
                <a:sym typeface="Wingdings"/>
              </a:rPr>
              <a:t> tumor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15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 gene suppresses tumor production – only need one normal</a:t>
            </a:r>
            <a:r>
              <a:rPr lang="en-US" baseline="0" dirty="0" smtClean="0"/>
              <a:t> gene. </a:t>
            </a:r>
          </a:p>
          <a:p>
            <a:r>
              <a:rPr lang="en-US" baseline="0" dirty="0" smtClean="0"/>
              <a:t>1 abnormal gene is unstable so leads to second gene becoming mutated </a:t>
            </a:r>
            <a:endParaRPr lang="en-US" dirty="0" smtClean="0"/>
          </a:p>
          <a:p>
            <a:r>
              <a:rPr lang="en-US" dirty="0" smtClean="0"/>
              <a:t>Somatic: results in </a:t>
            </a:r>
            <a:r>
              <a:rPr lang="en-US" dirty="0" err="1" smtClean="0"/>
              <a:t>unifocal</a:t>
            </a:r>
            <a:r>
              <a:rPr lang="en-US" dirty="0" smtClean="0"/>
              <a:t> and</a:t>
            </a:r>
            <a:r>
              <a:rPr lang="en-US" baseline="0" dirty="0" smtClean="0"/>
              <a:t> unilateral tumors</a:t>
            </a:r>
          </a:p>
          <a:p>
            <a:r>
              <a:rPr lang="en-US" baseline="0" dirty="0" smtClean="0"/>
              <a:t>Second somatic mutation occurs in 1 or more retinal cells – results in </a:t>
            </a:r>
            <a:r>
              <a:rPr lang="en-US" baseline="0" dirty="0" err="1" smtClean="0"/>
              <a:t>multicentric</a:t>
            </a:r>
            <a:r>
              <a:rPr lang="en-US" baseline="0" dirty="0" smtClean="0"/>
              <a:t> and usually bilateral tumor 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00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Occurs in about 1% of cases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19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EBR:</a:t>
            </a:r>
            <a:r>
              <a:rPr lang="en-US" baseline="0" dirty="0" smtClean="0"/>
              <a:t> high rate of secondary tumors, craniofacial deformities</a:t>
            </a:r>
          </a:p>
          <a:p>
            <a:r>
              <a:rPr lang="en-US" baseline="0" dirty="0" smtClean="0"/>
              <a:t>IAC: used as primary therapy, advanced disease, bilateral cases and eyes who have previously failed conventional management (EBR and systemic chemo)</a:t>
            </a:r>
          </a:p>
          <a:p>
            <a:endParaRPr lang="en-US" baseline="0" dirty="0" smtClean="0"/>
          </a:p>
          <a:p>
            <a:r>
              <a:rPr lang="en-US" baseline="0" dirty="0" smtClean="0"/>
              <a:t>Chemotherapy: </a:t>
            </a:r>
            <a:r>
              <a:rPr lang="en-US" baseline="0" dirty="0" err="1" smtClean="0"/>
              <a:t>vincristine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carboplatin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epipodophyllotoxin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etoposide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teniposide</a:t>
            </a:r>
            <a:r>
              <a:rPr lang="en-US" baseline="0" dirty="0" smtClean="0"/>
              <a:t>), cyclosporine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66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2010 New York</a:t>
            </a:r>
          </a:p>
          <a:p>
            <a:r>
              <a:rPr lang="en-US" baseline="0" dirty="0" smtClean="0"/>
              <a:t>Chemotherapy:</a:t>
            </a:r>
          </a:p>
          <a:p>
            <a:r>
              <a:rPr lang="en-US" baseline="0" dirty="0" smtClean="0"/>
              <a:t>Systemic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bone marrow suppression</a:t>
            </a:r>
          </a:p>
          <a:p>
            <a:r>
              <a:rPr lang="en-US" baseline="0" dirty="0" smtClean="0">
                <a:sym typeface="Wingdings"/>
              </a:rPr>
              <a:t>Long term: hearing loss</a:t>
            </a:r>
          </a:p>
          <a:p>
            <a:endParaRPr lang="en-US" baseline="0" dirty="0" smtClean="0">
              <a:sym typeface="Wingdings"/>
            </a:endParaRPr>
          </a:p>
          <a:p>
            <a:r>
              <a:rPr lang="en-US" baseline="0" dirty="0" smtClean="0">
                <a:sym typeface="Wingdings"/>
              </a:rPr>
              <a:t>External beam radiation: secondary cancers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Age range of 3 months to 88 months</a:t>
            </a:r>
          </a:p>
          <a:p>
            <a:r>
              <a:rPr lang="en-US" dirty="0" err="1" smtClean="0"/>
              <a:t>Enucleation</a:t>
            </a:r>
            <a:r>
              <a:rPr lang="en-US" dirty="0" smtClean="0"/>
              <a:t> due to disease progression, not complications of chemo</a:t>
            </a:r>
          </a:p>
          <a:p>
            <a:r>
              <a:rPr lang="en-US" dirty="0" smtClean="0"/>
              <a:t>25 of 28 were</a:t>
            </a:r>
            <a:r>
              <a:rPr lang="en-US" baseline="0" dirty="0" smtClean="0"/>
              <a:t> group V of Reese-Ellsworth classification – meaning they had vitreous seeds and previously all eyes with vitreous seeds were enucleated so this prevented all but one from </a:t>
            </a:r>
            <a:r>
              <a:rPr lang="en-US" baseline="0" dirty="0" err="1" smtClean="0"/>
              <a:t>enucleation</a:t>
            </a: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1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Leakage</a:t>
            </a:r>
            <a:r>
              <a:rPr lang="en-US" baseline="0" dirty="0" smtClean="0"/>
              <a:t> seen at the tumor</a:t>
            </a:r>
          </a:p>
          <a:p>
            <a:r>
              <a:rPr lang="en-US" baseline="0" dirty="0" smtClean="0"/>
              <a:t>FA helpful for tumor recurrence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91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Vitreous</a:t>
            </a:r>
            <a:r>
              <a:rPr lang="en-US" baseline="0" dirty="0" smtClean="0"/>
              <a:t> seeds are the primary reason for treatment failure and loss of the eye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Previously globe salvage rates </a:t>
            </a:r>
            <a:r>
              <a:rPr lang="en-US" dirty="0" err="1" smtClean="0"/>
              <a:t>w</a:t>
            </a:r>
            <a:r>
              <a:rPr lang="en-US" dirty="0" smtClean="0"/>
              <a:t>/ vitreous seeds was 10-47%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7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58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Previously globe salvage rates </a:t>
            </a:r>
            <a:r>
              <a:rPr lang="en-US" dirty="0" err="1" smtClean="0"/>
              <a:t>w</a:t>
            </a:r>
            <a:r>
              <a:rPr lang="en-US" dirty="0" smtClean="0"/>
              <a:t>/ vitreous seeds was 10-47%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71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CT may facilitate by demonstrating</a:t>
            </a:r>
            <a:r>
              <a:rPr lang="en-US" baseline="0" dirty="0" smtClean="0"/>
              <a:t> intraocular calcification but need to avoid risk of radiation. Risk of secondary tumors is high</a:t>
            </a:r>
          </a:p>
          <a:p>
            <a:r>
              <a:rPr lang="en-US" baseline="0" dirty="0" smtClean="0"/>
              <a:t>Trilateral RB: primitive </a:t>
            </a:r>
            <a:r>
              <a:rPr lang="en-US" baseline="0" dirty="0" err="1" smtClean="0"/>
              <a:t>neuroectodermal</a:t>
            </a:r>
            <a:r>
              <a:rPr lang="en-US" baseline="0" dirty="0" smtClean="0"/>
              <a:t> tumor of pineal gland or </a:t>
            </a:r>
            <a:r>
              <a:rPr lang="en-US" baseline="0" dirty="0" err="1" smtClean="0"/>
              <a:t>parasellar</a:t>
            </a:r>
            <a:r>
              <a:rPr lang="en-US" baseline="0" dirty="0" smtClean="0"/>
              <a:t> region. 0.5% in unilateral; 5-15% bilateral. Rate reduced in pt </a:t>
            </a:r>
            <a:r>
              <a:rPr lang="en-US" baseline="0" dirty="0" err="1" smtClean="0"/>
              <a:t>w</a:t>
            </a:r>
            <a:r>
              <a:rPr lang="en-US" baseline="0" dirty="0" smtClean="0"/>
              <a:t>/ </a:t>
            </a:r>
            <a:r>
              <a:rPr lang="en-US" baseline="0" dirty="0" err="1" smtClean="0"/>
              <a:t>chemoreduction</a:t>
            </a:r>
            <a:r>
              <a:rPr lang="en-US" baseline="0" dirty="0" smtClean="0"/>
              <a:t> therapy</a:t>
            </a:r>
          </a:p>
          <a:p>
            <a:r>
              <a:rPr lang="en-US" baseline="0" dirty="0" err="1" smtClean="0"/>
              <a:t>Extraocular</a:t>
            </a:r>
            <a:r>
              <a:rPr lang="en-US" baseline="0" dirty="0" smtClean="0"/>
              <a:t>: common in under developed countries due to delay in diagnosis – optic nerve involvement, orbital invasion, CNS involvement, distant </a:t>
            </a:r>
            <a:r>
              <a:rPr lang="en-US" baseline="0" dirty="0" err="1" smtClean="0"/>
              <a:t>mets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Nonocular</a:t>
            </a:r>
            <a:r>
              <a:rPr lang="en-US" baseline="0" dirty="0" smtClean="0"/>
              <a:t> tumors: higher if received external beam radiation and in </a:t>
            </a:r>
            <a:r>
              <a:rPr lang="en-US" baseline="0" dirty="0" err="1" smtClean="0"/>
              <a:t>germline</a:t>
            </a:r>
            <a:r>
              <a:rPr lang="en-US" baseline="0" dirty="0" smtClean="0"/>
              <a:t> mutations. Most common secondary tumor: </a:t>
            </a:r>
            <a:r>
              <a:rPr lang="en-US" baseline="0" dirty="0" err="1" smtClean="0"/>
              <a:t>osteogenic</a:t>
            </a:r>
            <a:r>
              <a:rPr lang="en-US" baseline="0" dirty="0" smtClean="0"/>
              <a:t> sarcoma of skull and long bones. Also soft tissue sarcomas, </a:t>
            </a:r>
            <a:r>
              <a:rPr lang="en-US" baseline="0" dirty="0" err="1" smtClean="0"/>
              <a:t>cutaneous</a:t>
            </a:r>
            <a:r>
              <a:rPr lang="en-US" baseline="0" dirty="0" smtClean="0"/>
              <a:t> melanoma, breast CA, lung, brain tumors, </a:t>
            </a:r>
            <a:r>
              <a:rPr lang="en-US" baseline="0" dirty="0" err="1" smtClean="0"/>
              <a:t>hodgkin</a:t>
            </a:r>
            <a:r>
              <a:rPr lang="en-US" baseline="0" dirty="0" smtClean="0"/>
              <a:t> lymphoma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515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Doesn’t occur in other </a:t>
            </a:r>
            <a:r>
              <a:rPr lang="en-US" dirty="0" err="1" smtClean="0"/>
              <a:t>neuroblastic</a:t>
            </a:r>
            <a:r>
              <a:rPr lang="en-US" dirty="0" smtClean="0"/>
              <a:t> tumors</a:t>
            </a:r>
            <a:r>
              <a:rPr lang="en-US" baseline="0" dirty="0" smtClean="0"/>
              <a:t> </a:t>
            </a:r>
            <a:r>
              <a:rPr lang="en-US" dirty="0" smtClean="0"/>
              <a:t>Vs. Homer</a:t>
            </a:r>
            <a:r>
              <a:rPr lang="en-US" baseline="0" dirty="0" smtClean="0"/>
              <a:t> Wright rosette seen in other  </a:t>
            </a:r>
            <a:r>
              <a:rPr lang="en-US" baseline="0" dirty="0" err="1" smtClean="0"/>
              <a:t>neuroblastic</a:t>
            </a:r>
            <a:r>
              <a:rPr lang="en-US" baseline="0" dirty="0" smtClean="0"/>
              <a:t> tumors</a:t>
            </a:r>
          </a:p>
          <a:p>
            <a:r>
              <a:rPr lang="en-US" baseline="0" dirty="0" smtClean="0"/>
              <a:t>Homer-</a:t>
            </a:r>
            <a:r>
              <a:rPr lang="en-US" baseline="0" dirty="0" err="1" smtClean="0"/>
              <a:t>wright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neurofibrillary</a:t>
            </a:r>
            <a:r>
              <a:rPr lang="en-US" baseline="0" dirty="0" smtClean="0"/>
              <a:t> tangle in center of structure</a:t>
            </a:r>
          </a:p>
          <a:p>
            <a:r>
              <a:rPr lang="en-US" baseline="0" dirty="0" smtClean="0"/>
              <a:t>Often outgrows blood supply and develops necrosis, calcification often seen in area of necrosis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055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Eye</a:t>
            </a:r>
            <a:r>
              <a:rPr lang="en-US" baseline="0" dirty="0" smtClean="0"/>
              <a:t> wiki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81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Ulrasound</a:t>
            </a:r>
            <a:r>
              <a:rPr lang="en-US" dirty="0" smtClean="0"/>
              <a:t> – calcification</a:t>
            </a:r>
          </a:p>
          <a:p>
            <a:pPr lvl="1"/>
            <a:r>
              <a:rPr lang="en-US" dirty="0" smtClean="0"/>
              <a:t>No obvious optic nerve or </a:t>
            </a:r>
            <a:r>
              <a:rPr lang="en-US" dirty="0" err="1" smtClean="0"/>
              <a:t>scleral</a:t>
            </a:r>
            <a:r>
              <a:rPr lang="en-US" dirty="0" smtClean="0"/>
              <a:t> invasion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10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International classification of retinoblastoma</a:t>
            </a:r>
          </a:p>
          <a:p>
            <a:pPr lvl="1"/>
            <a:r>
              <a:rPr lang="en-US" dirty="0" smtClean="0"/>
              <a:t>Describes tumor as favorable (group A) to unfavorable (group E) according to the anticipated prognostic response to </a:t>
            </a:r>
            <a:r>
              <a:rPr lang="en-US" dirty="0" err="1" smtClean="0"/>
              <a:t>chemoreduction</a:t>
            </a:r>
            <a:r>
              <a:rPr lang="en-US" dirty="0" smtClean="0"/>
              <a:t> and focal therapy </a:t>
            </a:r>
          </a:p>
          <a:p>
            <a:pPr lvl="1"/>
            <a:r>
              <a:rPr lang="en-US" dirty="0" smtClean="0"/>
              <a:t>Doesn’t categorize extra-ocular cases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78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Cryo</a:t>
            </a:r>
            <a:r>
              <a:rPr lang="en-US" dirty="0" smtClean="0"/>
              <a:t>  done at initial visit to anterior area </a:t>
            </a:r>
          </a:p>
          <a:p>
            <a:r>
              <a:rPr lang="en-US" dirty="0" smtClean="0"/>
              <a:t>Avoided</a:t>
            </a:r>
            <a:r>
              <a:rPr lang="en-US" baseline="0" dirty="0" smtClean="0"/>
              <a:t> TTT due to vitreous seeds</a:t>
            </a:r>
          </a:p>
          <a:p>
            <a:r>
              <a:rPr lang="en-US" baseline="0" dirty="0" err="1" smtClean="0"/>
              <a:t>Alkylates</a:t>
            </a:r>
            <a:r>
              <a:rPr lang="en-US" baseline="0" dirty="0" smtClean="0"/>
              <a:t> and cross links DNA – inhibits nucleic acid and protein synthesis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3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Topotecan</a:t>
            </a:r>
            <a:r>
              <a:rPr lang="en-US" dirty="0" smtClean="0"/>
              <a:t>: binds to </a:t>
            </a:r>
            <a:r>
              <a:rPr lang="en-US" dirty="0" err="1" smtClean="0"/>
              <a:t>topoisomerase</a:t>
            </a:r>
            <a:r>
              <a:rPr lang="en-US" dirty="0" smtClean="0"/>
              <a:t> I-</a:t>
            </a:r>
            <a:r>
              <a:rPr lang="en-US" dirty="0" err="1" smtClean="0"/>
              <a:t>Dna</a:t>
            </a:r>
            <a:r>
              <a:rPr lang="en-US" dirty="0" smtClean="0"/>
              <a:t> complex, preventing </a:t>
            </a:r>
            <a:r>
              <a:rPr lang="en-US" dirty="0" err="1" smtClean="0"/>
              <a:t>religation</a:t>
            </a:r>
            <a:r>
              <a:rPr lang="en-US" dirty="0" smtClean="0"/>
              <a:t> of single strand</a:t>
            </a:r>
            <a:r>
              <a:rPr lang="en-US" baseline="0" dirty="0" smtClean="0"/>
              <a:t> breaks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08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Delivers one</a:t>
            </a:r>
            <a:r>
              <a:rPr lang="en-US" baseline="0" dirty="0" smtClean="0"/>
              <a:t> tenth the systemic dose and ten times the concentration to the eye</a:t>
            </a:r>
          </a:p>
          <a:p>
            <a:r>
              <a:rPr lang="en-US" baseline="0" dirty="0" smtClean="0"/>
              <a:t>Angiogram</a:t>
            </a:r>
          </a:p>
          <a:p>
            <a:r>
              <a:rPr lang="en-US" baseline="0" dirty="0" err="1" smtClean="0"/>
              <a:t>Choroidal</a:t>
            </a:r>
            <a:r>
              <a:rPr lang="en-US" baseline="0" dirty="0" smtClean="0"/>
              <a:t> blush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10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Coronal; </a:t>
            </a:r>
            <a:r>
              <a:rPr lang="en-US" dirty="0" err="1" smtClean="0"/>
              <a:t>sagittal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86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10/21/16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797C1-1E88-B249-B1A3-D2710543FF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3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2085" y="-8935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0"/>
            <a:ext cx="7772400" cy="152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(i.e. Grand Rounds)</a:t>
            </a:r>
            <a:br>
              <a:rPr lang="en-US" dirty="0" smtClean="0"/>
            </a:br>
            <a:r>
              <a:rPr lang="en-US" sz="4000" dirty="0" smtClean="0"/>
              <a:t>Subtitle (i.e.</a:t>
            </a:r>
            <a:r>
              <a:rPr lang="en-US" sz="4000" baseline="0" dirty="0" smtClean="0"/>
              <a:t> </a:t>
            </a:r>
            <a:r>
              <a:rPr lang="en-US" sz="4000" baseline="0" dirty="0" err="1" smtClean="0"/>
              <a:t>Chalazion</a:t>
            </a:r>
            <a:r>
              <a:rPr lang="en-US" sz="4000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958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and Date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32085" y="6180221"/>
            <a:ext cx="9176085" cy="685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02" y="2286000"/>
            <a:ext cx="3148717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07803" y="6348481"/>
            <a:ext cx="652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Department of Ophthalmology and Visual Sciences</a:t>
            </a:r>
            <a:endParaRPr lang="en-US" sz="2000" dirty="0">
              <a:ln w="3175"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https://cdn0.orgsync.com/images/os-school-logos/374-pyvbk56-university-of-louisville-onred-app-s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12042"/>
            <a:ext cx="2286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 descr="C:\Users\Juan P FdC\Desktop\DOVS 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57" y="6253205"/>
            <a:ext cx="1013680" cy="5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2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A4EB-0B06-4F24-98BB-CEE041FC849F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3579-E7DE-4469-A140-89CEE8B032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Tala Kassm, DO</a:t>
            </a:r>
          </a:p>
          <a:p>
            <a:r>
              <a:rPr lang="en-US" dirty="0" smtClean="0"/>
              <a:t>July 21, 2017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Grand Rounds</a:t>
            </a:r>
            <a:br>
              <a:rPr lang="en-US" dirty="0" smtClean="0"/>
            </a:br>
            <a:r>
              <a:rPr lang="en-US" dirty="0" smtClean="0"/>
              <a:t>Management of Retinoblastoma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5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:s rb 2.jpg"/>
          <p:cNvPicPr>
            <a:picLocks noGrp="1" noChangeAspect="1"/>
          </p:cNvPicPr>
          <p:nvPr>
            <p:ph idx="1"/>
          </p:nvPr>
        </p:nvPicPr>
        <p:blipFill>
          <a:blip r:embed="rId3"/>
          <a:srcRect l="-8653" r="-8653"/>
          <a:stretch>
            <a:fillRect/>
          </a:stretch>
        </p:blipFill>
        <p:spPr>
          <a:xfrm>
            <a:off x="0" y="1066800"/>
            <a:ext cx="6122492" cy="3763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Ultrasound</a:t>
            </a:r>
            <a:endParaRPr lang="en-US" dirty="0"/>
          </a:p>
        </p:txBody>
      </p:sp>
      <p:pic>
        <p:nvPicPr>
          <p:cNvPr id="5" name="Picture 4" descr="u:s r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599" y="3048000"/>
            <a:ext cx="5245395" cy="3810000"/>
          </a:xfrm>
          <a:prstGeom prst="rect">
            <a:avLst/>
          </a:prstGeom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457200" y="5334000"/>
            <a:ext cx="31242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 obvious optic nerve or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scleral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invasion seen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year old girl presents with unilateral retinoblastoma of right eye with vitreous seeds. </a:t>
            </a:r>
          </a:p>
          <a:p>
            <a:pPr lvl="1"/>
            <a:r>
              <a:rPr lang="en-US" dirty="0" smtClean="0"/>
              <a:t> Stage ICRB Group D</a:t>
            </a:r>
          </a:p>
          <a:p>
            <a:r>
              <a:rPr lang="en-US" dirty="0" smtClean="0"/>
              <a:t>Brain MRI negative for any additional tumors or abnormalities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Chemoinduction</a:t>
            </a:r>
            <a:r>
              <a:rPr lang="en-US" dirty="0" smtClean="0"/>
              <a:t> </a:t>
            </a:r>
            <a:r>
              <a:rPr lang="en-US" dirty="0" err="1" smtClean="0"/>
              <a:t>cryotherapy</a:t>
            </a:r>
            <a:r>
              <a:rPr lang="en-US" dirty="0" smtClean="0"/>
              <a:t> done at 3 </a:t>
            </a:r>
            <a:r>
              <a:rPr lang="en-US" dirty="0" err="1" smtClean="0"/>
              <a:t>o</a:t>
            </a:r>
            <a:r>
              <a:rPr lang="en-US" dirty="0" smtClean="0"/>
              <a:t>’ clock meridian</a:t>
            </a:r>
          </a:p>
          <a:p>
            <a:r>
              <a:rPr lang="en-US" dirty="0" smtClean="0"/>
              <a:t>Typically would do </a:t>
            </a:r>
            <a:r>
              <a:rPr lang="en-US" dirty="0" err="1" smtClean="0"/>
              <a:t>transpupillary</a:t>
            </a:r>
            <a:r>
              <a:rPr lang="en-US" dirty="0" smtClean="0"/>
              <a:t> thermotherapy (TTT) over lesion</a:t>
            </a:r>
          </a:p>
          <a:p>
            <a:pPr lvl="1"/>
            <a:r>
              <a:rPr lang="en-US" dirty="0" smtClean="0"/>
              <a:t>Decided not to due to vitreous seeds</a:t>
            </a:r>
          </a:p>
          <a:p>
            <a:r>
              <a:rPr lang="en-US" dirty="0" smtClean="0"/>
              <a:t>Plan for intra-arterial chemotherapy with 5 mg of </a:t>
            </a:r>
            <a:r>
              <a:rPr lang="en-US" dirty="0" err="1" smtClean="0"/>
              <a:t>melphalan</a:t>
            </a:r>
            <a:endParaRPr lang="en-US" dirty="0" smtClean="0"/>
          </a:p>
          <a:p>
            <a:r>
              <a:rPr lang="en-US" dirty="0" smtClean="0"/>
              <a:t>Obtain genetic testing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2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 underwent a total of 4 sessions of monthly intra-arterial chemotherapy with 5 mg of </a:t>
            </a:r>
            <a:r>
              <a:rPr lang="en-US" dirty="0" err="1" smtClean="0"/>
              <a:t>melphalan</a:t>
            </a:r>
            <a:endParaRPr lang="en-US" dirty="0" smtClean="0"/>
          </a:p>
          <a:p>
            <a:pPr lvl="1"/>
            <a:r>
              <a:rPr lang="en-US" dirty="0" smtClean="0"/>
              <a:t>Fourth round was given with 1 mg of </a:t>
            </a:r>
            <a:r>
              <a:rPr lang="en-US" dirty="0" err="1" smtClean="0"/>
              <a:t>topotecan</a:t>
            </a:r>
            <a:r>
              <a:rPr lang="en-US" dirty="0" smtClean="0"/>
              <a:t> as well due to persistent vitreous seeds</a:t>
            </a:r>
          </a:p>
          <a:p>
            <a:r>
              <a:rPr lang="en-US" dirty="0" smtClean="0"/>
              <a:t>Tumor started to show regression after first session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Course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Intra-arterial Chemotherapy</a:t>
            </a:r>
            <a:endParaRPr lang="en-US" dirty="0"/>
          </a:p>
        </p:txBody>
      </p:sp>
      <p:pic>
        <p:nvPicPr>
          <p:cNvPr id="4" name="Picture 3" descr="article pic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1066800"/>
            <a:ext cx="8864600" cy="527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Intra-arterial Chemotherapy</a:t>
            </a:r>
            <a:endParaRPr lang="en-US" dirty="0"/>
          </a:p>
        </p:txBody>
      </p:sp>
      <p:pic>
        <p:nvPicPr>
          <p:cNvPr id="5" name="Picture 4" descr="Screen Shot 2017-07-12 at 8.14.41 P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397" y="1219200"/>
            <a:ext cx="4210403" cy="4191000"/>
          </a:xfrm>
          <a:prstGeom prst="rect">
            <a:avLst/>
          </a:prstGeom>
        </p:spPr>
      </p:pic>
      <p:pic>
        <p:nvPicPr>
          <p:cNvPr id="9" name="Picture 8" descr="Screen Shot 2017-07-12 at 8.17.31 P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214187"/>
            <a:ext cx="4724400" cy="4196013"/>
          </a:xfrm>
          <a:prstGeom prst="rect">
            <a:avLst/>
          </a:prstGeom>
        </p:spPr>
      </p:pic>
      <p:pic>
        <p:nvPicPr>
          <p:cNvPr id="7" name="Picture 6" descr="ophth art bette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989611"/>
            <a:ext cx="4343400" cy="2583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9910" r="-29910"/>
          <a:stretch>
            <a:fillRect/>
          </a:stretch>
        </p:blipFill>
        <p:spPr>
          <a:xfrm>
            <a:off x="-76200" y="914400"/>
            <a:ext cx="8229600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Intra-arterial Chemotherapy</a:t>
            </a:r>
            <a:endParaRPr lang="en-US" dirty="0"/>
          </a:p>
        </p:txBody>
      </p:sp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066800"/>
            <a:ext cx="5081588" cy="5046543"/>
          </a:xfrm>
          <a:prstGeom prst="rect">
            <a:avLst/>
          </a:prstGeom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1218356"/>
            <a:ext cx="5048672" cy="5030044"/>
          </a:xfrm>
          <a:prstGeom prst="rect">
            <a:avLst/>
          </a:prstGeom>
        </p:spPr>
      </p:pic>
      <p:pic>
        <p:nvPicPr>
          <p:cNvPr id="7" name="Picture 6" descr="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1371600"/>
            <a:ext cx="5029422" cy="5062234"/>
          </a:xfrm>
          <a:prstGeom prst="rect">
            <a:avLst/>
          </a:prstGeom>
        </p:spPr>
      </p:pic>
      <p:pic>
        <p:nvPicPr>
          <p:cNvPr id="8" name="Picture 7" descr="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1524000"/>
            <a:ext cx="5019675" cy="5022001"/>
          </a:xfrm>
          <a:prstGeom prst="rect">
            <a:avLst/>
          </a:prstGeom>
        </p:spPr>
      </p:pic>
      <p:pic>
        <p:nvPicPr>
          <p:cNvPr id="9" name="Picture 8" descr="las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800" y="1752600"/>
            <a:ext cx="48768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 Up: October (1 month)</a:t>
            </a:r>
            <a:endParaRPr lang="en-US" dirty="0"/>
          </a:p>
        </p:txBody>
      </p:sp>
      <p:pic>
        <p:nvPicPr>
          <p:cNvPr id="5" name="Picture 2" descr="E:\20161021_101251\Moutter,Neveah.EP01870585\6ebfa5af-0cc3-469e-b584-de206f28bc7b.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19400"/>
            <a:ext cx="47244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5105400" y="1219200"/>
            <a:ext cx="34290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one round of IAC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E:\20161021_101251\Moutter,Neveah.EP01870585\6ebfa5af-0cc3-469e-b584-de206f28bc7b.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second round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Follow Up: November (2 months)</a:t>
            </a:r>
            <a:endParaRPr lang="en-US" dirty="0"/>
          </a:p>
        </p:txBody>
      </p:sp>
      <p:pic>
        <p:nvPicPr>
          <p:cNvPr id="4" name="Picture 2" descr="E:\20161118_145917\Moutter,Neveah.EP01870585\037ac27c-4bbf-4149-aeae-6e49b5e685c3.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89037"/>
            <a:ext cx="2514600" cy="50593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After third round</a:t>
            </a:r>
          </a:p>
          <a:p>
            <a:r>
              <a:rPr lang="en-US" sz="2600" dirty="0" smtClean="0"/>
              <a:t>Active seeds still seen</a:t>
            </a:r>
          </a:p>
          <a:p>
            <a:r>
              <a:rPr lang="en-US" sz="2600" dirty="0" smtClean="0"/>
              <a:t>Fourth round given with 1 mg of </a:t>
            </a:r>
            <a:r>
              <a:rPr lang="en-US" sz="2600" dirty="0" err="1" smtClean="0"/>
              <a:t>topotecan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Follow Up: December (3 months)</a:t>
            </a:r>
            <a:endParaRPr lang="en-US" dirty="0"/>
          </a:p>
        </p:txBody>
      </p:sp>
      <p:pic>
        <p:nvPicPr>
          <p:cNvPr id="4" name="Picture 2" descr="E:\20161216_170058\Moutter,Neveah.EP01870585\ed31704b-2386-4d99-b284-d567f49e0683.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200" y="990600"/>
            <a:ext cx="65024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Chief Complaint</a:t>
            </a:r>
          </a:p>
          <a:p>
            <a:pPr marL="457200" lvl="1" indent="0">
              <a:buNone/>
            </a:pPr>
            <a:r>
              <a:rPr lang="en-US" dirty="0" smtClean="0"/>
              <a:t>Evaluation of retinoblastoma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HPI</a:t>
            </a:r>
          </a:p>
          <a:p>
            <a:pPr marL="457200" lvl="1" indent="0"/>
            <a:r>
              <a:rPr lang="en-US" dirty="0" smtClean="0"/>
              <a:t> 3 year old white female presents for evaluation and treatment of retinoblastoma of right eye.</a:t>
            </a:r>
          </a:p>
          <a:p>
            <a:pPr marL="457200" lvl="1" indent="0"/>
            <a:r>
              <a:rPr lang="en-US" dirty="0" smtClean="0"/>
              <a:t> Patient was sent from University of Kentucky. She had undergone no previous treatment.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75% Calcified</a:t>
            </a:r>
          </a:p>
          <a:p>
            <a:r>
              <a:rPr lang="en-US" dirty="0" smtClean="0"/>
              <a:t>No treatment given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Up: January (4 months)</a:t>
            </a:r>
            <a:endParaRPr lang="en-US" dirty="0"/>
          </a:p>
        </p:txBody>
      </p:sp>
      <p:pic>
        <p:nvPicPr>
          <p:cNvPr id="4" name="Picture 3" descr="E:\20170123_130839\Moutter,Neveah.EP01870585\dfb83884-3eda-4c7a-b443-0f83982a1919.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20170123_130839\Moutter,Neveah.EP01870585\dfb83884-3eda-4c7a-b443-0f83982a1919.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6695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Follow Up: February (5 months)</a:t>
            </a:r>
            <a:endParaRPr lang="en-US" dirty="0"/>
          </a:p>
        </p:txBody>
      </p:sp>
      <p:pic>
        <p:nvPicPr>
          <p:cNvPr id="4" name="Picture 2" descr="E:\20170213_122801\Moutter,Neveah.EP01870585\add8af49-0289-402b-a97e-301d054c0002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52600" y="2057400"/>
            <a:ext cx="52578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Ninety-five percent calcified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Up: March (6 months)</a:t>
            </a:r>
            <a:endParaRPr lang="en-US" dirty="0"/>
          </a:p>
        </p:txBody>
      </p:sp>
      <p:pic>
        <p:nvPicPr>
          <p:cNvPr id="4" name="Picture 2" descr="E:\20170327_105313\Moutter,Neveah.EP01870585\523dacc9-6aaa-43a3-aac2-e8fc5e05101a.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84" y="17526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 months later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Up: June</a:t>
            </a:r>
            <a:endParaRPr lang="en-US" dirty="0"/>
          </a:p>
        </p:txBody>
      </p:sp>
      <p:pic>
        <p:nvPicPr>
          <p:cNvPr id="4" name="Picture 3" descr="IMG_15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806575"/>
            <a:ext cx="6734175" cy="45595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 intraocular tumor of childhood</a:t>
            </a:r>
          </a:p>
          <a:p>
            <a:r>
              <a:rPr lang="en-US" dirty="0" smtClean="0"/>
              <a:t>1:14,000 to 1:20,000 live births</a:t>
            </a:r>
          </a:p>
          <a:p>
            <a:r>
              <a:rPr lang="en-US" dirty="0" smtClean="0"/>
              <a:t>Typically diagnosed in first year of life</a:t>
            </a:r>
          </a:p>
          <a:p>
            <a:pPr lvl="1"/>
            <a:r>
              <a:rPr lang="en-US" dirty="0" smtClean="0"/>
              <a:t>Familial and bilateral cases</a:t>
            </a:r>
          </a:p>
          <a:p>
            <a:r>
              <a:rPr lang="en-US" dirty="0" smtClean="0"/>
              <a:t>Between ages 1 and 3 years </a:t>
            </a:r>
          </a:p>
          <a:p>
            <a:pPr lvl="1"/>
            <a:r>
              <a:rPr lang="en-US" dirty="0" smtClean="0"/>
              <a:t>In sporadic unilateral cases</a:t>
            </a:r>
          </a:p>
          <a:p>
            <a:r>
              <a:rPr lang="en-US" dirty="0" smtClean="0"/>
              <a:t>Onset after 5 is rare</a:t>
            </a:r>
          </a:p>
          <a:p>
            <a:r>
              <a:rPr lang="en-US" dirty="0" smtClean="0"/>
              <a:t>Most common initial sign: </a:t>
            </a:r>
            <a:r>
              <a:rPr lang="en-US" dirty="0" err="1" smtClean="0"/>
              <a:t>leukocoria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Retinoblastoma</a:t>
            </a:r>
            <a:endParaRPr lang="en-US" dirty="0"/>
          </a:p>
        </p:txBody>
      </p:sp>
      <p:pic>
        <p:nvPicPr>
          <p:cNvPr id="4" name="Picture 3" descr="leukocoria 1 r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454700"/>
            <a:ext cx="3352800" cy="114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Neuroblastic</a:t>
            </a:r>
            <a:r>
              <a:rPr lang="en-US" dirty="0" smtClean="0"/>
              <a:t> tumor</a:t>
            </a:r>
          </a:p>
          <a:p>
            <a:pPr lvl="1"/>
            <a:r>
              <a:rPr lang="en-US" dirty="0" smtClean="0"/>
              <a:t>Similar to </a:t>
            </a:r>
            <a:r>
              <a:rPr lang="en-US" dirty="0" err="1" smtClean="0"/>
              <a:t>neuroblastoma</a:t>
            </a:r>
            <a:r>
              <a:rPr lang="en-US" dirty="0" smtClean="0"/>
              <a:t> and </a:t>
            </a:r>
            <a:r>
              <a:rPr lang="en-US" dirty="0" err="1" smtClean="0"/>
              <a:t>medulloblastoma</a:t>
            </a:r>
            <a:endParaRPr lang="en-US" dirty="0" smtClean="0"/>
          </a:p>
          <a:p>
            <a:r>
              <a:rPr lang="en-US" dirty="0" smtClean="0"/>
              <a:t>Diagnosis typically made by </a:t>
            </a:r>
            <a:r>
              <a:rPr lang="en-US" dirty="0" err="1" smtClean="0"/>
              <a:t>ophthalmoscopic</a:t>
            </a:r>
            <a:r>
              <a:rPr lang="en-US" dirty="0" smtClean="0"/>
              <a:t> appearance</a:t>
            </a:r>
          </a:p>
          <a:p>
            <a:r>
              <a:rPr lang="en-US" dirty="0" err="1" smtClean="0"/>
              <a:t>Endophytic</a:t>
            </a:r>
            <a:r>
              <a:rPr lang="en-US" dirty="0" smtClean="0"/>
              <a:t> growth</a:t>
            </a:r>
          </a:p>
          <a:p>
            <a:pPr lvl="1"/>
            <a:r>
              <a:rPr lang="en-US" dirty="0" smtClean="0"/>
              <a:t>Associated with vitreous seeding</a:t>
            </a:r>
          </a:p>
          <a:p>
            <a:r>
              <a:rPr lang="en-US" dirty="0" err="1" smtClean="0"/>
              <a:t>Exophytic</a:t>
            </a:r>
            <a:r>
              <a:rPr lang="en-US" dirty="0" smtClean="0"/>
              <a:t> tumor growth</a:t>
            </a:r>
          </a:p>
          <a:p>
            <a:r>
              <a:rPr lang="en-US" dirty="0" smtClean="0"/>
              <a:t>Can have signs of both types</a:t>
            </a:r>
          </a:p>
          <a:p>
            <a:pPr>
              <a:buNone/>
            </a:pPr>
            <a:r>
              <a:rPr lang="en-US" dirty="0" smtClean="0"/>
              <a:t> of growth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Retinoblastoma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1800" y="381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Endophytic</a:t>
            </a:r>
            <a:endParaRPr lang="en-US" dirty="0"/>
          </a:p>
        </p:txBody>
      </p:sp>
      <p:pic>
        <p:nvPicPr>
          <p:cNvPr id="5" name="Picture 4" descr="endo:ex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1" y="685800"/>
            <a:ext cx="2285999" cy="1670537"/>
          </a:xfrm>
          <a:prstGeom prst="rect">
            <a:avLst/>
          </a:prstGeom>
        </p:spPr>
      </p:pic>
      <p:pic>
        <p:nvPicPr>
          <p:cNvPr id="6" name="Picture 5" descr="endo:exo 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586" y="4191000"/>
            <a:ext cx="2322014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62800" y="60314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Exophytic</a:t>
            </a:r>
            <a:endParaRPr lang="en-US" dirty="0"/>
          </a:p>
        </p:txBody>
      </p:sp>
      <p:pic>
        <p:nvPicPr>
          <p:cNvPr id="8" name="Picture 7" descr="pseudohypo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2362200"/>
            <a:ext cx="1600200" cy="173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Retinoblastoma gene (RB1) on q14 band of chromosome 13</a:t>
            </a:r>
          </a:p>
          <a:p>
            <a:r>
              <a:rPr lang="en-US" dirty="0" smtClean="0"/>
              <a:t>Codes for </a:t>
            </a:r>
            <a:r>
              <a:rPr lang="en-US" dirty="0" err="1" smtClean="0"/>
              <a:t>pRB</a:t>
            </a:r>
            <a:r>
              <a:rPr lang="en-US" dirty="0" smtClean="0"/>
              <a:t> protein – functions as a tumor suppressor gene</a:t>
            </a:r>
          </a:p>
          <a:p>
            <a:r>
              <a:rPr lang="en-US" dirty="0" smtClean="0"/>
              <a:t>Sixty percent of cases occur from somatic nonhereditary mutations of both alleles of RB1 in a retinal cell</a:t>
            </a:r>
          </a:p>
          <a:p>
            <a:r>
              <a:rPr lang="en-US" dirty="0" smtClean="0"/>
              <a:t>Other 40%</a:t>
            </a:r>
          </a:p>
          <a:p>
            <a:pPr lvl="1"/>
            <a:r>
              <a:rPr lang="en-US" dirty="0" smtClean="0"/>
              <a:t>A mutation in 1 of 2 alleles of RB1 is inherited from an affected parent (10%)</a:t>
            </a:r>
          </a:p>
          <a:p>
            <a:pPr lvl="1"/>
            <a:r>
              <a:rPr lang="en-US" dirty="0" smtClean="0"/>
              <a:t>Spontaneously occurs in 1 of the gametes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parents and all of siblings of patient should be examined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fundus</a:t>
            </a:r>
            <a:r>
              <a:rPr lang="en-US" dirty="0" smtClean="0"/>
              <a:t> lesion may be seen </a:t>
            </a:r>
          </a:p>
          <a:p>
            <a:pPr lvl="1"/>
            <a:r>
              <a:rPr lang="en-US" dirty="0" smtClean="0"/>
              <a:t>Likely a spontaneously regressed retinoblastoma or </a:t>
            </a:r>
            <a:r>
              <a:rPr lang="en-US" dirty="0" err="1" smtClean="0"/>
              <a:t>retinocytoma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Counseling</a:t>
            </a:r>
            <a:endParaRPr lang="en-US" dirty="0"/>
          </a:p>
        </p:txBody>
      </p:sp>
      <p:pic>
        <p:nvPicPr>
          <p:cNvPr id="4" name="Picture 3" descr="Screen Shot 2017-07-08 at 12.58.0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62" y="3678488"/>
            <a:ext cx="7373938" cy="2798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External beam radiation</a:t>
            </a:r>
          </a:p>
          <a:p>
            <a:pPr lvl="1"/>
            <a:r>
              <a:rPr lang="en-US" dirty="0" smtClean="0"/>
              <a:t>Rarely done now</a:t>
            </a:r>
          </a:p>
          <a:p>
            <a:r>
              <a:rPr lang="en-US" dirty="0" smtClean="0"/>
              <a:t>Primary </a:t>
            </a:r>
            <a:r>
              <a:rPr lang="en-US" dirty="0" err="1" smtClean="0"/>
              <a:t>enucleation</a:t>
            </a:r>
            <a:endParaRPr lang="en-US" dirty="0" smtClean="0"/>
          </a:p>
          <a:p>
            <a:pPr lvl="1"/>
            <a:r>
              <a:rPr lang="en-US" dirty="0" smtClean="0"/>
              <a:t>Advanced unilateral RB, low likelihood of vision recovery</a:t>
            </a:r>
          </a:p>
          <a:p>
            <a:pPr lvl="1"/>
            <a:r>
              <a:rPr lang="en-US" dirty="0" smtClean="0"/>
              <a:t>Obtain long segment of ON</a:t>
            </a:r>
          </a:p>
          <a:p>
            <a:r>
              <a:rPr lang="en-US" dirty="0" smtClean="0"/>
              <a:t>Primary systemic chemotherapy (</a:t>
            </a:r>
            <a:r>
              <a:rPr lang="en-US" dirty="0" err="1" smtClean="0"/>
              <a:t>chemoreduction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Rarely successful when used alone</a:t>
            </a:r>
          </a:p>
          <a:p>
            <a:pPr lvl="1"/>
            <a:r>
              <a:rPr lang="en-US" dirty="0" smtClean="0"/>
              <a:t>Used as adjuvant with local therapy</a:t>
            </a:r>
          </a:p>
          <a:p>
            <a:r>
              <a:rPr lang="en-US" dirty="0" smtClean="0"/>
              <a:t>Local therapy</a:t>
            </a:r>
          </a:p>
          <a:p>
            <a:pPr lvl="1"/>
            <a:r>
              <a:rPr lang="en-US" dirty="0" err="1" smtClean="0"/>
              <a:t>Cryotherapy</a:t>
            </a:r>
            <a:r>
              <a:rPr lang="en-US" dirty="0" smtClean="0"/>
              <a:t>, laser photocoagulation, thermotherapy, plaque radiotherapy</a:t>
            </a:r>
          </a:p>
          <a:p>
            <a:r>
              <a:rPr lang="en-US" dirty="0" smtClean="0"/>
              <a:t>Intra-arterial chemotherapy with </a:t>
            </a:r>
            <a:r>
              <a:rPr lang="en-US" dirty="0" err="1" smtClean="0"/>
              <a:t>melphalan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Via ophthalmic artery</a:t>
            </a:r>
          </a:p>
          <a:p>
            <a:r>
              <a:rPr lang="en-US" dirty="0" err="1" smtClean="0"/>
              <a:t>Intravitreal</a:t>
            </a:r>
            <a:r>
              <a:rPr lang="en-US" dirty="0" smtClean="0"/>
              <a:t> </a:t>
            </a:r>
            <a:r>
              <a:rPr lang="en-US" dirty="0" err="1" smtClean="0"/>
              <a:t>melphalan</a:t>
            </a:r>
            <a:r>
              <a:rPr lang="en-US" dirty="0" smtClean="0"/>
              <a:t> for vitreous seeds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Prospective clinical trial</a:t>
            </a:r>
          </a:p>
          <a:p>
            <a:r>
              <a:rPr lang="en-US" dirty="0" smtClean="0"/>
              <a:t>Twenty eight eyes of 23 newly diagnosed retinoblastoma patients</a:t>
            </a:r>
          </a:p>
          <a:p>
            <a:r>
              <a:rPr lang="en-US" dirty="0" err="1" smtClean="0"/>
              <a:t>Cannulation</a:t>
            </a:r>
            <a:r>
              <a:rPr lang="en-US" dirty="0" smtClean="0"/>
              <a:t> of ophthalmic artery via femoral artery</a:t>
            </a:r>
          </a:p>
          <a:p>
            <a:r>
              <a:rPr lang="en-US" dirty="0" smtClean="0"/>
              <a:t>Chemotherapy of </a:t>
            </a:r>
            <a:r>
              <a:rPr lang="en-US" dirty="0" err="1" smtClean="0"/>
              <a:t>melphalan</a:t>
            </a:r>
            <a:r>
              <a:rPr lang="en-US" dirty="0" smtClean="0"/>
              <a:t> alone, +</a:t>
            </a:r>
            <a:r>
              <a:rPr lang="en-US" dirty="0" err="1" smtClean="0"/>
              <a:t>topotecan</a:t>
            </a:r>
            <a:r>
              <a:rPr lang="en-US" dirty="0" smtClean="0"/>
              <a:t>, or +</a:t>
            </a:r>
            <a:r>
              <a:rPr lang="en-US" dirty="0" err="1" smtClean="0"/>
              <a:t>carboplatin</a:t>
            </a:r>
            <a:r>
              <a:rPr lang="en-US" dirty="0" smtClean="0"/>
              <a:t>, or all three</a:t>
            </a:r>
          </a:p>
          <a:p>
            <a:r>
              <a:rPr lang="en-US" dirty="0" smtClean="0"/>
              <a:t>Outcome measures: patient survival, eye survival, systemic toxicity</a:t>
            </a:r>
            <a:endParaRPr lang="en-US" dirty="0"/>
          </a:p>
        </p:txBody>
      </p:sp>
      <p:pic>
        <p:nvPicPr>
          <p:cNvPr id="6" name="Content Placeholder 3" descr="Screen Shot 2017-07-12 at 9.37.57 PM.jpg"/>
          <p:cNvPicPr>
            <a:picLocks noChangeAspect="1"/>
          </p:cNvPicPr>
          <p:nvPr/>
        </p:nvPicPr>
        <p:blipFill>
          <a:blip r:embed="rId3"/>
          <a:srcRect t="-72294" b="-72294"/>
          <a:stretch>
            <a:fillRect/>
          </a:stretch>
        </p:blipFill>
        <p:spPr>
          <a:xfrm>
            <a:off x="609599" y="-1066800"/>
            <a:ext cx="7041947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noted to have </a:t>
            </a:r>
            <a:r>
              <a:rPr lang="en-US" dirty="0" err="1" smtClean="0"/>
              <a:t>leukocoria</a:t>
            </a:r>
            <a:r>
              <a:rPr lang="en-US" dirty="0" smtClean="0"/>
              <a:t> on a picture taken by a friend and was sent to UK -  seen by retina service there who then referred to Dr. Rama.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Follow up for over 3 years</a:t>
            </a:r>
          </a:p>
          <a:p>
            <a:r>
              <a:rPr lang="en-US" dirty="0" smtClean="0"/>
              <a:t>All children survived</a:t>
            </a:r>
          </a:p>
          <a:p>
            <a:r>
              <a:rPr lang="en-US" dirty="0" smtClean="0"/>
              <a:t>One of 28 enucleated</a:t>
            </a:r>
          </a:p>
          <a:p>
            <a:r>
              <a:rPr lang="en-US" dirty="0" smtClean="0"/>
              <a:t>Adverse ophthalmic finding: transient lid/forehead edema, loss of nasal lashes</a:t>
            </a:r>
          </a:p>
          <a:p>
            <a:r>
              <a:rPr lang="en-US" dirty="0" smtClean="0"/>
              <a:t>No deaths, strokes, blood transfusions</a:t>
            </a:r>
          </a:p>
          <a:p>
            <a:r>
              <a:rPr lang="en-US" dirty="0" smtClean="0"/>
              <a:t>Prevented the need for primary radiation, systemic chemotherapy or </a:t>
            </a:r>
            <a:r>
              <a:rPr lang="en-US" dirty="0" err="1" smtClean="0"/>
              <a:t>enucleation</a:t>
            </a:r>
            <a:endParaRPr lang="en-US" dirty="0" smtClean="0"/>
          </a:p>
          <a:p>
            <a:r>
              <a:rPr lang="en-US" dirty="0" smtClean="0"/>
              <a:t>Safe to perform repeat </a:t>
            </a:r>
            <a:r>
              <a:rPr lang="en-US" dirty="0" err="1" smtClean="0"/>
              <a:t>cannulation</a:t>
            </a:r>
            <a:r>
              <a:rPr lang="en-US" dirty="0" smtClean="0"/>
              <a:t> in very young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Superselective</a:t>
            </a:r>
            <a:r>
              <a:rPr lang="en-US" dirty="0" smtClean="0"/>
              <a:t> Ophthalmic Artery Chemotherapy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Ophthalmic Artery Chemotherapy</a:t>
            </a:r>
            <a:endParaRPr lang="en-US" dirty="0"/>
          </a:p>
        </p:txBody>
      </p:sp>
      <p:pic>
        <p:nvPicPr>
          <p:cNvPr id="4" name="Picture 3" descr="IAC results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8" y="3230563"/>
            <a:ext cx="8039100" cy="3175000"/>
          </a:xfrm>
          <a:prstGeom prst="rect">
            <a:avLst/>
          </a:prstGeom>
        </p:spPr>
      </p:pic>
      <p:pic>
        <p:nvPicPr>
          <p:cNvPr id="5" name="Picture 4" descr="IAC results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219200"/>
            <a:ext cx="6383338" cy="2076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is a spectrum of vitreous seed appearance and response to </a:t>
            </a:r>
            <a:r>
              <a:rPr lang="en-US" dirty="0" err="1" smtClean="0"/>
              <a:t>intravitreal</a:t>
            </a:r>
            <a:r>
              <a:rPr lang="en-US" dirty="0" smtClean="0"/>
              <a:t> </a:t>
            </a:r>
            <a:r>
              <a:rPr lang="en-US" dirty="0" err="1" smtClean="0"/>
              <a:t>melphalan</a:t>
            </a:r>
            <a:endParaRPr lang="en-US" dirty="0" smtClean="0"/>
          </a:p>
          <a:p>
            <a:r>
              <a:rPr lang="en-US" dirty="0" smtClean="0"/>
              <a:t>Proposed a classification scheme to distinguish different types</a:t>
            </a:r>
          </a:p>
          <a:p>
            <a:r>
              <a:rPr lang="en-US" dirty="0" smtClean="0"/>
              <a:t>Evaluate clinical response</a:t>
            </a:r>
          </a:p>
          <a:p>
            <a:r>
              <a:rPr lang="en-US" dirty="0" smtClean="0"/>
              <a:t>Establish and define clinical characteristics of each seed classification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7-07-18 at 9.26.4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0"/>
            <a:ext cx="6557963" cy="2174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Looked at 87 eyes with 475 </a:t>
            </a:r>
            <a:r>
              <a:rPr lang="en-US" dirty="0" err="1" smtClean="0"/>
              <a:t>intravitreal</a:t>
            </a:r>
            <a:r>
              <a:rPr lang="en-US" dirty="0" smtClean="0"/>
              <a:t> </a:t>
            </a:r>
            <a:r>
              <a:rPr lang="en-US" dirty="0" err="1" smtClean="0"/>
              <a:t>melphalan</a:t>
            </a:r>
            <a:r>
              <a:rPr lang="en-US" dirty="0" smtClean="0"/>
              <a:t> injections</a:t>
            </a:r>
          </a:p>
          <a:p>
            <a:r>
              <a:rPr lang="en-US" dirty="0" smtClean="0"/>
              <a:t>Classification system guides identification of each seed type</a:t>
            </a:r>
          </a:p>
          <a:p>
            <a:pPr lvl="1"/>
            <a:r>
              <a:rPr lang="en-US" dirty="0" smtClean="0"/>
              <a:t>Provides powerful information regarding distinct clinical characteristics and response to </a:t>
            </a:r>
            <a:r>
              <a:rPr lang="en-US" dirty="0" err="1" smtClean="0"/>
              <a:t>intravitreal</a:t>
            </a:r>
            <a:r>
              <a:rPr lang="en-US" dirty="0" smtClean="0"/>
              <a:t> </a:t>
            </a:r>
            <a:r>
              <a:rPr lang="en-US" dirty="0" err="1" smtClean="0"/>
              <a:t>melphalan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Intravitreal </a:t>
            </a:r>
            <a:r>
              <a:rPr lang="en-US" smtClean="0"/>
              <a:t>Melphalan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7-19 at 9.20.24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5783" b="-15783"/>
          <a:stretch>
            <a:fillRect/>
          </a:stretch>
        </p:blipFill>
        <p:spPr>
          <a:xfrm>
            <a:off x="457200" y="990600"/>
            <a:ext cx="8229600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Vitreous Seeds Classification</a:t>
            </a:r>
            <a:endParaRPr lang="en-US" dirty="0"/>
          </a:p>
        </p:txBody>
      </p:sp>
      <p:pic>
        <p:nvPicPr>
          <p:cNvPr id="5" name="Picture 4" descr="vit seeds response resul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895600"/>
            <a:ext cx="4011613" cy="3516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7-18 at 9.37.03 P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10998" r="-10998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Intravitreal</a:t>
            </a:r>
            <a:r>
              <a:rPr lang="en-US" dirty="0" smtClean="0"/>
              <a:t> </a:t>
            </a:r>
            <a:r>
              <a:rPr lang="en-US" dirty="0" err="1" smtClean="0"/>
              <a:t>Melphalan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6172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A-B. Dust before and after 3 injections; C-D. dust and spheres after 6 injections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7-18 at 9.37.06 P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24834" b="-24834"/>
          <a:stretch>
            <a:fillRect/>
          </a:stretch>
        </p:blipFill>
        <p:spPr>
          <a:xfrm>
            <a:off x="457200" y="304800"/>
            <a:ext cx="8229600" cy="50593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Intravitreal</a:t>
            </a:r>
            <a:r>
              <a:rPr lang="en-US" dirty="0" smtClean="0"/>
              <a:t> </a:t>
            </a:r>
            <a:r>
              <a:rPr lang="en-US" dirty="0" err="1" smtClean="0"/>
              <a:t>Melphalan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189037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Treatment for retinoblastoma has made tremendous advancements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External beam radiation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therapy is no longer necessary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Local therapy can be done via ophthalmic artery chemotherapy and </a:t>
            </a:r>
            <a:r>
              <a:rPr lang="en-US" sz="32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intravitreal</a:t>
            </a:r>
            <a:r>
              <a:rPr lang="en-US" sz="3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injections with great results and minimal side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Avoiding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enucleation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minimizing systemic chemotherapy is possible even in advanced cases now.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946" dirty="0" err="1" smtClean="0"/>
              <a:t>Soliman</a:t>
            </a:r>
            <a:r>
              <a:rPr lang="en-US" sz="1946" dirty="0" smtClean="0"/>
              <a:t> SE, </a:t>
            </a:r>
            <a:r>
              <a:rPr lang="en-US" sz="1946" dirty="0" err="1" smtClean="0"/>
              <a:t>Eldomiaty</a:t>
            </a:r>
            <a:r>
              <a:rPr lang="en-US" sz="1946" dirty="0" smtClean="0"/>
              <a:t> W, </a:t>
            </a:r>
            <a:r>
              <a:rPr lang="en-US" sz="1946" dirty="0" err="1" smtClean="0"/>
              <a:t>Goweida</a:t>
            </a:r>
            <a:r>
              <a:rPr lang="en-US" sz="1946" dirty="0" smtClean="0"/>
              <a:t> MB, </a:t>
            </a:r>
            <a:r>
              <a:rPr lang="en-US" sz="1946" dirty="0" err="1" smtClean="0"/>
              <a:t>Dowidar</a:t>
            </a:r>
            <a:r>
              <a:rPr lang="en-US" sz="1946" dirty="0" smtClean="0"/>
              <a:t> A. Clinical Presentation of Retinoblastoma in Alexandria: A Step Toward Earlier Diagnosis. </a:t>
            </a:r>
            <a:r>
              <a:rPr lang="en-US" sz="1946" i="1" dirty="0" smtClean="0"/>
              <a:t>Saudi J </a:t>
            </a:r>
            <a:r>
              <a:rPr lang="en-US" sz="1946" i="1" dirty="0" err="1" smtClean="0"/>
              <a:t>Ophthalmol</a:t>
            </a:r>
            <a:r>
              <a:rPr lang="en-US" sz="1946" i="1" dirty="0" smtClean="0"/>
              <a:t>. </a:t>
            </a:r>
            <a:r>
              <a:rPr lang="en-US" sz="1946" dirty="0" smtClean="0"/>
              <a:t>2017;31(2):80-85.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46" dirty="0" err="1" smtClean="0"/>
              <a:t>Soliman</a:t>
            </a:r>
            <a:r>
              <a:rPr lang="en-US" sz="1946" dirty="0" smtClean="0"/>
              <a:t> SE, </a:t>
            </a:r>
            <a:r>
              <a:rPr lang="en-US" sz="1946" dirty="0" err="1" smtClean="0"/>
              <a:t>Racher</a:t>
            </a:r>
            <a:r>
              <a:rPr lang="en-US" sz="1946" dirty="0" smtClean="0"/>
              <a:t> H, Zhang C, </a:t>
            </a:r>
            <a:r>
              <a:rPr lang="en-US" sz="1946" dirty="0" err="1" smtClean="0"/>
              <a:t>MaDonald</a:t>
            </a:r>
            <a:r>
              <a:rPr lang="en-US" sz="1946" dirty="0" smtClean="0"/>
              <a:t> H, </a:t>
            </a:r>
            <a:r>
              <a:rPr lang="en-US" sz="1946" dirty="0" err="1" smtClean="0"/>
              <a:t>Gallie</a:t>
            </a:r>
            <a:r>
              <a:rPr lang="en-US" sz="1946" dirty="0" smtClean="0"/>
              <a:t> BL. Genetics and Molecular Diagnostics in Retinoblastoma – an Update. </a:t>
            </a:r>
            <a:r>
              <a:rPr lang="en-US" sz="1946" i="1" dirty="0" smtClean="0"/>
              <a:t>Asia-Pacific Journal of Ophthalmology</a:t>
            </a:r>
            <a:r>
              <a:rPr lang="en-US" sz="1946" dirty="0" smtClean="0"/>
              <a:t>. 2017;6(2): 197-207.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46" dirty="0" smtClean="0"/>
              <a:t>BCSC Pediatric Ophthalmology and Strabismus 354-361.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46" dirty="0" smtClean="0"/>
              <a:t>Abramson DH, </a:t>
            </a:r>
            <a:r>
              <a:rPr lang="en-US" sz="1946" dirty="0" err="1" smtClean="0"/>
              <a:t>Dunkel</a:t>
            </a:r>
            <a:r>
              <a:rPr lang="en-US" sz="1946" dirty="0" smtClean="0"/>
              <a:t> IJ, </a:t>
            </a:r>
            <a:r>
              <a:rPr lang="en-US" sz="1946" dirty="0" err="1" smtClean="0"/>
              <a:t>Brodie</a:t>
            </a:r>
            <a:r>
              <a:rPr lang="en-US" sz="1946" dirty="0" smtClean="0"/>
              <a:t> SE, Marr B, </a:t>
            </a:r>
            <a:r>
              <a:rPr lang="en-US" sz="1946" dirty="0" err="1" smtClean="0"/>
              <a:t>Gobin</a:t>
            </a:r>
            <a:r>
              <a:rPr lang="en-US" sz="1946" dirty="0" smtClean="0"/>
              <a:t> YP. </a:t>
            </a:r>
            <a:r>
              <a:rPr lang="en-US" sz="1946" dirty="0" err="1" smtClean="0"/>
              <a:t>Superselective</a:t>
            </a:r>
            <a:r>
              <a:rPr lang="en-US" sz="1946" dirty="0" smtClean="0"/>
              <a:t> Ophthalmic Artery Chemotherapy as Primary Treatment for Retinoblastoma (Chemosurgery). </a:t>
            </a:r>
            <a:r>
              <a:rPr lang="en-US" sz="1946" i="1" dirty="0" smtClean="0"/>
              <a:t>Ophthalmology </a:t>
            </a:r>
            <a:r>
              <a:rPr lang="en-US" sz="1946" dirty="0" smtClean="0"/>
              <a:t>2010; 117:1623-1629.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46" dirty="0" smtClean="0"/>
              <a:t>BCSC Ophthalmic Pathology and Intraocular Tumors 178-181.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46" dirty="0" smtClean="0"/>
              <a:t>Francis JH, Abramson DH, Gaillard MC, Marr BP, Beck-</a:t>
            </a:r>
            <a:r>
              <a:rPr lang="en-US" sz="1946" dirty="0" err="1" smtClean="0"/>
              <a:t>Popovic</a:t>
            </a:r>
            <a:r>
              <a:rPr lang="en-US" sz="1946" dirty="0" smtClean="0"/>
              <a:t> M, </a:t>
            </a:r>
            <a:r>
              <a:rPr lang="en-US" sz="1946" dirty="0" err="1" smtClean="0"/>
              <a:t>Munier</a:t>
            </a:r>
            <a:r>
              <a:rPr lang="en-US" sz="1946" dirty="0" smtClean="0"/>
              <a:t> FL. The Classification of Vitreous Seeds in Retinoblastoma and Response to </a:t>
            </a:r>
            <a:r>
              <a:rPr lang="en-US" sz="1946" dirty="0" err="1" smtClean="0"/>
              <a:t>Intravitreal</a:t>
            </a:r>
            <a:r>
              <a:rPr lang="en-US" sz="1946" dirty="0" smtClean="0"/>
              <a:t> </a:t>
            </a:r>
            <a:r>
              <a:rPr lang="en-US" sz="1946" dirty="0" err="1" smtClean="0"/>
              <a:t>Melphalan</a:t>
            </a:r>
            <a:r>
              <a:rPr lang="en-US" sz="1946" dirty="0" smtClean="0"/>
              <a:t>. </a:t>
            </a:r>
            <a:r>
              <a:rPr lang="en-US" sz="1946" i="1" dirty="0" smtClean="0"/>
              <a:t>Ophthalmology </a:t>
            </a:r>
            <a:r>
              <a:rPr lang="en-US" sz="1946" dirty="0" smtClean="0"/>
              <a:t>2015;122:1173-1179.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946" dirty="0" err="1" smtClean="0"/>
              <a:t>Muen</a:t>
            </a:r>
            <a:r>
              <a:rPr lang="en-US" sz="1946" dirty="0" smtClean="0"/>
              <a:t> WJ, Kingston JE, Robertson F, Brew S, </a:t>
            </a:r>
            <a:r>
              <a:rPr lang="en-US" sz="1946" dirty="0" err="1" smtClean="0"/>
              <a:t>Sagoo</a:t>
            </a:r>
            <a:r>
              <a:rPr lang="en-US" sz="1946" dirty="0" smtClean="0"/>
              <a:t> MS, Reddy MA. Efficacy and Complications of Super-selective Intra-ophthalmic Artery </a:t>
            </a:r>
            <a:r>
              <a:rPr lang="en-US" sz="1946" dirty="0" err="1" smtClean="0"/>
              <a:t>Melphalan</a:t>
            </a:r>
            <a:r>
              <a:rPr lang="en-US" sz="1946" dirty="0" smtClean="0"/>
              <a:t> for the Treatment of Refractory Retinoblastoma. </a:t>
            </a:r>
            <a:r>
              <a:rPr lang="en-US" sz="1946" i="1" dirty="0" smtClean="0"/>
              <a:t>Ophthalmology </a:t>
            </a:r>
            <a:r>
              <a:rPr lang="en-US" sz="1946" dirty="0" smtClean="0"/>
              <a:t>2012;119:611-616.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 treatment evaluation includes</a:t>
            </a:r>
          </a:p>
          <a:p>
            <a:pPr lvl="1"/>
            <a:r>
              <a:rPr lang="en-US" dirty="0" smtClean="0"/>
              <a:t>Imaging of head and orbits – third tumor</a:t>
            </a:r>
          </a:p>
          <a:p>
            <a:pPr lvl="1"/>
            <a:r>
              <a:rPr lang="en-US" dirty="0" smtClean="0"/>
              <a:t>Evaluate </a:t>
            </a:r>
            <a:r>
              <a:rPr lang="en-US" dirty="0" err="1" smtClean="0"/>
              <a:t>extraocular</a:t>
            </a:r>
            <a:r>
              <a:rPr lang="en-US" dirty="0" smtClean="0"/>
              <a:t> extension</a:t>
            </a:r>
          </a:p>
          <a:p>
            <a:pPr lvl="1"/>
            <a:r>
              <a:rPr lang="en-US" dirty="0" smtClean="0"/>
              <a:t>MRI and ultrasound are preferred</a:t>
            </a:r>
          </a:p>
          <a:p>
            <a:pPr lvl="2"/>
            <a:r>
              <a:rPr lang="en-US" dirty="0" smtClean="0"/>
              <a:t>High risk of secondary tumor</a:t>
            </a:r>
          </a:p>
          <a:p>
            <a:pPr lvl="1"/>
            <a:r>
              <a:rPr lang="en-US" dirty="0" smtClean="0"/>
              <a:t>Avoid aspiration of ocular fluids for diagnostic testing</a:t>
            </a:r>
          </a:p>
          <a:p>
            <a:pPr lvl="2"/>
            <a:r>
              <a:rPr lang="en-US" dirty="0" smtClean="0"/>
              <a:t>Can disseminate malignant cells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4" name="Picture 3" descr="Screen Shot 2017-07-08 at 1.00.5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12" y="5136909"/>
            <a:ext cx="5157788" cy="1662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/>
            <a:r>
              <a:rPr lang="en-US" dirty="0" smtClean="0"/>
              <a:t>Past Ocular </a:t>
            </a:r>
            <a:r>
              <a:rPr lang="en-US" dirty="0" err="1" smtClean="0"/>
              <a:t>Hx</a:t>
            </a:r>
            <a:endParaRPr lang="en-US" dirty="0" smtClean="0"/>
          </a:p>
          <a:p>
            <a:pPr marL="400050" lvl="1" indent="0"/>
            <a:r>
              <a:rPr lang="en-US" dirty="0" smtClean="0"/>
              <a:t> unremarkable</a:t>
            </a:r>
          </a:p>
          <a:p>
            <a:pPr marL="0" indent="0"/>
            <a:r>
              <a:rPr lang="en-US" dirty="0" smtClean="0"/>
              <a:t>Past Medical </a:t>
            </a:r>
            <a:r>
              <a:rPr lang="en-US" dirty="0" err="1" smtClean="0"/>
              <a:t>Hx</a:t>
            </a:r>
            <a:endParaRPr lang="en-US" dirty="0" smtClean="0"/>
          </a:p>
          <a:p>
            <a:pPr marL="400050" lvl="1" indent="0"/>
            <a:r>
              <a:rPr lang="en-US" dirty="0" smtClean="0"/>
              <a:t> none </a:t>
            </a:r>
          </a:p>
          <a:p>
            <a:pPr marL="0" indent="0"/>
            <a:r>
              <a:rPr lang="en-US" dirty="0" err="1" smtClean="0"/>
              <a:t>Fam</a:t>
            </a:r>
            <a:r>
              <a:rPr lang="en-US" dirty="0" smtClean="0"/>
              <a:t> </a:t>
            </a:r>
            <a:r>
              <a:rPr lang="en-US" dirty="0" err="1" smtClean="0"/>
              <a:t>Hx</a:t>
            </a:r>
            <a:endParaRPr lang="en-US" dirty="0" smtClean="0"/>
          </a:p>
          <a:p>
            <a:pPr marL="400050" lvl="1" indent="0"/>
            <a:r>
              <a:rPr lang="en-US" dirty="0" smtClean="0"/>
              <a:t> no family history of retinoblastoma</a:t>
            </a:r>
          </a:p>
          <a:p>
            <a:pPr marL="0" indent="0"/>
            <a:r>
              <a:rPr lang="en-US" dirty="0" smtClean="0"/>
              <a:t>Meds</a:t>
            </a:r>
          </a:p>
          <a:p>
            <a:pPr marL="400050" lvl="1" indent="0"/>
            <a:r>
              <a:rPr lang="en-US" dirty="0" smtClean="0"/>
              <a:t> none</a:t>
            </a:r>
          </a:p>
          <a:p>
            <a:pPr marL="0" indent="0"/>
            <a:r>
              <a:rPr lang="en-US" dirty="0" smtClean="0"/>
              <a:t>Allergies</a:t>
            </a:r>
          </a:p>
          <a:p>
            <a:pPr marL="400050" lvl="1" indent="0"/>
            <a:r>
              <a:rPr lang="en-US" dirty="0" smtClean="0"/>
              <a:t> NKDA</a:t>
            </a:r>
          </a:p>
          <a:p>
            <a:pPr marL="0" indent="0"/>
            <a:r>
              <a:rPr lang="en-US" dirty="0" smtClean="0"/>
              <a:t>Social </a:t>
            </a:r>
            <a:r>
              <a:rPr lang="en-US" dirty="0" err="1" smtClean="0"/>
              <a:t>Hx</a:t>
            </a:r>
            <a:endParaRPr lang="en-US" dirty="0" smtClean="0"/>
          </a:p>
          <a:p>
            <a:pPr marL="400050" lvl="1" indent="0"/>
            <a:r>
              <a:rPr lang="en-US" dirty="0" smtClean="0"/>
              <a:t> lives with parents</a:t>
            </a:r>
          </a:p>
          <a:p>
            <a:pPr marL="0" indent="0"/>
            <a:r>
              <a:rPr lang="en-US" dirty="0" smtClean="0"/>
              <a:t>ROS</a:t>
            </a:r>
          </a:p>
          <a:p>
            <a:pPr marL="400050" lvl="1" indent="0"/>
            <a:r>
              <a:rPr lang="en-US" dirty="0" smtClean="0"/>
              <a:t> noncontributory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(</a:t>
            </a:r>
            <a:r>
              <a:rPr lang="en-US" dirty="0" err="1" smtClean="0"/>
              <a:t>Hx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Characteristic feature of retinoblastoma: Flexner-</a:t>
            </a:r>
            <a:r>
              <a:rPr lang="en-US" dirty="0" err="1" smtClean="0"/>
              <a:t>Wintersteiner</a:t>
            </a:r>
            <a:r>
              <a:rPr lang="en-US" dirty="0" smtClean="0"/>
              <a:t> rosette </a:t>
            </a:r>
          </a:p>
          <a:p>
            <a:pPr lvl="1"/>
            <a:r>
              <a:rPr lang="en-US" dirty="0" smtClean="0"/>
              <a:t>Highly organized</a:t>
            </a:r>
          </a:p>
          <a:p>
            <a:pPr lvl="1"/>
            <a:r>
              <a:rPr lang="en-US" dirty="0" smtClean="0"/>
              <a:t>Created by expression of retinal differentiation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</a:t>
            </a:r>
            <a:endParaRPr lang="en-US" dirty="0"/>
          </a:p>
        </p:txBody>
      </p:sp>
      <p:pic>
        <p:nvPicPr>
          <p:cNvPr id="4" name="Picture 3" descr="rosett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64" y="3352800"/>
            <a:ext cx="8550536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6248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Flexner-</a:t>
            </a:r>
            <a:r>
              <a:rPr lang="en-US" dirty="0" err="1" smtClean="0"/>
              <a:t>Wintersteiner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6248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Homer Wright rosette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International intraocular retinoblastoma classification (IIRC or ICRB)</a:t>
            </a:r>
          </a:p>
          <a:p>
            <a:pPr lvl="1"/>
            <a:r>
              <a:rPr lang="en-US" dirty="0" smtClean="0"/>
              <a:t>Describes tumor as favorable (group A) to unfavorable (group E) according to the anticipated prognostic response to </a:t>
            </a:r>
            <a:r>
              <a:rPr lang="en-US" dirty="0" err="1" smtClean="0"/>
              <a:t>chemoreduction</a:t>
            </a:r>
            <a:r>
              <a:rPr lang="en-US" dirty="0" smtClean="0"/>
              <a:t> and focal therapy </a:t>
            </a:r>
          </a:p>
          <a:p>
            <a:pPr lvl="1"/>
            <a:r>
              <a:rPr lang="en-US" dirty="0" smtClean="0"/>
              <a:t>Doesn’t categorize extra-ocular cases</a:t>
            </a:r>
          </a:p>
          <a:p>
            <a:r>
              <a:rPr lang="en-US" dirty="0" smtClean="0"/>
              <a:t>TNMH cancer staging</a:t>
            </a:r>
          </a:p>
          <a:p>
            <a:r>
              <a:rPr lang="en-US" dirty="0" smtClean="0"/>
              <a:t>Reese-Ellsworth Grading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027" dirty="0" smtClean="0">
                <a:solidFill>
                  <a:schemeClr val="tx1"/>
                </a:solidFill>
              </a:rPr>
              <a:t>International Classification of retinoblastoma (ICRB)</a:t>
            </a:r>
            <a:endParaRPr lang="en-US" sz="3027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Group A: small </a:t>
            </a:r>
            <a:r>
              <a:rPr lang="en-US" dirty="0" err="1" smtClean="0"/>
              <a:t>intraretinal</a:t>
            </a:r>
            <a:r>
              <a:rPr lang="en-US" dirty="0" smtClean="0"/>
              <a:t> tumors (&lt;3 mm) away from </a:t>
            </a:r>
            <a:r>
              <a:rPr lang="en-US" dirty="0" err="1" smtClean="0"/>
              <a:t>foveola</a:t>
            </a:r>
            <a:r>
              <a:rPr lang="en-US" dirty="0" smtClean="0"/>
              <a:t> and disc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Group B: tumors &gt; 3 mm, macular or </a:t>
            </a:r>
            <a:r>
              <a:rPr lang="en-US" dirty="0" err="1" smtClean="0"/>
              <a:t>juxtapapillary</a:t>
            </a:r>
            <a:r>
              <a:rPr lang="en-US" dirty="0" smtClean="0"/>
              <a:t> location, or with </a:t>
            </a:r>
            <a:r>
              <a:rPr lang="en-US" dirty="0" err="1" smtClean="0"/>
              <a:t>subretinal</a:t>
            </a:r>
            <a:r>
              <a:rPr lang="en-US" dirty="0" smtClean="0"/>
              <a:t> fluid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Group C: Tumor with focal </a:t>
            </a:r>
            <a:r>
              <a:rPr lang="en-US" dirty="0" err="1" smtClean="0"/>
              <a:t>subretinal</a:t>
            </a:r>
            <a:r>
              <a:rPr lang="en-US" dirty="0" smtClean="0"/>
              <a:t> or vitreous seeding within 3 mm of tumor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Group D: Tumor with diffuse </a:t>
            </a:r>
            <a:r>
              <a:rPr lang="en-US" dirty="0" err="1" smtClean="0"/>
              <a:t>subretinal</a:t>
            </a:r>
            <a:r>
              <a:rPr lang="en-US" dirty="0" smtClean="0"/>
              <a:t> or vitreous seeding &gt; 3 mm from tumor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Group E: Extensive retinoblastoma occupying &gt;50% of the globe with or without </a:t>
            </a:r>
            <a:r>
              <a:rPr lang="en-US" dirty="0" err="1" smtClean="0"/>
              <a:t>neovascular</a:t>
            </a:r>
            <a:r>
              <a:rPr lang="en-US" dirty="0" smtClean="0"/>
              <a:t> glaucoma, hemorrhage, extension of tumor to optic nerve or anterior chamber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7-07-18 at 9.17.12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3542" b="-13542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3368744"/>
              </p:ext>
            </p:extLst>
          </p:nvPr>
        </p:nvGraphicFramePr>
        <p:xfrm>
          <a:off x="457200" y="1066800"/>
          <a:ext cx="7924800" cy="4343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600"/>
                <a:gridCol w="2743200"/>
                <a:gridCol w="10668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 and follows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 and follow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Refraction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+0.50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sph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+0.50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sph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4→3mm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4→3mm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mmHg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mmHg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Horizontal corneal diameter (mm)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Anterior segment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Unremarkable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Unremarkable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External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6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Posterior Segment Exam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1129536"/>
              </p:ext>
            </p:extLst>
          </p:nvPr>
        </p:nvGraphicFramePr>
        <p:xfrm>
          <a:off x="457200" y="1066800"/>
          <a:ext cx="8305800" cy="375411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/>
                <a:gridCol w="3462020"/>
                <a:gridCol w="6858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Fundus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 Nerve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Pink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sharp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Macula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Vitreous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seeding localized over macula; mild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subretinal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fluid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Vessels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unremarkable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Periphery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Nasal retinoblastoma tumor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mm</a:t>
                      </a:r>
                    </a:p>
                    <a:p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Vitreous seeds inferiorly and overlying macula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WNL</a:t>
                      </a:r>
                    </a:p>
                  </a:txBody>
                  <a:tcPr marL="3657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8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Fundus</a:t>
            </a:r>
            <a:r>
              <a:rPr lang="en-US" dirty="0" smtClean="0"/>
              <a:t> Photo: September</a:t>
            </a:r>
            <a:endParaRPr lang="en-US" dirty="0"/>
          </a:p>
        </p:txBody>
      </p:sp>
      <p:pic>
        <p:nvPicPr>
          <p:cNvPr id="8" name="Picture 2" descr="E:\20160915_142415\Moutter,Neveah.EP01870585\c7ad5c7e-0322-42a3-aa9f-99b6f1ad7f67.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4697835" cy="352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20160915_142415\Moutter,Neveah.EP01870585\c7ad5c7e-0322-42a3-aa9f-99b6f1ad7f67.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004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Fundus</a:t>
            </a:r>
            <a:r>
              <a:rPr lang="en-US" dirty="0" smtClean="0"/>
              <a:t> Photo - OS</a:t>
            </a:r>
            <a:endParaRPr lang="en-US" dirty="0"/>
          </a:p>
        </p:txBody>
      </p:sp>
      <p:pic>
        <p:nvPicPr>
          <p:cNvPr id="4" name="Picture 2" descr="E:\20160915_142415\Moutter,Neveah.EP01870585\c7ad5c7e-0322-42a3-aa9f-99b6f1ad7f67.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Fluorescein</a:t>
            </a:r>
            <a:r>
              <a:rPr lang="en-US" dirty="0" smtClean="0"/>
              <a:t> angiography</a:t>
            </a:r>
            <a:endParaRPr lang="en-US" dirty="0"/>
          </a:p>
        </p:txBody>
      </p:sp>
      <p:pic>
        <p:nvPicPr>
          <p:cNvPr id="4" name="Picture 2" descr="E:\20160915_142415\Moutter,Neveah.EP01870585\c7ad5c7e-0322-42a3-aa9f-99b6f1ad7f67.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90650"/>
            <a:ext cx="6477000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23870</TotalTime>
  <Words>2017</Words>
  <Application>Microsoft Office PowerPoint</Application>
  <PresentationFormat>On-screen Show (4:3)</PresentationFormat>
  <Paragraphs>308</Paragraphs>
  <Slides>43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Arial Rounded MT Bold</vt:lpstr>
      <vt:lpstr>Calibri</vt:lpstr>
      <vt:lpstr>Wingdings</vt:lpstr>
      <vt:lpstr>Office Theme</vt:lpstr>
      <vt:lpstr>Grand Rounds Management of Retinoblastoma</vt:lpstr>
      <vt:lpstr>Patient Presentation</vt:lpstr>
      <vt:lpstr>Patient Presentation</vt:lpstr>
      <vt:lpstr>History (Hx)</vt:lpstr>
      <vt:lpstr>External Exam</vt:lpstr>
      <vt:lpstr>Posterior Segment Exam</vt:lpstr>
      <vt:lpstr>Fundus Photo: September</vt:lpstr>
      <vt:lpstr>Fundus Photo - OS</vt:lpstr>
      <vt:lpstr>Fluorescein angiography</vt:lpstr>
      <vt:lpstr>Ultrasound</vt:lpstr>
      <vt:lpstr>Assessment</vt:lpstr>
      <vt:lpstr>Plan</vt:lpstr>
      <vt:lpstr>Course</vt:lpstr>
      <vt:lpstr>Intra-arterial Chemotherapy</vt:lpstr>
      <vt:lpstr>Intra-arterial Chemotherapy</vt:lpstr>
      <vt:lpstr>Intra-arterial Chemotherapy</vt:lpstr>
      <vt:lpstr>Follow Up: October (1 month)</vt:lpstr>
      <vt:lpstr>Follow Up: November (2 months)</vt:lpstr>
      <vt:lpstr>Follow Up: December (3 months)</vt:lpstr>
      <vt:lpstr>Follow Up: January (4 months)</vt:lpstr>
      <vt:lpstr>Follow Up: February (5 months)</vt:lpstr>
      <vt:lpstr>Follow Up: March (6 months)</vt:lpstr>
      <vt:lpstr>Follow Up: June</vt:lpstr>
      <vt:lpstr>Retinoblastoma</vt:lpstr>
      <vt:lpstr>Retinoblastoma</vt:lpstr>
      <vt:lpstr>Genetics</vt:lpstr>
      <vt:lpstr>Genetic Counseling</vt:lpstr>
      <vt:lpstr>Management</vt:lpstr>
      <vt:lpstr>PowerPoint Presentation</vt:lpstr>
      <vt:lpstr>Superselective Ophthalmic Artery Chemotherapy</vt:lpstr>
      <vt:lpstr>Ophthalmic Artery Chemotherapy</vt:lpstr>
      <vt:lpstr>PowerPoint Presentation</vt:lpstr>
      <vt:lpstr>Intravitreal Melphalan</vt:lpstr>
      <vt:lpstr>Vitreous Seeds Classification</vt:lpstr>
      <vt:lpstr>Intravitreal Melphalan</vt:lpstr>
      <vt:lpstr>Intravitreal Melphalan</vt:lpstr>
      <vt:lpstr>Conclusions</vt:lpstr>
      <vt:lpstr>References</vt:lpstr>
      <vt:lpstr>Evaluation</vt:lpstr>
      <vt:lpstr>Pathology</vt:lpstr>
      <vt:lpstr>Classification</vt:lpstr>
      <vt:lpstr>Classification</vt:lpstr>
      <vt:lpstr>PowerPoint Presentation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P FdC</dc:creator>
  <cp:lastModifiedBy>Brock,Cynthia L.</cp:lastModifiedBy>
  <cp:revision>104</cp:revision>
  <dcterms:created xsi:type="dcterms:W3CDTF">2017-07-04T15:05:09Z</dcterms:created>
  <dcterms:modified xsi:type="dcterms:W3CDTF">2017-07-31T13:16:55Z</dcterms:modified>
</cp:coreProperties>
</file>