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Default Extension="wdp" ContentType="image/vnd.ms-photo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43"/>
  </p:notesMasterIdLst>
  <p:sldIdLst>
    <p:sldId id="256" r:id="rId2"/>
    <p:sldId id="259" r:id="rId3"/>
    <p:sldId id="270" r:id="rId4"/>
    <p:sldId id="258" r:id="rId5"/>
    <p:sldId id="260" r:id="rId6"/>
    <p:sldId id="261" r:id="rId7"/>
    <p:sldId id="265" r:id="rId8"/>
    <p:sldId id="266" r:id="rId9"/>
    <p:sldId id="305" r:id="rId10"/>
    <p:sldId id="30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271" r:id="rId27"/>
    <p:sldId id="280" r:id="rId28"/>
    <p:sldId id="268" r:id="rId29"/>
    <p:sldId id="273" r:id="rId30"/>
    <p:sldId id="276" r:id="rId31"/>
    <p:sldId id="282" r:id="rId32"/>
    <p:sldId id="274" r:id="rId33"/>
    <p:sldId id="275" r:id="rId34"/>
    <p:sldId id="279" r:id="rId35"/>
    <p:sldId id="302" r:id="rId36"/>
    <p:sldId id="303" r:id="rId37"/>
    <p:sldId id="304" r:id="rId38"/>
    <p:sldId id="284" r:id="rId39"/>
    <p:sldId id="285" r:id="rId40"/>
    <p:sldId id="263" r:id="rId41"/>
    <p:sldId id="26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A20000"/>
    <a:srgbClr val="CC3300"/>
    <a:srgbClr val="993300"/>
    <a:srgbClr val="D3D303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48" autoAdjust="0"/>
    <p:restoredTop sz="79039" autoAdjust="0"/>
  </p:normalViewPr>
  <p:slideViewPr>
    <p:cSldViewPr showGuides="1">
      <p:cViewPr varScale="1">
        <p:scale>
          <a:sx n="92" d="100"/>
          <a:sy n="92" d="100"/>
        </p:scale>
        <p:origin x="-1248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B7281-6761-9241-A4C7-C096FAFC58AA}" type="datetimeFigureOut">
              <a:rPr lang="en-US" smtClean="0"/>
              <a:pPr/>
              <a:t>12/14/17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C216A-C8B7-2D41-A56E-D460D9FC9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XT of 64 PD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C216A-C8B7-2D41-A56E-D460D9FC96F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 halves of</a:t>
            </a:r>
            <a:r>
              <a:rPr lang="en-US" baseline="0" dirty="0" smtClean="0"/>
              <a:t> lateral rectus and medial rectus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C216A-C8B7-2D41-A56E-D460D9FC96F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May also be due to brainstem lesions</a:t>
            </a:r>
          </a:p>
          <a:p>
            <a:r>
              <a:rPr lang="en-US" dirty="0" smtClean="0"/>
              <a:t>Less commonly aneurysm, tumor, inflammation, infection, trauma, </a:t>
            </a:r>
            <a:r>
              <a:rPr lang="en-US" dirty="0" err="1" smtClean="0"/>
              <a:t>vasculitis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Partial versus complete</a:t>
            </a:r>
          </a:p>
          <a:p>
            <a:r>
              <a:rPr lang="en-US" dirty="0" smtClean="0"/>
              <a:t>Compressive verses ischemic</a:t>
            </a:r>
          </a:p>
          <a:p>
            <a:r>
              <a:rPr lang="en-US" dirty="0" smtClean="0"/>
              <a:t>Pupil involving versus pupil sparing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C216A-C8B7-2D41-A56E-D460D9FC96F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Ptosis</a:t>
            </a:r>
            <a:r>
              <a:rPr lang="en-US" dirty="0" smtClean="0"/>
              <a:t> ranging from mild to full eyelid </a:t>
            </a:r>
            <a:r>
              <a:rPr lang="en-US" dirty="0" err="1" smtClean="0"/>
              <a:t>ptosis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C216A-C8B7-2D41-A56E-D460D9FC96F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– 1 to 3.5</a:t>
            </a:r>
            <a:r>
              <a:rPr lang="en-US" baseline="0" dirty="0" smtClean="0"/>
              <a:t> mm anterior anterior to medial insertion of superior rectus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Goal of surgery: </a:t>
            </a:r>
            <a:r>
              <a:rPr lang="en-US" dirty="0" err="1" smtClean="0"/>
              <a:t>orthotropia</a:t>
            </a:r>
            <a:r>
              <a:rPr lang="en-US" dirty="0" smtClean="0"/>
              <a:t> in primary position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C216A-C8B7-2D41-A56E-D460D9FC96F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Single</a:t>
            </a:r>
            <a:r>
              <a:rPr lang="en-US" baseline="0" dirty="0" smtClean="0"/>
              <a:t> center, prospective, cohort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Final deviation of 1 to 10 prism </a:t>
            </a:r>
            <a:r>
              <a:rPr lang="en-US" dirty="0" err="1" smtClean="0"/>
              <a:t>diopters</a:t>
            </a:r>
            <a:r>
              <a:rPr lang="en-US" dirty="0" smtClean="0"/>
              <a:t> was considered successful</a:t>
            </a: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 operative deviations greater than 45 PD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C216A-C8B7-2D41-A56E-D460D9FC96F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Medial rectus resection, medial rectus tucking, lateral rectus recession to other eye</a:t>
            </a:r>
          </a:p>
          <a:p>
            <a:r>
              <a:rPr lang="en-US" dirty="0" err="1" smtClean="0"/>
              <a:t>Intraoperative</a:t>
            </a:r>
            <a:r>
              <a:rPr lang="en-US" dirty="0" smtClean="0"/>
              <a:t> </a:t>
            </a:r>
            <a:r>
              <a:rPr lang="en-US" dirty="0" err="1" smtClean="0"/>
              <a:t>hirshberg</a:t>
            </a:r>
            <a:r>
              <a:rPr lang="en-US" dirty="0" smtClean="0"/>
              <a:t> testing</a:t>
            </a:r>
          </a:p>
          <a:p>
            <a:r>
              <a:rPr lang="en-US" dirty="0" smtClean="0"/>
              <a:t>9 patients had successful results</a:t>
            </a:r>
          </a:p>
          <a:p>
            <a:r>
              <a:rPr lang="en-US" dirty="0" smtClean="0"/>
              <a:t>Overall 3.7 PD improvement of vertical alignment</a:t>
            </a:r>
          </a:p>
          <a:p>
            <a:r>
              <a:rPr lang="en-US" dirty="0" smtClean="0"/>
              <a:t>Able to achieve </a:t>
            </a:r>
            <a:r>
              <a:rPr lang="en-US" dirty="0" err="1" smtClean="0"/>
              <a:t>ortho</a:t>
            </a:r>
            <a:r>
              <a:rPr lang="en-US" dirty="0" smtClean="0"/>
              <a:t> only in primary position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Previously reported to result in retinal detachment due to increased </a:t>
            </a:r>
            <a:r>
              <a:rPr lang="en-US" dirty="0" err="1" smtClean="0"/>
              <a:t>choroidal</a:t>
            </a:r>
            <a:r>
              <a:rPr lang="en-US" dirty="0" smtClean="0"/>
              <a:t> vortex vein pressure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C216A-C8B7-2D41-A56E-D460D9FC96F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Lasted for three days post op, no intervention required, no permanent</a:t>
            </a:r>
            <a:r>
              <a:rPr lang="en-US" baseline="0" dirty="0" smtClean="0"/>
              <a:t> effect on vision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C216A-C8B7-2D41-A56E-D460D9FC96F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Axial first then coronal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C216A-C8B7-2D41-A56E-D460D9FC96F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 months after surgery</a:t>
            </a:r>
          </a:p>
          <a:p>
            <a:r>
              <a:rPr lang="en-US" dirty="0" smtClean="0"/>
              <a:t>15 months</a:t>
            </a:r>
            <a:r>
              <a:rPr lang="en-US" baseline="0" dirty="0" smtClean="0"/>
              <a:t> after surgery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C216A-C8B7-2D41-A56E-D460D9FC96F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Lateral rectus is divided 15 mm back. Reattached 1-2 mm</a:t>
            </a:r>
            <a:r>
              <a:rPr lang="en-US" baseline="0" dirty="0" smtClean="0"/>
              <a:t> posterior to insertion of medial rectus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C216A-C8B7-2D41-A56E-D460D9FC96F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 </a:t>
            </a:r>
            <a:r>
              <a:rPr lang="en-US" dirty="0" err="1" smtClean="0"/>
              <a:t>tenotomy</a:t>
            </a:r>
            <a:r>
              <a:rPr lang="en-US" dirty="0" smtClean="0"/>
              <a:t> OD</a:t>
            </a:r>
          </a:p>
          <a:p>
            <a:r>
              <a:rPr lang="en-US" dirty="0" smtClean="0"/>
              <a:t>Decrease abduction and move</a:t>
            </a:r>
            <a:r>
              <a:rPr lang="en-US" baseline="0" dirty="0" smtClean="0"/>
              <a:t> muscle out of the way.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C216A-C8B7-2D41-A56E-D460D9FC96F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LR on two separate sutures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C216A-C8B7-2D41-A56E-D460D9FC96F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Splitting LR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C216A-C8B7-2D41-A56E-D460D9FC96F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Bringing lower half from under the IR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C216A-C8B7-2D41-A56E-D460D9FC96F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Superior half from under SR – </a:t>
            </a:r>
            <a:r>
              <a:rPr lang="en-US" dirty="0" err="1" smtClean="0"/>
              <a:t>Gass</a:t>
            </a:r>
            <a:r>
              <a:rPr lang="en-US" dirty="0" smtClean="0"/>
              <a:t> Hook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C216A-C8B7-2D41-A56E-D460D9FC96F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Suturing superior half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C216A-C8B7-2D41-A56E-D460D9FC96F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Suturing inferior half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C216A-C8B7-2D41-A56E-D460D9FC96F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32085" y="-89356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04800"/>
            <a:ext cx="7772400" cy="1524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aseline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(i.e. Grand Rounds)</a:t>
            </a:r>
            <a:br>
              <a:rPr lang="en-US" dirty="0" smtClean="0"/>
            </a:br>
            <a:r>
              <a:rPr lang="en-US" sz="4000" dirty="0" smtClean="0"/>
              <a:t>Subtitle (i.e.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Chalazion</a:t>
            </a:r>
            <a:r>
              <a:rPr lang="en-US" sz="4000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495800"/>
            <a:ext cx="6400800" cy="12192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 and Date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085" y="6180221"/>
            <a:ext cx="9176085" cy="685800"/>
          </a:xfrm>
          <a:prstGeom prst="rect">
            <a:avLst/>
          </a:prstGeom>
          <a:solidFill>
            <a:srgbClr val="AD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981302" y="2286000"/>
            <a:ext cx="3148717" cy="18288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507803" y="6348481"/>
            <a:ext cx="6523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Department of Ophthalmology and Visual Sciences</a:t>
            </a:r>
            <a:endParaRPr lang="en-US" sz="2000" dirty="0">
              <a:ln w="3175">
                <a:noFill/>
              </a:ln>
              <a:solidFill>
                <a:schemeClr val="bg1"/>
              </a:solidFill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1028" name="Picture 4" descr="https://cdn0.orgsync.com/images/os-school-logos/374-pyvbk56-university-of-louisville-onred-app-sm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99" y="6112042"/>
            <a:ext cx="2286001" cy="9144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831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12/14/17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791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12/14/17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332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2349"/>
            <a:ext cx="8229600" cy="114300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2" descr="C:\Users\Juan P FdC\Desktop\DOVS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6257" y="6253205"/>
            <a:ext cx="1013680" cy="588753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372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12/14/17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403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12/14/17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7258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12/14/17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7511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12/14/17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131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12/14/17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209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12/14/17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220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pPr/>
              <a:t>12/14/17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737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DA4EB-0B06-4F24-98BB-CEE041FC849F}" type="datetimeFigureOut">
              <a:rPr lang="en-US" smtClean="0"/>
              <a:pPr/>
              <a:t>12/14/17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83579-E7DE-4469-A140-89CEE8B03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619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Tala Kassm, DO</a:t>
            </a:r>
          </a:p>
          <a:p>
            <a:r>
              <a:rPr lang="en-US" dirty="0" smtClean="0"/>
              <a:t>December 15, 2017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Grand Rounds</a:t>
            </a:r>
            <a:br>
              <a:rPr lang="en-US" sz="4000" dirty="0" smtClean="0"/>
            </a:br>
            <a:r>
              <a:rPr lang="en-US" sz="4000" dirty="0" smtClean="0"/>
              <a:t>Surgical Management of Strabismus due to Cranial Nerve 3 Palsy</a:t>
            </a:r>
            <a:endParaRPr lang="en-US" sz="4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158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7-12-03 at 3.30.54 P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993" r="-8993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Lateral Transposition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1071" y="657922"/>
            <a:ext cx="7510346" cy="5632760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Op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9274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37063" y="1148576"/>
            <a:ext cx="7008542" cy="5256406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Superior Oblique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Tenotomy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OD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1905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20337" y="1037063"/>
            <a:ext cx="7761249" cy="5820937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Lateral Rectus on 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Two Separate Sutures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8463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143000" y="1492870"/>
            <a:ext cx="6705600" cy="502920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Splitting Lateral Rectus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9704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28700" y="1022428"/>
            <a:ext cx="7334715" cy="5501036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Bringing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lower half from under inferior rectus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5793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86522" y="1090729"/>
            <a:ext cx="7184174" cy="538813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Superior half from under</a:t>
            </a: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superior rectus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723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279603" y="1510990"/>
            <a:ext cx="6757639" cy="5068229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-102349"/>
            <a:ext cx="8229600" cy="1092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Suturing superior half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6763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70518" y="1094214"/>
            <a:ext cx="7476893" cy="5607669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-10234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Suturing Inferior Half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7868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600200" y="1219200"/>
            <a:ext cx="6214947" cy="4661210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-10234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1523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Chief Complaint</a:t>
            </a:r>
          </a:p>
          <a:p>
            <a:pPr marL="457200" lvl="1" indent="0">
              <a:buNone/>
            </a:pPr>
            <a:r>
              <a:rPr lang="en-US" dirty="0" smtClean="0"/>
              <a:t>“I have double vision and I can’t focus.”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HPI</a:t>
            </a:r>
          </a:p>
          <a:p>
            <a:pPr marL="457200" lvl="1" indent="0"/>
            <a:r>
              <a:rPr lang="en-US" dirty="0" smtClean="0"/>
              <a:t> 36 year old WF presents to clinic for double vision. Double vision is improved when one eye is closed, images are side by side. Patient wearing a patch over left eye. Having difficulty reading and watching TV.</a:t>
            </a:r>
          </a:p>
          <a:p>
            <a:pPr marL="457200" lvl="1" indent="0"/>
            <a:r>
              <a:rPr lang="en-US" dirty="0" smtClean="0"/>
              <a:t> Symptoms began after a hemorrhagic stroke of the brainstem five months ago.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Presentation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297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267200" y="2057400"/>
            <a:ext cx="4591515" cy="34436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7308" t="18532" r="43750" b="29720"/>
          <a:stretch/>
        </p:blipFill>
        <p:spPr>
          <a:xfrm>
            <a:off x="381000" y="1981200"/>
            <a:ext cx="3666894" cy="3654546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838200" y="533400"/>
            <a:ext cx="304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Before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105400" y="685800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After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751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68712" y="568714"/>
            <a:ext cx="7970334" cy="5977751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Alignment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already improved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3540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1076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52346" y="888613"/>
            <a:ext cx="7334715" cy="550103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498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-10234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After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697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524607" y="3357911"/>
            <a:ext cx="4399156" cy="3299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50542" y="269022"/>
            <a:ext cx="4416504" cy="3312378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5257800" y="2286000"/>
            <a:ext cx="266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After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581400" y="228600"/>
            <a:ext cx="365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Before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6712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</a:t>
            </a:r>
            <a:r>
              <a:rPr lang="en-US" dirty="0" err="1" smtClean="0"/>
              <a:t>tenotomy</a:t>
            </a:r>
            <a:r>
              <a:rPr lang="en-US" dirty="0" smtClean="0"/>
              <a:t> OU</a:t>
            </a:r>
          </a:p>
          <a:p>
            <a:r>
              <a:rPr lang="en-US" dirty="0" smtClean="0"/>
              <a:t>IO </a:t>
            </a:r>
            <a:r>
              <a:rPr lang="en-US" dirty="0" err="1" smtClean="0"/>
              <a:t>myectomy</a:t>
            </a:r>
            <a:endParaRPr lang="en-US" dirty="0" smtClean="0"/>
          </a:p>
          <a:p>
            <a:r>
              <a:rPr lang="en-US" dirty="0" smtClean="0"/>
              <a:t>Nasal transposition of LR OU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Surgery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49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998" r="-10998"/>
          <a:stretch>
            <a:fillRect/>
          </a:stretch>
        </p:blipFill>
        <p:spPr>
          <a:xfrm>
            <a:off x="228600" y="1600200"/>
            <a:ext cx="8229600" cy="50593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Op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57200" y="838200"/>
            <a:ext cx="8229600" cy="505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 op: XT 12 PD, right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hypotropia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14 PD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Third nerve palsy </a:t>
            </a:r>
          </a:p>
          <a:p>
            <a:pPr lvl="1"/>
            <a:r>
              <a:rPr lang="en-US" dirty="0" smtClean="0"/>
              <a:t>Cranial nerve dysfunction affecting the superior, medial and inferior rectus as well as inferior oblique, </a:t>
            </a:r>
            <a:r>
              <a:rPr lang="en-US" dirty="0" err="1" smtClean="0"/>
              <a:t>levator</a:t>
            </a:r>
            <a:r>
              <a:rPr lang="en-US" dirty="0" smtClean="0"/>
              <a:t> muscle, </a:t>
            </a:r>
            <a:r>
              <a:rPr lang="en-US" dirty="0" err="1" smtClean="0"/>
              <a:t>pupillary</a:t>
            </a:r>
            <a:r>
              <a:rPr lang="en-US" dirty="0" smtClean="0"/>
              <a:t> sphincter and </a:t>
            </a:r>
            <a:r>
              <a:rPr lang="en-US" dirty="0" err="1" smtClean="0"/>
              <a:t>ciliary</a:t>
            </a:r>
            <a:r>
              <a:rPr lang="en-US" dirty="0" smtClean="0"/>
              <a:t> muscle</a:t>
            </a:r>
          </a:p>
          <a:p>
            <a:r>
              <a:rPr lang="en-US" dirty="0" smtClean="0"/>
              <a:t>Most isolated unilateral third nerve palsies due to </a:t>
            </a:r>
            <a:r>
              <a:rPr lang="en-US" dirty="0" err="1" smtClean="0"/>
              <a:t>microvascular</a:t>
            </a:r>
            <a:r>
              <a:rPr lang="en-US" dirty="0" smtClean="0"/>
              <a:t> etiologies</a:t>
            </a:r>
          </a:p>
          <a:p>
            <a:r>
              <a:rPr lang="en-US" dirty="0" smtClean="0"/>
              <a:t>Rule of thumb that ischemic damage will improve or even resolve by 3 months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194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Patient is left with disfiguring strabismus and potentially disabling </a:t>
            </a:r>
            <a:r>
              <a:rPr lang="en-US" dirty="0" err="1" smtClean="0"/>
              <a:t>diplopia</a:t>
            </a:r>
            <a:endParaRPr lang="en-US" dirty="0" smtClean="0"/>
          </a:p>
          <a:p>
            <a:r>
              <a:rPr lang="en-US" dirty="0" smtClean="0"/>
              <a:t>Only lateral rectus and superior oblique muscles still functioning – “down and out”</a:t>
            </a:r>
          </a:p>
          <a:p>
            <a:r>
              <a:rPr lang="en-US" dirty="0" smtClean="0"/>
              <a:t>Limited options for surgical </a:t>
            </a:r>
            <a:r>
              <a:rPr lang="en-US" dirty="0" smtClean="0"/>
              <a:t>repair</a:t>
            </a:r>
          </a:p>
          <a:p>
            <a:r>
              <a:rPr lang="en-US" dirty="0" smtClean="0"/>
              <a:t>Strategies aimed at fixating globe in primary position with extremely limited motility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it doesn’t resolve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history</a:t>
            </a:r>
          </a:p>
          <a:p>
            <a:pPr lvl="1"/>
            <a:r>
              <a:rPr lang="en-US" dirty="0" smtClean="0"/>
              <a:t>History of brainstem </a:t>
            </a:r>
            <a:r>
              <a:rPr lang="en-US" dirty="0" err="1" smtClean="0"/>
              <a:t>arteriovenous</a:t>
            </a:r>
            <a:r>
              <a:rPr lang="en-US" dirty="0" smtClean="0"/>
              <a:t> malformation diagnosed and treated 20 years ago with stereotactic </a:t>
            </a:r>
            <a:r>
              <a:rPr lang="en-US" dirty="0" err="1" smtClean="0"/>
              <a:t>radiosurgery</a:t>
            </a:r>
            <a:endParaRPr lang="en-US" dirty="0" smtClean="0"/>
          </a:p>
          <a:p>
            <a:pPr lvl="1"/>
            <a:r>
              <a:rPr lang="en-US" dirty="0" smtClean="0"/>
              <a:t>Now recent history of hemorrhagic brainstem stroke related to AVM.</a:t>
            </a:r>
          </a:p>
          <a:p>
            <a:pPr lvl="2"/>
            <a:r>
              <a:rPr lang="en-US" dirty="0" smtClean="0"/>
              <a:t>Patient subsequently developed obstructive hydrocephalus and required a shunt placement.</a:t>
            </a:r>
          </a:p>
          <a:p>
            <a:pPr lvl="1"/>
            <a:r>
              <a:rPr lang="en-US" dirty="0" smtClean="0"/>
              <a:t>Per the patient’s mother, both eyes deviated initially after the stroke with some improvement of right eye only.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Presentation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Orbital </a:t>
            </a:r>
            <a:r>
              <a:rPr lang="en-US" dirty="0" smtClean="0"/>
              <a:t>fixation</a:t>
            </a:r>
          </a:p>
          <a:p>
            <a:pPr lvl="1"/>
            <a:r>
              <a:rPr lang="en-US" dirty="0" smtClean="0"/>
              <a:t>Using orbital fascia or fascia </a:t>
            </a:r>
            <a:r>
              <a:rPr lang="en-US" dirty="0" err="1" smtClean="0"/>
              <a:t>lata</a:t>
            </a:r>
            <a:r>
              <a:rPr lang="en-US" dirty="0" smtClean="0"/>
              <a:t> graft</a:t>
            </a:r>
          </a:p>
          <a:p>
            <a:r>
              <a:rPr lang="en-US" dirty="0" smtClean="0"/>
              <a:t>Superior oblique transposition</a:t>
            </a:r>
          </a:p>
          <a:p>
            <a:r>
              <a:rPr lang="en-US" dirty="0" smtClean="0"/>
              <a:t>Large angle recession of lateral rectus</a:t>
            </a:r>
          </a:p>
          <a:p>
            <a:pPr lvl="1"/>
            <a:r>
              <a:rPr lang="en-US" dirty="0" smtClean="0"/>
              <a:t>Leads to </a:t>
            </a:r>
            <a:r>
              <a:rPr lang="en-US" dirty="0" err="1" smtClean="0"/>
              <a:t>proptosis</a:t>
            </a:r>
            <a:r>
              <a:rPr lang="en-US" dirty="0" smtClean="0"/>
              <a:t> of globe</a:t>
            </a:r>
          </a:p>
          <a:p>
            <a:r>
              <a:rPr lang="en-US" dirty="0" smtClean="0"/>
              <a:t>Lateral rectus transposition to </a:t>
            </a:r>
            <a:r>
              <a:rPr lang="en-US" dirty="0" err="1" smtClean="0"/>
              <a:t>superonasal</a:t>
            </a:r>
            <a:r>
              <a:rPr lang="en-US" dirty="0" smtClean="0"/>
              <a:t> globe</a:t>
            </a:r>
          </a:p>
          <a:p>
            <a:pPr lvl="1"/>
            <a:r>
              <a:rPr lang="en-US" dirty="0" smtClean="0"/>
              <a:t>Required a second and third surgery</a:t>
            </a:r>
          </a:p>
          <a:p>
            <a:pPr lvl="1"/>
            <a:r>
              <a:rPr lang="en-US" dirty="0" smtClean="0"/>
              <a:t>Induced torsion and vertical deviation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Management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951037"/>
            <a:ext cx="8229600" cy="5059363"/>
          </a:xfrm>
        </p:spPr>
        <p:txBody>
          <a:bodyPr/>
          <a:lstStyle/>
          <a:p>
            <a:r>
              <a:rPr lang="en-US" dirty="0" smtClean="0"/>
              <a:t>Difficult and highly invasive</a:t>
            </a:r>
          </a:p>
          <a:p>
            <a:r>
              <a:rPr lang="en-US" dirty="0" smtClean="0"/>
              <a:t>Need for complex calculations</a:t>
            </a:r>
          </a:p>
          <a:p>
            <a:r>
              <a:rPr lang="en-US" dirty="0" smtClean="0"/>
              <a:t>Introduction of a foreign body into the orbit</a:t>
            </a:r>
          </a:p>
          <a:p>
            <a:r>
              <a:rPr lang="en-US" dirty="0" smtClean="0"/>
              <a:t>Less useful in a child with a growing orbit</a:t>
            </a:r>
          </a:p>
          <a:p>
            <a:r>
              <a:rPr lang="en-US" dirty="0" smtClean="0"/>
              <a:t>Long surgical time</a:t>
            </a:r>
          </a:p>
          <a:p>
            <a:r>
              <a:rPr lang="en-US" dirty="0" smtClean="0"/>
              <a:t>Need for additional </a:t>
            </a:r>
            <a:r>
              <a:rPr lang="en-US" dirty="0" err="1" smtClean="0"/>
              <a:t>extraocular</a:t>
            </a:r>
            <a:r>
              <a:rPr lang="en-US" dirty="0" smtClean="0"/>
              <a:t> muscle surgery</a:t>
            </a:r>
          </a:p>
          <a:p>
            <a:r>
              <a:rPr lang="en-US" dirty="0" smtClean="0"/>
              <a:t>May lose their effect over time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Surgical Management of Strabismus Secondary to 3</a:t>
            </a:r>
            <a:r>
              <a:rPr lang="en-US" baseline="30000" dirty="0" smtClean="0"/>
              <a:t>rd</a:t>
            </a:r>
            <a:r>
              <a:rPr lang="en-US" dirty="0" smtClean="0"/>
              <a:t> Nerve Palsy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1991 Kaufmann:</a:t>
            </a:r>
          </a:p>
          <a:p>
            <a:pPr lvl="1"/>
            <a:r>
              <a:rPr lang="en-US" dirty="0" smtClean="0"/>
              <a:t>Splitting of lateral rectus muscle, transposition to superior nasal and inferior nasal globe</a:t>
            </a:r>
          </a:p>
          <a:p>
            <a:pPr lvl="1"/>
            <a:r>
              <a:rPr lang="en-US" dirty="0" err="1" smtClean="0"/>
              <a:t>Retroequatorial</a:t>
            </a:r>
            <a:r>
              <a:rPr lang="en-US" dirty="0" smtClean="0"/>
              <a:t> location near vortex veins</a:t>
            </a:r>
          </a:p>
          <a:p>
            <a:r>
              <a:rPr lang="en-US" dirty="0" err="1" smtClean="0"/>
              <a:t>Gokyigit’s</a:t>
            </a:r>
            <a:r>
              <a:rPr lang="en-US" dirty="0" smtClean="0"/>
              <a:t> (2013) modification:</a:t>
            </a:r>
          </a:p>
          <a:p>
            <a:pPr lvl="1"/>
            <a:r>
              <a:rPr lang="en-US" dirty="0" smtClean="0"/>
              <a:t>Transposing split muscle anterior to vortex veins and 2mm posterior to medial rectus muscle</a:t>
            </a:r>
          </a:p>
          <a:p>
            <a:r>
              <a:rPr lang="en-US" dirty="0" smtClean="0"/>
              <a:t>Further modification Hunter (2014):</a:t>
            </a:r>
          </a:p>
          <a:p>
            <a:pPr lvl="1"/>
            <a:r>
              <a:rPr lang="en-US" dirty="0" smtClean="0"/>
              <a:t>The above technique using adjustable sutures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Management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Evaluate ocular alignment after Y splitting of lateral rectus muscle with reattachment near medial rectus in patients with complete </a:t>
            </a:r>
            <a:r>
              <a:rPr lang="en-US" dirty="0" err="1" smtClean="0"/>
              <a:t>oculomotor</a:t>
            </a:r>
            <a:r>
              <a:rPr lang="en-US" dirty="0" smtClean="0"/>
              <a:t> nerve palsy</a:t>
            </a:r>
          </a:p>
          <a:p>
            <a:r>
              <a:rPr lang="en-US" dirty="0" smtClean="0"/>
              <a:t>12 eyes of 10 patients</a:t>
            </a:r>
          </a:p>
          <a:p>
            <a:r>
              <a:rPr lang="en-US" dirty="0" smtClean="0"/>
              <a:t>Mean age of 31.7 years (range 6-66 years) </a:t>
            </a:r>
          </a:p>
          <a:p>
            <a:r>
              <a:rPr lang="en-US" dirty="0" smtClean="0"/>
              <a:t>Pre operative horizontal deviation was 73.7 +/- 8.9 PD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12-03 at 3.19.55 P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62" y="126682"/>
            <a:ext cx="7399338" cy="1479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After the surgery: 11.8+/-1.0 PD</a:t>
            </a:r>
          </a:p>
          <a:p>
            <a:r>
              <a:rPr lang="en-US" dirty="0" smtClean="0"/>
              <a:t>Additional surgery was performed in 4 out of 10 patients</a:t>
            </a:r>
          </a:p>
          <a:p>
            <a:r>
              <a:rPr lang="en-US" dirty="0" smtClean="0"/>
              <a:t>On final visit, horizontal deviation was 8.5+/-1.3 PD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intraoperative</a:t>
            </a:r>
            <a:r>
              <a:rPr lang="en-US" dirty="0" smtClean="0"/>
              <a:t> complications</a:t>
            </a:r>
          </a:p>
          <a:p>
            <a:pPr lvl="1"/>
            <a:r>
              <a:rPr lang="en-US" dirty="0" smtClean="0"/>
              <a:t>No orbital hemorrhage or damage to vortex veins</a:t>
            </a:r>
          </a:p>
          <a:p>
            <a:r>
              <a:rPr lang="en-US" dirty="0" smtClean="0"/>
              <a:t>No serious post operative complications</a:t>
            </a:r>
          </a:p>
          <a:p>
            <a:pPr lvl="1"/>
            <a:r>
              <a:rPr lang="en-US" dirty="0" smtClean="0"/>
              <a:t>No retinal detachments seen in this group</a:t>
            </a:r>
          </a:p>
          <a:p>
            <a:pPr lvl="1"/>
            <a:r>
              <a:rPr lang="en-US" dirty="0" smtClean="0"/>
              <a:t>No clinical signs of optic nerve compression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Retrospective chart review</a:t>
            </a:r>
          </a:p>
          <a:p>
            <a:r>
              <a:rPr lang="en-US" dirty="0" smtClean="0"/>
              <a:t>Six patients with third nerve palsy who underwent nasal transposition of the split lateral rectus with adjustable sutures</a:t>
            </a:r>
          </a:p>
          <a:p>
            <a:r>
              <a:rPr lang="en-US" dirty="0" smtClean="0"/>
              <a:t>Looked at outcomes of horizontal and vertical alignment post operatively</a:t>
            </a:r>
          </a:p>
          <a:p>
            <a:r>
              <a:rPr lang="en-US" dirty="0" smtClean="0"/>
              <a:t>Evaluate anatomical changes post operatively with magnetic resonance imaging</a:t>
            </a:r>
          </a:p>
          <a:p>
            <a:r>
              <a:rPr lang="en-US" dirty="0" smtClean="0"/>
              <a:t>Identify associated complications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7-12-08 at 8.10.09 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1599"/>
            <a:ext cx="8877300" cy="1803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Four patients underwent surgery successfully</a:t>
            </a:r>
          </a:p>
          <a:p>
            <a:r>
              <a:rPr lang="en-US" dirty="0" smtClean="0"/>
              <a:t>Three patients were </a:t>
            </a:r>
            <a:r>
              <a:rPr lang="en-US" dirty="0" err="1" smtClean="0"/>
              <a:t>ortho</a:t>
            </a:r>
            <a:r>
              <a:rPr lang="en-US" dirty="0" smtClean="0"/>
              <a:t> post op</a:t>
            </a:r>
          </a:p>
          <a:p>
            <a:r>
              <a:rPr lang="en-US" dirty="0" smtClean="0"/>
              <a:t>Median pre op horizontal deviation of 68 PD and post op horizontal deviation of 1 PD</a:t>
            </a:r>
          </a:p>
          <a:p>
            <a:r>
              <a:rPr lang="en-US" dirty="0" smtClean="0"/>
              <a:t>All four underwent </a:t>
            </a:r>
            <a:r>
              <a:rPr lang="en-US" dirty="0" err="1" smtClean="0"/>
              <a:t>intraoperative</a:t>
            </a:r>
            <a:r>
              <a:rPr lang="en-US" dirty="0" smtClean="0"/>
              <a:t> adjustment of LR muscle</a:t>
            </a:r>
          </a:p>
          <a:p>
            <a:r>
              <a:rPr lang="en-US" dirty="0" smtClean="0"/>
              <a:t>Adjustable sutures allow for addressing vertical deviation as well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Imaging confirms that the split LR muscle tethers to the globe</a:t>
            </a:r>
          </a:p>
          <a:p>
            <a:r>
              <a:rPr lang="en-US" dirty="0" smtClean="0"/>
              <a:t>Complication:</a:t>
            </a:r>
          </a:p>
          <a:p>
            <a:pPr lvl="1"/>
            <a:r>
              <a:rPr lang="en-US" dirty="0" smtClean="0"/>
              <a:t>One patient with transient </a:t>
            </a:r>
            <a:r>
              <a:rPr lang="en-US" dirty="0" err="1" smtClean="0"/>
              <a:t>choroidal</a:t>
            </a:r>
            <a:r>
              <a:rPr lang="en-US" dirty="0" smtClean="0"/>
              <a:t> effusion</a:t>
            </a:r>
          </a:p>
          <a:p>
            <a:endParaRPr lang="en-US" dirty="0" smtClean="0"/>
          </a:p>
          <a:p>
            <a:r>
              <a:rPr lang="en-US" dirty="0" smtClean="0"/>
              <a:t>As seen with the prior study, case selection is important</a:t>
            </a:r>
          </a:p>
          <a:p>
            <a:pPr lvl="1"/>
            <a:r>
              <a:rPr lang="en-US" dirty="0" smtClean="0"/>
              <a:t>LR contracture, previous strabismus surgery can complicate surgery</a:t>
            </a:r>
          </a:p>
          <a:p>
            <a:pPr lvl="1"/>
            <a:r>
              <a:rPr lang="en-US" dirty="0" smtClean="0"/>
              <a:t>Inadequate splitting of LR, extensive scarring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7-12-06 at 4.21.29 PM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02" r="-20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 and Post Op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7-12-06 at 4.21.04 PM.jpg"/>
          <p:cNvPicPr>
            <a:picLocks noGrp="1" noChangeAspect="1"/>
          </p:cNvPicPr>
          <p:nvPr>
            <p:ph idx="1"/>
          </p:nvPr>
        </p:nvPicPr>
        <p:blipFill>
          <a:blip r:embed="rId3"/>
          <a:srcRect l="-86278" r="-86278"/>
          <a:stretch>
            <a:fillRect/>
          </a:stretch>
        </p:blipFill>
        <p:spPr>
          <a:xfrm>
            <a:off x="-2590800" y="533400"/>
            <a:ext cx="9915802" cy="6096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24400" y="762000"/>
            <a:ext cx="33528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Imaging of </a:t>
            </a:r>
            <a:br>
              <a:rPr lang="en-US" sz="3600" dirty="0" smtClean="0"/>
            </a:br>
            <a:r>
              <a:rPr lang="en-US" sz="3600" dirty="0" smtClean="0"/>
              <a:t>Lateral Rectus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rmAutofit fontScale="62500" lnSpcReduction="20000"/>
          </a:bodyPr>
          <a:lstStyle/>
          <a:p>
            <a:pPr marL="0" indent="0"/>
            <a:r>
              <a:rPr lang="en-US" dirty="0" smtClean="0"/>
              <a:t>Past Ocular </a:t>
            </a:r>
            <a:r>
              <a:rPr lang="en-US" dirty="0" err="1" smtClean="0"/>
              <a:t>Hx</a:t>
            </a:r>
            <a:endParaRPr lang="en-US" dirty="0" smtClean="0"/>
          </a:p>
          <a:p>
            <a:pPr marL="400050" lvl="1" indent="0"/>
            <a:r>
              <a:rPr lang="en-US" dirty="0" smtClean="0"/>
              <a:t> lazy eye as a child (doesn’t recall which eye)</a:t>
            </a:r>
          </a:p>
          <a:p>
            <a:pPr marL="400050" lvl="1" indent="0"/>
            <a:r>
              <a:rPr lang="en-US" dirty="0" smtClean="0"/>
              <a:t> muscle surgery as a child, OU</a:t>
            </a:r>
          </a:p>
          <a:p>
            <a:pPr marL="0" indent="0"/>
            <a:r>
              <a:rPr lang="en-US" dirty="0" smtClean="0"/>
              <a:t>Past Medical </a:t>
            </a:r>
            <a:r>
              <a:rPr lang="en-US" dirty="0" err="1" smtClean="0"/>
              <a:t>Hx</a:t>
            </a:r>
            <a:endParaRPr lang="en-US" dirty="0" smtClean="0"/>
          </a:p>
          <a:p>
            <a:pPr marL="400050" lvl="1" indent="0"/>
            <a:r>
              <a:rPr lang="en-US" dirty="0" smtClean="0"/>
              <a:t> Brainstem AVM </a:t>
            </a:r>
            <a:r>
              <a:rPr lang="en-US" dirty="0" err="1" smtClean="0"/>
              <a:t>s/p</a:t>
            </a:r>
            <a:r>
              <a:rPr lang="en-US" dirty="0" smtClean="0"/>
              <a:t> stereotactic </a:t>
            </a:r>
            <a:r>
              <a:rPr lang="en-US" dirty="0" err="1" smtClean="0"/>
              <a:t>radiosurgery</a:t>
            </a:r>
            <a:endParaRPr lang="en-US" dirty="0" smtClean="0"/>
          </a:p>
          <a:p>
            <a:pPr marL="400050" lvl="1" indent="0"/>
            <a:r>
              <a:rPr lang="en-US" dirty="0" smtClean="0"/>
              <a:t> Hemorrhagic brainstem stroke and secondary obstructive hydrocephalus </a:t>
            </a:r>
            <a:r>
              <a:rPr lang="en-US" dirty="0" err="1" smtClean="0"/>
              <a:t>s/p</a:t>
            </a:r>
            <a:r>
              <a:rPr lang="en-US" dirty="0" smtClean="0"/>
              <a:t> shunt placement and removal</a:t>
            </a:r>
          </a:p>
          <a:p>
            <a:pPr marL="400050" lvl="1" indent="0"/>
            <a:r>
              <a:rPr lang="en-US" dirty="0" smtClean="0"/>
              <a:t> Seizures</a:t>
            </a:r>
          </a:p>
          <a:p>
            <a:pPr marL="0" indent="0"/>
            <a:r>
              <a:rPr lang="en-US" dirty="0" err="1" smtClean="0"/>
              <a:t>Fam</a:t>
            </a:r>
            <a:r>
              <a:rPr lang="en-US" dirty="0" smtClean="0"/>
              <a:t> </a:t>
            </a:r>
            <a:r>
              <a:rPr lang="en-US" dirty="0" err="1" smtClean="0"/>
              <a:t>Hx</a:t>
            </a:r>
            <a:endParaRPr lang="en-US" dirty="0" smtClean="0"/>
          </a:p>
          <a:p>
            <a:pPr marL="400050" lvl="1" indent="0"/>
            <a:r>
              <a:rPr lang="en-US" dirty="0" smtClean="0"/>
              <a:t> Mother: thyroid disease</a:t>
            </a:r>
          </a:p>
          <a:p>
            <a:pPr marL="0" indent="0"/>
            <a:r>
              <a:rPr lang="en-US" dirty="0" smtClean="0"/>
              <a:t>Meds</a:t>
            </a:r>
          </a:p>
          <a:p>
            <a:pPr marL="400050" lvl="1" indent="0"/>
            <a:r>
              <a:rPr lang="en-US" dirty="0" smtClean="0"/>
              <a:t> </a:t>
            </a:r>
            <a:r>
              <a:rPr lang="en-US" dirty="0" err="1" smtClean="0"/>
              <a:t>Amlodipine</a:t>
            </a:r>
            <a:endParaRPr lang="en-US" dirty="0" smtClean="0"/>
          </a:p>
          <a:p>
            <a:pPr marL="0" indent="0"/>
            <a:r>
              <a:rPr lang="en-US" dirty="0" smtClean="0"/>
              <a:t>Allergies</a:t>
            </a:r>
          </a:p>
          <a:p>
            <a:pPr marL="400050" lvl="1" indent="0"/>
            <a:r>
              <a:rPr lang="en-US" dirty="0" smtClean="0"/>
              <a:t> </a:t>
            </a:r>
            <a:r>
              <a:rPr lang="en-US" dirty="0" err="1" smtClean="0"/>
              <a:t>Dilantin</a:t>
            </a:r>
            <a:endParaRPr lang="en-US" dirty="0" smtClean="0"/>
          </a:p>
          <a:p>
            <a:pPr marL="0" indent="0"/>
            <a:r>
              <a:rPr lang="en-US" dirty="0" smtClean="0"/>
              <a:t>Social </a:t>
            </a:r>
            <a:r>
              <a:rPr lang="en-US" dirty="0" err="1" smtClean="0"/>
              <a:t>Hx</a:t>
            </a:r>
            <a:endParaRPr lang="en-US" dirty="0" smtClean="0"/>
          </a:p>
          <a:p>
            <a:pPr marL="400050" lvl="1" indent="0"/>
            <a:r>
              <a:rPr lang="en-US" dirty="0" smtClean="0"/>
              <a:t> Denies tobacco or alcohol use</a:t>
            </a:r>
          </a:p>
          <a:p>
            <a:pPr marL="0" indent="0"/>
            <a:r>
              <a:rPr lang="en-US" dirty="0" smtClean="0"/>
              <a:t>ROS</a:t>
            </a:r>
          </a:p>
          <a:p>
            <a:pPr marL="400050" lvl="1" indent="0"/>
            <a:r>
              <a:rPr lang="en-US" dirty="0" smtClean="0"/>
              <a:t> denies headaches or dizziness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(</a:t>
            </a:r>
            <a:r>
              <a:rPr lang="en-US" dirty="0" err="1" smtClean="0"/>
              <a:t>Hx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286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Cranial nerve 3 palsy may lead to disfiguring strabismus that is difficult to treat</a:t>
            </a:r>
          </a:p>
          <a:p>
            <a:r>
              <a:rPr lang="en-US" dirty="0" smtClean="0"/>
              <a:t>Goal is to achieve </a:t>
            </a:r>
            <a:r>
              <a:rPr lang="en-US" dirty="0" err="1" smtClean="0"/>
              <a:t>ortho</a:t>
            </a:r>
            <a:r>
              <a:rPr lang="en-US" dirty="0" smtClean="0"/>
              <a:t> in primary position</a:t>
            </a:r>
          </a:p>
          <a:p>
            <a:r>
              <a:rPr lang="en-US" dirty="0" smtClean="0"/>
              <a:t>Lateral transposition with Y splitting is a viable option</a:t>
            </a:r>
          </a:p>
          <a:p>
            <a:pPr lvl="1"/>
            <a:r>
              <a:rPr lang="en-US" dirty="0" smtClean="0"/>
              <a:t>Placing muscle halves </a:t>
            </a:r>
            <a:r>
              <a:rPr lang="en-US" dirty="0" err="1" smtClean="0"/>
              <a:t>preequatorial</a:t>
            </a:r>
            <a:r>
              <a:rPr lang="en-US" dirty="0" smtClean="0"/>
              <a:t> greatly enhances results</a:t>
            </a:r>
          </a:p>
          <a:p>
            <a:pPr lvl="1"/>
            <a:r>
              <a:rPr lang="en-US" dirty="0" smtClean="0"/>
              <a:t>Single muscle surgery</a:t>
            </a:r>
          </a:p>
          <a:p>
            <a:pPr lvl="1"/>
            <a:r>
              <a:rPr lang="en-US" dirty="0" smtClean="0"/>
              <a:t>Low risk of complications</a:t>
            </a:r>
          </a:p>
          <a:p>
            <a:pPr lvl="1"/>
            <a:r>
              <a:rPr lang="en-US" dirty="0" smtClean="0"/>
              <a:t>Adjustable sutures may facilitate addressing vertical deviation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663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514" dirty="0" smtClean="0"/>
              <a:t>Taylor JN. Transplantation of the lateral rectus muscle to the medial side of the globe in third nerve </a:t>
            </a:r>
            <a:r>
              <a:rPr lang="en-US" sz="1514" dirty="0" err="1" smtClean="0"/>
              <a:t>palsy.Aust</a:t>
            </a:r>
            <a:r>
              <a:rPr lang="en-US" sz="1514" dirty="0" smtClean="0"/>
              <a:t> N Z J </a:t>
            </a:r>
            <a:r>
              <a:rPr lang="en-US" sz="1514" dirty="0" err="1" smtClean="0"/>
              <a:t>Ophthalmol</a:t>
            </a:r>
            <a:r>
              <a:rPr lang="en-US" sz="1514" dirty="0" smtClean="0"/>
              <a:t>. 1993;21(4):282.</a:t>
            </a:r>
          </a:p>
          <a:p>
            <a:r>
              <a:rPr lang="en-US" sz="1514" dirty="0" smtClean="0"/>
              <a:t>Mora J. An adjustable medial orbital wall suture for third nerve palsy. </a:t>
            </a:r>
            <a:r>
              <a:rPr lang="en-US" sz="1514" dirty="0" err="1" smtClean="0"/>
              <a:t>Clin</a:t>
            </a:r>
            <a:r>
              <a:rPr lang="en-US" sz="1514" dirty="0" smtClean="0"/>
              <a:t>  Experiment </a:t>
            </a:r>
            <a:r>
              <a:rPr lang="en-US" sz="1514" dirty="0" err="1" smtClean="0"/>
              <a:t>Ophthalmol</a:t>
            </a:r>
            <a:r>
              <a:rPr lang="en-US" sz="1514" dirty="0" smtClean="0"/>
              <a:t>. 2004;32(5):460-461.</a:t>
            </a:r>
          </a:p>
          <a:p>
            <a:r>
              <a:rPr lang="en-US" sz="1514" dirty="0" err="1" smtClean="0"/>
              <a:t>Gottlob</a:t>
            </a:r>
            <a:r>
              <a:rPr lang="en-US" sz="1514" dirty="0" smtClean="0"/>
              <a:t> I, Catalano RA, </a:t>
            </a:r>
            <a:r>
              <a:rPr lang="en-US" sz="1514" dirty="0" err="1" smtClean="0"/>
              <a:t>Reinecke</a:t>
            </a:r>
            <a:r>
              <a:rPr lang="en-US" sz="1514" dirty="0" smtClean="0"/>
              <a:t> RD. Surgical management of </a:t>
            </a:r>
            <a:r>
              <a:rPr lang="en-US" sz="1514" dirty="0" err="1" smtClean="0"/>
              <a:t>oculomotor</a:t>
            </a:r>
            <a:r>
              <a:rPr lang="en-US" sz="1514" dirty="0" smtClean="0"/>
              <a:t> nerve palsy. Am J </a:t>
            </a:r>
            <a:r>
              <a:rPr lang="en-US" sz="1514" dirty="0" err="1" smtClean="0"/>
              <a:t>Ophthalmol</a:t>
            </a:r>
            <a:r>
              <a:rPr lang="en-US" sz="1514" dirty="0" smtClean="0"/>
              <a:t>. 1991;111(1):71-76.</a:t>
            </a:r>
          </a:p>
          <a:p>
            <a:r>
              <a:rPr lang="en-US" sz="1514" dirty="0" smtClean="0"/>
              <a:t>Taylor JN. Surgical management of </a:t>
            </a:r>
            <a:r>
              <a:rPr lang="en-US" sz="1514" dirty="0" err="1" smtClean="0"/>
              <a:t>oculomotor</a:t>
            </a:r>
            <a:r>
              <a:rPr lang="en-US" sz="1514" dirty="0" smtClean="0"/>
              <a:t> nerve palsy with lateral rectus transplantation to the medial side of </a:t>
            </a:r>
            <a:r>
              <a:rPr lang="en-US" sz="1514" dirty="0" err="1" smtClean="0"/>
              <a:t>globe.Aust</a:t>
            </a:r>
            <a:r>
              <a:rPr lang="en-US" sz="1514" dirty="0" smtClean="0"/>
              <a:t> N Z J </a:t>
            </a:r>
            <a:r>
              <a:rPr lang="en-US" sz="1514" dirty="0" err="1" smtClean="0"/>
              <a:t>Ophthalmol</a:t>
            </a:r>
            <a:r>
              <a:rPr lang="en-US" sz="1514" dirty="0" smtClean="0"/>
              <a:t> 1989;17(1):27-31.</a:t>
            </a:r>
          </a:p>
          <a:p>
            <a:r>
              <a:rPr lang="en-US" sz="1514" dirty="0" smtClean="0"/>
              <a:t>BSCS </a:t>
            </a:r>
            <a:r>
              <a:rPr lang="en-US" sz="1514" dirty="0" err="1" smtClean="0"/>
              <a:t>Neuro</a:t>
            </a:r>
            <a:r>
              <a:rPr lang="en-US" sz="1514" dirty="0" smtClean="0"/>
              <a:t> Ophthalmology 228-232</a:t>
            </a:r>
          </a:p>
          <a:p>
            <a:r>
              <a:rPr lang="en-US" sz="1514" dirty="0" err="1" smtClean="0"/>
              <a:t>Gokyigit</a:t>
            </a:r>
            <a:r>
              <a:rPr lang="en-US" sz="1514" dirty="0" smtClean="0"/>
              <a:t> B, </a:t>
            </a:r>
            <a:r>
              <a:rPr lang="en-US" sz="1514" dirty="0" err="1" smtClean="0"/>
              <a:t>Akar</a:t>
            </a:r>
            <a:r>
              <a:rPr lang="en-US" sz="1514" dirty="0" smtClean="0"/>
              <a:t> S, </a:t>
            </a:r>
            <a:r>
              <a:rPr lang="en-US" sz="1514" dirty="0" err="1" smtClean="0"/>
              <a:t>Satana</a:t>
            </a:r>
            <a:r>
              <a:rPr lang="en-US" sz="1514" dirty="0" smtClean="0"/>
              <a:t> B, </a:t>
            </a:r>
            <a:r>
              <a:rPr lang="en-US" sz="1514" dirty="0" err="1" smtClean="0"/>
              <a:t>Demirok</a:t>
            </a:r>
            <a:r>
              <a:rPr lang="en-US" sz="1514" dirty="0" smtClean="0"/>
              <a:t> A, </a:t>
            </a:r>
            <a:r>
              <a:rPr lang="en-US" sz="1514" dirty="0" err="1" smtClean="0"/>
              <a:t>Yilmaz</a:t>
            </a:r>
            <a:r>
              <a:rPr lang="en-US" sz="1514" dirty="0" smtClean="0"/>
              <a:t> OF. Medial transposition of a split lateral rectus muscle for complete </a:t>
            </a:r>
            <a:r>
              <a:rPr lang="en-US" sz="1514" dirty="0" err="1" smtClean="0"/>
              <a:t>oculomotor</a:t>
            </a:r>
            <a:r>
              <a:rPr lang="en-US" sz="1514" dirty="0" smtClean="0"/>
              <a:t> nerve palsy. J AAPOS. 2013;17(4):402-410.</a:t>
            </a:r>
          </a:p>
          <a:p>
            <a:r>
              <a:rPr lang="en-US" sz="1514" dirty="0" smtClean="0"/>
              <a:t>Shah A, </a:t>
            </a:r>
            <a:r>
              <a:rPr lang="en-US" sz="1514" dirty="0" err="1" smtClean="0"/>
              <a:t>Prabhu</a:t>
            </a:r>
            <a:r>
              <a:rPr lang="en-US" sz="1514" dirty="0" smtClean="0"/>
              <a:t> S, </a:t>
            </a:r>
            <a:r>
              <a:rPr lang="en-US" sz="1514" dirty="0" err="1" smtClean="0"/>
              <a:t>Sadiq</a:t>
            </a:r>
            <a:r>
              <a:rPr lang="en-US" sz="1514" dirty="0" smtClean="0"/>
              <a:t> M, </a:t>
            </a:r>
            <a:r>
              <a:rPr lang="en-US" sz="1514" dirty="0" err="1" smtClean="0"/>
              <a:t>Mantagos</a:t>
            </a:r>
            <a:r>
              <a:rPr lang="en-US" sz="1514" dirty="0" smtClean="0"/>
              <a:t> I, Hunter D, </a:t>
            </a:r>
            <a:r>
              <a:rPr lang="en-US" sz="1514" dirty="0" err="1" smtClean="0"/>
              <a:t>Dagi</a:t>
            </a:r>
            <a:r>
              <a:rPr lang="en-US" sz="1514" dirty="0" smtClean="0"/>
              <a:t> L. Adjustable Nasal Transposition of Split Lateral Rectus Muscle for Third Nerve Palsy. JAMA </a:t>
            </a:r>
            <a:r>
              <a:rPr lang="en-US" sz="1514" dirty="0" err="1" smtClean="0"/>
              <a:t>Ophthalmol</a:t>
            </a:r>
            <a:r>
              <a:rPr lang="en-US" sz="1514" dirty="0" smtClean="0"/>
              <a:t>. 2014; 132(8): 963-969.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846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3368744"/>
              </p:ext>
            </p:extLst>
          </p:nvPr>
        </p:nvGraphicFramePr>
        <p:xfrm>
          <a:off x="457200" y="899161"/>
          <a:ext cx="7924800" cy="44348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371600"/>
                <a:gridCol w="2743200"/>
                <a:gridCol w="1066800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4356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20/50</a:t>
                      </a: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20/60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Refraction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6.00+1.75x63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-6.00+3.00x60</a:t>
                      </a: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Pupils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4mm sluggish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7mm no reaction</a:t>
                      </a: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mmHg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mmHg</a:t>
                      </a: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See below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XT 64 PD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See below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CVF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</a:p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4724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Lids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Palpebral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fissure 12 mm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Palpebral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fissure 10 mm, mild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ptosis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Exam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41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2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Clinical Photos</a:t>
            </a:r>
            <a:endParaRPr lang="en-US" dirty="0"/>
          </a:p>
        </p:txBody>
      </p:sp>
      <p:pic>
        <p:nvPicPr>
          <p:cNvPr id="32" name="Picture 31" descr="Screen Shot 2017-12-02 at 6.30.30 P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59" y="4495800"/>
            <a:ext cx="2833141" cy="2133600"/>
          </a:xfrm>
          <a:prstGeom prst="rect">
            <a:avLst/>
          </a:prstGeom>
        </p:spPr>
      </p:pic>
      <p:pic>
        <p:nvPicPr>
          <p:cNvPr id="33" name="Picture 32" descr="Screen Shot 2017-12-02 at 6.30.03 P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362200"/>
            <a:ext cx="2819400" cy="2123252"/>
          </a:xfrm>
          <a:prstGeom prst="rect">
            <a:avLst/>
          </a:prstGeom>
        </p:spPr>
      </p:pic>
      <p:pic>
        <p:nvPicPr>
          <p:cNvPr id="35" name="Picture 34" descr="Screen Shot 2017-12-02 at 6.30.10 P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476" y="2362200"/>
            <a:ext cx="2866292" cy="2133600"/>
          </a:xfrm>
          <a:prstGeom prst="rect">
            <a:avLst/>
          </a:prstGeom>
        </p:spPr>
      </p:pic>
      <p:pic>
        <p:nvPicPr>
          <p:cNvPr id="43" name="Picture 42" descr="Screen Shot 2017-12-02 at 6.30.15 PM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364" y="2362200"/>
            <a:ext cx="2837050" cy="2133600"/>
          </a:xfrm>
          <a:prstGeom prst="rect">
            <a:avLst/>
          </a:prstGeom>
        </p:spPr>
      </p:pic>
      <p:pic>
        <p:nvPicPr>
          <p:cNvPr id="44" name="Picture 43" descr="Screen Shot 2017-12-02 at 6.30.39 PM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9670" y="4495800"/>
            <a:ext cx="2870130" cy="2151125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990600" y="762000"/>
            <a:ext cx="2054246" cy="1656265"/>
            <a:chOff x="295950" y="3974068"/>
            <a:chExt cx="2054246" cy="1656265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914400" y="4800600"/>
              <a:ext cx="981750" cy="1166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371600" y="4343400"/>
              <a:ext cx="0" cy="914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176865" y="3974068"/>
              <a:ext cx="45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- 4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95950" y="4583668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- 0.5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176865" y="5261001"/>
              <a:ext cx="45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- 4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896150" y="4583668"/>
              <a:ext cx="45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- 4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172200" y="762000"/>
            <a:ext cx="1767272" cy="1656265"/>
            <a:chOff x="527704" y="3974068"/>
            <a:chExt cx="1767272" cy="1656265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914400" y="4800600"/>
              <a:ext cx="981750" cy="1166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371600" y="4343400"/>
              <a:ext cx="0" cy="914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1176865" y="3974068"/>
              <a:ext cx="45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- 4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27704" y="4583668"/>
              <a:ext cx="45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- 4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176865" y="5261001"/>
              <a:ext cx="45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- 4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905063" y="4563533"/>
              <a:ext cx="389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762000" y="9144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OD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5791200" y="914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OS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94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36 year old WF with binocular double vision for five months since a hemorrhagic stroke of the brainstem.</a:t>
            </a:r>
          </a:p>
          <a:p>
            <a:pPr lvl="2"/>
            <a:r>
              <a:rPr lang="en-US" dirty="0" smtClean="0"/>
              <a:t>Patient diagnosed with a bilateral CN 3 palsy, pupil involving, worse OS than OD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13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Recheck in 2 months</a:t>
            </a:r>
          </a:p>
          <a:p>
            <a:r>
              <a:rPr lang="en-US" dirty="0" smtClean="0"/>
              <a:t>If stable, will plan for LR transposition OU</a:t>
            </a:r>
          </a:p>
          <a:p>
            <a:endParaRPr lang="en-US" dirty="0" smtClean="0"/>
          </a:p>
          <a:p>
            <a:r>
              <a:rPr lang="en-US" dirty="0" smtClean="0"/>
              <a:t>2 months later, exam is unchanged.</a:t>
            </a:r>
          </a:p>
          <a:p>
            <a:r>
              <a:rPr lang="en-US" dirty="0" smtClean="0"/>
              <a:t>Patient agrees to proceed with surgery.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462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24400" y="1143000"/>
            <a:ext cx="6019800" cy="3810000"/>
          </a:xfrm>
        </p:spPr>
        <p:txBody>
          <a:bodyPr anchor="t" anchorCtr="0">
            <a:normAutofit/>
          </a:bodyPr>
          <a:lstStyle/>
          <a:p>
            <a:r>
              <a:rPr lang="en-US" sz="3600" dirty="0" smtClean="0"/>
              <a:t>Lateral</a:t>
            </a:r>
            <a:br>
              <a:rPr lang="en-US" sz="3600" dirty="0" smtClean="0"/>
            </a:br>
            <a:r>
              <a:rPr lang="en-US" sz="3600" dirty="0" smtClean="0"/>
              <a:t>Rectus </a:t>
            </a:r>
            <a:br>
              <a:rPr lang="en-US" sz="3600" dirty="0" smtClean="0"/>
            </a:br>
            <a:r>
              <a:rPr lang="en-US" sz="3600" dirty="0" smtClean="0"/>
              <a:t>Transposition</a:t>
            </a:r>
            <a:endParaRPr lang="en-US" sz="3600" dirty="0"/>
          </a:p>
        </p:txBody>
      </p:sp>
      <p:pic>
        <p:nvPicPr>
          <p:cNvPr id="7" name="Content Placeholder 6" descr="Screen Shot 2017-12-06 at 4.33.41 PM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8176" r="-28176"/>
          <a:stretch>
            <a:fillRect/>
          </a:stretch>
        </p:blipFill>
        <p:spPr>
          <a:xfrm>
            <a:off x="-1752600" y="228600"/>
            <a:ext cx="9753600" cy="65759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17777</TotalTime>
  <Words>1475</Words>
  <Application>Microsoft Macintosh PowerPoint</Application>
  <PresentationFormat>On-screen Show (4:3)</PresentationFormat>
  <Paragraphs>243</Paragraphs>
  <Slides>41</Slides>
  <Notes>18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Grand Rounds Surgical Management of Strabismus due to Cranial Nerve 3 Palsy</vt:lpstr>
      <vt:lpstr>Patient Presentation</vt:lpstr>
      <vt:lpstr>Patient Presentation</vt:lpstr>
      <vt:lpstr>History (Hx)</vt:lpstr>
      <vt:lpstr>External Exam</vt:lpstr>
      <vt:lpstr>Clinical Photos</vt:lpstr>
      <vt:lpstr>Assessment</vt:lpstr>
      <vt:lpstr>Plan</vt:lpstr>
      <vt:lpstr>Lateral Rectus  Transposition</vt:lpstr>
      <vt:lpstr>Lateral Transposition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Surgery</vt:lpstr>
      <vt:lpstr>Post Op</vt:lpstr>
      <vt:lpstr>Discussion</vt:lpstr>
      <vt:lpstr>When it doesn’t resolve</vt:lpstr>
      <vt:lpstr>Surgical Management</vt:lpstr>
      <vt:lpstr>Surgical Management of Strabismus Secondary to 3rd Nerve Palsy</vt:lpstr>
      <vt:lpstr>Surgical Management</vt:lpstr>
      <vt:lpstr>Slide 33</vt:lpstr>
      <vt:lpstr>Results</vt:lpstr>
      <vt:lpstr>Slide 35</vt:lpstr>
      <vt:lpstr>Results</vt:lpstr>
      <vt:lpstr>Results</vt:lpstr>
      <vt:lpstr>Pre and Post Op</vt:lpstr>
      <vt:lpstr>Imaging of  Lateral Rectus</vt:lpstr>
      <vt:lpstr>Conclusions</vt:lpstr>
      <vt:lpstr>References</vt:lpstr>
    </vt:vector>
  </TitlesOfParts>
  <Company>Windows User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Juan P FdC</dc:creator>
  <cp:lastModifiedBy>Tala Kassm</cp:lastModifiedBy>
  <cp:revision>95</cp:revision>
  <dcterms:created xsi:type="dcterms:W3CDTF">2017-12-15T03:03:52Z</dcterms:created>
  <dcterms:modified xsi:type="dcterms:W3CDTF">2017-12-15T03:06:19Z</dcterms:modified>
</cp:coreProperties>
</file>