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5" r:id="rId3"/>
    <p:sldId id="259" r:id="rId4"/>
    <p:sldId id="258" r:id="rId5"/>
    <p:sldId id="269" r:id="rId6"/>
    <p:sldId id="270" r:id="rId7"/>
    <p:sldId id="272" r:id="rId8"/>
    <p:sldId id="271" r:id="rId9"/>
    <p:sldId id="300" r:id="rId10"/>
    <p:sldId id="273" r:id="rId11"/>
    <p:sldId id="274" r:id="rId12"/>
    <p:sldId id="276" r:id="rId13"/>
    <p:sldId id="278" r:id="rId14"/>
    <p:sldId id="282" r:id="rId15"/>
    <p:sldId id="302" r:id="rId16"/>
    <p:sldId id="283" r:id="rId17"/>
    <p:sldId id="284" r:id="rId18"/>
    <p:sldId id="304" r:id="rId19"/>
    <p:sldId id="303" r:id="rId20"/>
    <p:sldId id="301" r:id="rId21"/>
    <p:sldId id="275" r:id="rId22"/>
    <p:sldId id="279" r:id="rId23"/>
    <p:sldId id="280" r:id="rId24"/>
    <p:sldId id="285" r:id="rId25"/>
    <p:sldId id="289" r:id="rId26"/>
    <p:sldId id="298" r:id="rId27"/>
    <p:sldId id="297" r:id="rId28"/>
    <p:sldId id="286" r:id="rId29"/>
    <p:sldId id="268" r:id="rId30"/>
    <p:sldId id="288" r:id="rId31"/>
    <p:sldId id="290" r:id="rId32"/>
    <p:sldId id="292" r:id="rId33"/>
    <p:sldId id="291" r:id="rId34"/>
    <p:sldId id="294" r:id="rId35"/>
    <p:sldId id="263" r:id="rId36"/>
    <p:sldId id="262" r:id="rId37"/>
    <p:sldId id="296" r:id="rId38"/>
    <p:sldId id="295" r:id="rId39"/>
    <p:sldId id="293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0000"/>
    <a:srgbClr val="CC3300"/>
    <a:srgbClr val="993300"/>
    <a:srgbClr val="D3D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 autoAdjust="0"/>
    <p:restoredTop sz="67002" autoAdjust="0"/>
  </p:normalViewPr>
  <p:slideViewPr>
    <p:cSldViewPr showGuides="1">
      <p:cViewPr varScale="1">
        <p:scale>
          <a:sx n="60" d="100"/>
          <a:sy n="60" d="100"/>
        </p:scale>
        <p:origin x="209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D0A0-F574-8F46-9C90-1A9C8D109F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35109-0146-404B-AD9D-2C9E010BD0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866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morning, my name is Josh Gross. I am a first year</a:t>
            </a:r>
            <a:r>
              <a:rPr lang="en-US" baseline="0" dirty="0" smtClean="0"/>
              <a:t> ophthalmology resident here at Louisville. </a:t>
            </a:r>
            <a:r>
              <a:rPr lang="en-US" dirty="0" smtClean="0"/>
              <a:t>I would</a:t>
            </a:r>
            <a:r>
              <a:rPr lang="en-US" baseline="0" dirty="0" smtClean="0"/>
              <a:t> like to present to you a unique case of acute optic neuropathy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523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However, the patient developed new symptoms before</a:t>
            </a:r>
            <a:r>
              <a:rPr lang="en-US" baseline="0" dirty="0" smtClean="0"/>
              <a:t> her follow up w</a:t>
            </a:r>
            <a:r>
              <a:rPr lang="en-US" dirty="0" smtClean="0"/>
              <a:t>ith new onset, sudden</a:t>
            </a:r>
            <a:r>
              <a:rPr lang="en-US" baseline="0" dirty="0" smtClean="0"/>
              <a:t> and</a:t>
            </a:r>
            <a:r>
              <a:rPr lang="en-US" dirty="0" smtClean="0"/>
              <a:t> painless central vision loss OD that had gradually worsened</a:t>
            </a:r>
            <a:r>
              <a:rPr lang="en-US" baseline="0" dirty="0" smtClean="0"/>
              <a:t> over several 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167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Anterior segment</a:t>
            </a:r>
            <a:r>
              <a:rPr lang="en-US" b="1" baseline="0" dirty="0" smtClean="0"/>
              <a:t> exam was unchanged from last visit</a:t>
            </a:r>
            <a:endParaRPr lang="en-US" b="0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Fundus exam of the left eye demonstrated resolving retinitis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4561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OCT of both eyes were taken,</a:t>
            </a:r>
            <a:r>
              <a:rPr lang="en-US" baseline="0" dirty="0" smtClean="0"/>
              <a:t> and o</a:t>
            </a:r>
            <a:r>
              <a:rPr lang="en-US" dirty="0" smtClean="0"/>
              <a:t>n the left the patient’s prior</a:t>
            </a:r>
            <a:r>
              <a:rPr lang="en-US" baseline="0" dirty="0" smtClean="0"/>
              <a:t> OCT of the right eye, and on the right is the OCT taken on this visit of the same eye, remarkable for resolution of the </a:t>
            </a:r>
            <a:r>
              <a:rPr lang="en-US" baseline="0" dirty="0" err="1" smtClean="0"/>
              <a:t>hyperreflective</a:t>
            </a:r>
            <a:r>
              <a:rPr lang="en-US" baseline="0" dirty="0" smtClean="0"/>
              <a:t> vitreous spots [which was likely </a:t>
            </a:r>
            <a:r>
              <a:rPr lang="en-US" baseline="0" dirty="0" err="1" smtClean="0"/>
              <a:t>vitritis</a:t>
            </a:r>
            <a:r>
              <a:rPr lang="en-US" baseline="0" dirty="0" smtClean="0"/>
              <a:t>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8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</a:t>
            </a:r>
            <a:r>
              <a:rPr lang="en-US" baseline="0" dirty="0" smtClean="0"/>
              <a:t> the left </a:t>
            </a:r>
            <a:r>
              <a:rPr lang="en-US" dirty="0" smtClean="0"/>
              <a:t>is the prior OCT</a:t>
            </a:r>
            <a:r>
              <a:rPr lang="en-US" baseline="0" dirty="0" smtClean="0"/>
              <a:t> of the left eye from the patients initial encounter, to compare to the OCT of the same eye from this visit which shows decreased swelling of the inner retina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263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Late and early FA and ICG of the right eye, unremarkable for any findings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0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</a:t>
            </a:r>
            <a:r>
              <a:rPr lang="en-US" baseline="0" dirty="0" smtClean="0"/>
              <a:t> and ICG study of the left eye, remarkable for blockage </a:t>
            </a:r>
            <a:r>
              <a:rPr lang="en-US" baseline="0" dirty="0" err="1" smtClean="0"/>
              <a:t>superotemporal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inferonasal</a:t>
            </a:r>
            <a:r>
              <a:rPr lang="en-US" baseline="0" dirty="0" smtClean="0"/>
              <a:t> to the disc, corresponding to the lesions seen on her fundus exam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MENTION IF</a:t>
            </a:r>
            <a:r>
              <a:rPr lang="en-US" baseline="0" dirty="0" smtClean="0"/>
              <a:t> ASKED:</a:t>
            </a:r>
          </a:p>
          <a:p>
            <a:r>
              <a:rPr lang="en-US" dirty="0" smtClean="0"/>
              <a:t>Early</a:t>
            </a:r>
            <a:r>
              <a:rPr lang="en-US" baseline="0" dirty="0" smtClean="0"/>
              <a:t> @ 0:40 = remarkable for increased fluorescence temporal to the fovea, and blockage on both images that corresponds to the previously described whitish </a:t>
            </a:r>
            <a:r>
              <a:rPr lang="en-US" baseline="0" dirty="0" err="1" smtClean="0"/>
              <a:t>preretinal</a:t>
            </a:r>
            <a:r>
              <a:rPr lang="en-US" baseline="0" dirty="0" smtClean="0"/>
              <a:t> lesions </a:t>
            </a:r>
            <a:r>
              <a:rPr lang="en-US" baseline="0" dirty="0" err="1" smtClean="0"/>
              <a:t>superotemporal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inferonasal</a:t>
            </a:r>
            <a:r>
              <a:rPr lang="en-US" baseline="0" dirty="0" smtClean="0"/>
              <a:t> to the disc</a:t>
            </a:r>
          </a:p>
          <a:p>
            <a:r>
              <a:rPr lang="en-US" baseline="0" dirty="0" smtClean="0"/>
              <a:t>Late @ 3:48 = remarkable for slightly increased leakage of the </a:t>
            </a:r>
            <a:r>
              <a:rPr lang="en-US" baseline="0" dirty="0" err="1" smtClean="0"/>
              <a:t>hyperfluorescent</a:t>
            </a:r>
            <a:r>
              <a:rPr lang="en-US" baseline="0" dirty="0" smtClean="0"/>
              <a:t> spot temporal to the fovea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3744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aseline="0" dirty="0" smtClean="0"/>
              <a:t>fundus </a:t>
            </a:r>
            <a:r>
              <a:rPr lang="en-US" baseline="0" dirty="0" err="1" smtClean="0"/>
              <a:t>autofluorescence</a:t>
            </a:r>
            <a:r>
              <a:rPr lang="en-US" baseline="0" dirty="0" smtClean="0"/>
              <a:t> of the right eye was unremarkable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568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here is the fundus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autofluoresence</a:t>
            </a:r>
            <a:r>
              <a:rPr lang="en-US" baseline="0" dirty="0" smtClean="0"/>
              <a:t> study of the left eye, remarkable for a </a:t>
            </a:r>
            <a:r>
              <a:rPr lang="en-US" baseline="0" dirty="0" err="1" smtClean="0"/>
              <a:t>hypofluorescent</a:t>
            </a:r>
            <a:r>
              <a:rPr lang="en-US" baseline="0" dirty="0" smtClean="0"/>
              <a:t> area </a:t>
            </a:r>
            <a:r>
              <a:rPr lang="en-US" baseline="0" dirty="0" err="1" smtClean="0"/>
              <a:t>superotemporal</a:t>
            </a:r>
            <a:r>
              <a:rPr lang="en-US" baseline="0" dirty="0" smtClean="0"/>
              <a:t> to the optic disc corresponding to the patch of retinitis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158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Additionally,</a:t>
            </a:r>
            <a:r>
              <a:rPr lang="en-US" baseline="0" dirty="0" smtClean="0"/>
              <a:t> the patient had a follow up chest CT performed in between encounters (for </a:t>
            </a:r>
            <a:r>
              <a:rPr lang="en-US" baseline="0" dirty="0" err="1" smtClean="0"/>
              <a:t>groundglass</a:t>
            </a:r>
            <a:r>
              <a:rPr lang="en-US" baseline="0" dirty="0" smtClean="0"/>
              <a:t> changes in the upper lobes seen on CT angiography of the neck done on her admission for GCA) that showed : </a:t>
            </a:r>
            <a:r>
              <a:rPr lang="en-US" dirty="0" smtClean="0"/>
              <a:t>Mediastinal and bilateral hilar adenopathy</a:t>
            </a:r>
            <a:r>
              <a:rPr lang="en-US" baseline="0" dirty="0" smtClean="0"/>
              <a:t>, mild </a:t>
            </a:r>
            <a:r>
              <a:rPr lang="en-US" baseline="0" dirty="0" err="1" smtClean="0"/>
              <a:t>groundglass</a:t>
            </a:r>
            <a:r>
              <a:rPr lang="en-US" baseline="0" dirty="0" smtClean="0"/>
              <a:t> infiltrate in the right upper lobes, and nonspecific right lower lobe nodules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68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She also had a </a:t>
            </a:r>
            <a:r>
              <a:rPr lang="en-US" b="1" dirty="0" err="1" smtClean="0"/>
              <a:t>Transbronchial</a:t>
            </a:r>
            <a:r>
              <a:rPr lang="en-US" b="1" dirty="0" smtClean="0"/>
              <a:t> US guided</a:t>
            </a:r>
            <a:r>
              <a:rPr lang="en-US" b="1" baseline="0" dirty="0" smtClean="0"/>
              <a:t> </a:t>
            </a:r>
            <a:r>
              <a:rPr lang="en-US" b="1" dirty="0" err="1" smtClean="0"/>
              <a:t>subcarinal</a:t>
            </a:r>
            <a:r>
              <a:rPr lang="en-US" b="1" dirty="0" smtClean="0"/>
              <a:t> LN biopsy done to</a:t>
            </a:r>
            <a:r>
              <a:rPr lang="en-US" b="1" baseline="0" dirty="0" smtClean="0"/>
              <a:t> follow up her chest CT t</a:t>
            </a:r>
            <a:r>
              <a:rPr lang="en-US" b="1" dirty="0" smtClean="0"/>
              <a:t>hat demonstrated</a:t>
            </a:r>
            <a:r>
              <a:rPr lang="en-US" b="1" baseline="0" dirty="0" smtClean="0"/>
              <a:t> </a:t>
            </a:r>
            <a:r>
              <a:rPr lang="en-US" b="1" dirty="0" smtClean="0"/>
              <a:t>palisading epithelioid </a:t>
            </a:r>
            <a:r>
              <a:rPr lang="en-US" b="1" dirty="0" err="1" smtClean="0"/>
              <a:t>histiocytes</a:t>
            </a:r>
            <a:r>
              <a:rPr lang="en-US" b="1" dirty="0" smtClean="0"/>
              <a:t> with adjacent multinucleated giant cells</a:t>
            </a:r>
            <a:r>
              <a:rPr lang="en-US" dirty="0" smtClean="0"/>
              <a:t>; </a:t>
            </a:r>
            <a:r>
              <a:rPr lang="en-US" sz="1200" dirty="0" smtClean="0"/>
              <a:t>additional</a:t>
            </a:r>
            <a:r>
              <a:rPr lang="en-US" sz="1200" baseline="0" dirty="0" smtClean="0"/>
              <a:t> staining was</a:t>
            </a:r>
            <a:r>
              <a:rPr lang="en-US" sz="1200" dirty="0" smtClean="0"/>
              <a:t> </a:t>
            </a:r>
            <a:r>
              <a:rPr lang="en-US" sz="1200" dirty="0" err="1" smtClean="0"/>
              <a:t>neg</a:t>
            </a:r>
            <a:r>
              <a:rPr lang="en-US" sz="1200" dirty="0" smtClean="0"/>
              <a:t> for bacteria, fungi, or malignancy</a:t>
            </a:r>
          </a:p>
          <a:p>
            <a:pPr marL="0" indent="0">
              <a:buNone/>
            </a:pPr>
            <a:endParaRPr lang="en-US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 smtClean="0"/>
              <a:t>Also,</a:t>
            </a:r>
            <a:r>
              <a:rPr lang="en-US" b="1" baseline="0" dirty="0" smtClean="0"/>
              <a:t> </a:t>
            </a:r>
            <a:r>
              <a:rPr lang="en-US" b="1" dirty="0" smtClean="0"/>
              <a:t>Flow Cytometry of</a:t>
            </a:r>
            <a:r>
              <a:rPr lang="en-US" b="1" baseline="0" dirty="0" smtClean="0"/>
              <a:t> the BAL was negative </a:t>
            </a:r>
            <a:r>
              <a:rPr lang="en-US" baseline="0" dirty="0" smtClean="0"/>
              <a:t>[also </a:t>
            </a:r>
            <a:r>
              <a:rPr lang="en-US" sz="1200" dirty="0" smtClean="0"/>
              <a:t>failed to reveal a monoclonal B cell population]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(epithelioid </a:t>
            </a:r>
            <a:r>
              <a:rPr lang="en-US" sz="1200" dirty="0" err="1" smtClean="0"/>
              <a:t>gramulomas</a:t>
            </a:r>
            <a:r>
              <a:rPr lang="en-US" sz="1200" dirty="0" smtClean="0"/>
              <a:t> in a background of lymphocytes, columnar cells, and macrophages)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5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</a:t>
            </a:r>
            <a:r>
              <a:rPr lang="en-US" dirty="0" smtClean="0"/>
              <a:t>is a patient with a CC of </a:t>
            </a:r>
            <a:r>
              <a:rPr lang="en-US" baseline="0" dirty="0" smtClean="0"/>
              <a:t>vision </a:t>
            </a:r>
            <a:r>
              <a:rPr lang="en-US" baseline="0" dirty="0" smtClean="0"/>
              <a:t>loss in her right eye 1 month ago</a:t>
            </a:r>
            <a:endParaRPr lang="en-US" dirty="0" smtClean="0"/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She</a:t>
            </a:r>
            <a:r>
              <a:rPr lang="en-US" baseline="0" dirty="0" smtClean="0"/>
              <a:t> is a </a:t>
            </a:r>
            <a:r>
              <a:rPr lang="en-US" dirty="0" smtClean="0"/>
              <a:t>59yo AAF who woke up 1 month earlier with “black scribble” across her vision in the right eye.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Admitted at Norton with elevated ESR/CRP</a:t>
            </a:r>
            <a:r>
              <a:rPr lang="en-US" baseline="0" dirty="0" smtClean="0"/>
              <a:t> and </a:t>
            </a:r>
            <a:r>
              <a:rPr lang="en-US" dirty="0" smtClean="0"/>
              <a:t>concerns for GCA, started in 1g IV </a:t>
            </a:r>
            <a:r>
              <a:rPr lang="en-US" dirty="0" err="1" smtClean="0"/>
              <a:t>Solu-medrol</a:t>
            </a:r>
            <a:r>
              <a:rPr lang="en-US" dirty="0" smtClean="0"/>
              <a:t> and bilateral temp artery </a:t>
            </a:r>
            <a:r>
              <a:rPr lang="en-US" dirty="0" err="1" smtClean="0"/>
              <a:t>bx’s</a:t>
            </a:r>
            <a:r>
              <a:rPr lang="en-US" dirty="0" smtClean="0"/>
              <a:t> negative.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OD VA returned to b-line 2 days after CCS.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Ophtho</a:t>
            </a:r>
            <a:r>
              <a:rPr lang="en-US" dirty="0" smtClean="0"/>
              <a:t> not consulted during admission. </a:t>
            </a:r>
          </a:p>
          <a:p>
            <a:pPr marL="1714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 smtClean="0"/>
              <a:t>DC’d</a:t>
            </a:r>
            <a:r>
              <a:rPr lang="en-US" dirty="0" smtClean="0"/>
              <a:t> with 60mg </a:t>
            </a:r>
            <a:r>
              <a:rPr lang="en-US" dirty="0" err="1" smtClean="0"/>
              <a:t>Pred</a:t>
            </a:r>
            <a:r>
              <a:rPr lang="en-US" dirty="0" smtClean="0"/>
              <a:t> x 14 days.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0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 B12 </a:t>
            </a:r>
            <a:r>
              <a:rPr lang="en-US" dirty="0" err="1" smtClean="0"/>
              <a:t>defiency</a:t>
            </a:r>
            <a:r>
              <a:rPr lang="en-US" dirty="0" smtClean="0"/>
              <a:t>, RF,</a:t>
            </a:r>
            <a:r>
              <a:rPr lang="en-US" baseline="0" dirty="0" smtClean="0"/>
              <a:t> Lyme, ANA, Syphilis, </a:t>
            </a:r>
            <a:r>
              <a:rPr lang="en-US" baseline="0" dirty="0" err="1" smtClean="0"/>
              <a:t>Hep</a:t>
            </a:r>
            <a:r>
              <a:rPr lang="en-US" baseline="0" dirty="0" smtClean="0"/>
              <a:t> panel, HIV, </a:t>
            </a:r>
            <a:r>
              <a:rPr lang="en-US" baseline="0" dirty="0" err="1" smtClean="0"/>
              <a:t>Quantiferon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neg</a:t>
            </a:r>
            <a:endParaRPr lang="en-US" baseline="0" dirty="0" smtClean="0"/>
          </a:p>
          <a:p>
            <a:r>
              <a:rPr lang="en-US" baseline="0" dirty="0" smtClean="0"/>
              <a:t>AST &amp; ALT = slightly high</a:t>
            </a:r>
          </a:p>
          <a:p>
            <a:r>
              <a:rPr lang="en-US" baseline="0" dirty="0" smtClean="0"/>
              <a:t>ESR = 35 (high)</a:t>
            </a:r>
          </a:p>
          <a:p>
            <a:r>
              <a:rPr lang="en-US" baseline="0" dirty="0" smtClean="0"/>
              <a:t>ACE &lt; 10 (</a:t>
            </a:r>
            <a:r>
              <a:rPr lang="en-US" baseline="0" dirty="0" err="1" smtClean="0"/>
              <a:t>lowish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13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Axial view</a:t>
            </a:r>
            <a:r>
              <a:rPr lang="en-US" baseline="0" dirty="0" smtClean="0"/>
              <a:t> of the patient’s </a:t>
            </a:r>
            <a:r>
              <a:rPr lang="en-US" dirty="0" smtClean="0"/>
              <a:t>T1</a:t>
            </a:r>
            <a:r>
              <a:rPr lang="en-US" baseline="0" dirty="0" smtClean="0"/>
              <a:t> weighted MRI of the orbits showing bilateral ON sheath AND lacrimal gland </a:t>
            </a:r>
            <a:r>
              <a:rPr lang="en-US" baseline="0" dirty="0" err="1" smtClean="0"/>
              <a:t>hyperintensity</a:t>
            </a: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T1 = fat is bright, fluid is dark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T2 = fat is intermediate bright, fluid is bright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5550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Coronal</a:t>
            </a:r>
            <a:r>
              <a:rPr lang="en-US" baseline="0" dirty="0" smtClean="0"/>
              <a:t> view, again, of the patient’s </a:t>
            </a:r>
            <a:r>
              <a:rPr lang="en-US" dirty="0" smtClean="0"/>
              <a:t>T1 weighted MRI of the orbits showing bilateral</a:t>
            </a:r>
            <a:r>
              <a:rPr lang="en-US" baseline="0" dirty="0" smtClean="0"/>
              <a:t> ON sheath and lacrimal gland </a:t>
            </a:r>
            <a:r>
              <a:rPr lang="en-US" baseline="0" dirty="0" err="1" smtClean="0"/>
              <a:t>hyperintensity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dirty="0" smtClean="0"/>
              <a:t>T1 = fat is bright, fluid is dark</a:t>
            </a:r>
          </a:p>
          <a:p>
            <a:endParaRPr lang="en-US" dirty="0" smtClean="0"/>
          </a:p>
          <a:p>
            <a:r>
              <a:rPr lang="en-US" dirty="0" smtClean="0"/>
              <a:t>T2 = fat is intermediate bright, fluid is bright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66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Axial view of the patient’s T1 weighted MRI</a:t>
            </a:r>
            <a:r>
              <a:rPr lang="en-US" baseline="0" dirty="0" smtClean="0"/>
              <a:t> of the brain showing </a:t>
            </a:r>
            <a:r>
              <a:rPr lang="en-US" baseline="0" dirty="0" err="1" smtClean="0"/>
              <a:t>hyperintensity</a:t>
            </a:r>
            <a:r>
              <a:rPr lang="en-US" baseline="0" dirty="0" smtClean="0"/>
              <a:t> </a:t>
            </a:r>
            <a:r>
              <a:rPr lang="en-US" baseline="0" dirty="0" smtClean="0"/>
              <a:t>in the bilateral gyrus recti (arrow)</a:t>
            </a:r>
          </a:p>
          <a:p>
            <a:endParaRPr lang="en-US" baseline="0" dirty="0" smtClean="0"/>
          </a:p>
          <a:p>
            <a:r>
              <a:rPr lang="en-US" dirty="0" smtClean="0"/>
              <a:t>T1 = fat is bright, fluid is dark</a:t>
            </a:r>
          </a:p>
          <a:p>
            <a:endParaRPr lang="en-US" dirty="0" smtClean="0"/>
          </a:p>
          <a:p>
            <a:r>
              <a:rPr lang="en-US" dirty="0" smtClean="0"/>
              <a:t>T2 = fat is intermediate bright, fluid is bright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503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patient saw neuro-ophthalmology for 1</a:t>
            </a:r>
            <a:r>
              <a:rPr lang="en-US" b="1" baseline="0" dirty="0" smtClean="0"/>
              <a:t> month f/u </a:t>
            </a:r>
            <a:r>
              <a:rPr lang="en-US" b="1" dirty="0" smtClean="0"/>
              <a:t>and her vision was 20/20 OD with no </a:t>
            </a:r>
            <a:r>
              <a:rPr lang="en-US" b="1" dirty="0" err="1" smtClean="0"/>
              <a:t>rapd</a:t>
            </a:r>
            <a:r>
              <a:rPr lang="en-US" b="1" dirty="0" smtClean="0"/>
              <a:t> or optic disc pallor. VF</a:t>
            </a:r>
            <a:r>
              <a:rPr lang="en-US" b="1" baseline="0" dirty="0" smtClean="0"/>
              <a:t> OU were normal</a:t>
            </a:r>
          </a:p>
          <a:p>
            <a:endParaRPr lang="en-US" dirty="0" smtClean="0"/>
          </a:p>
          <a:p>
            <a:r>
              <a:rPr lang="en-US" b="1" dirty="0" smtClean="0"/>
              <a:t>She saw a neuro-immunologist</a:t>
            </a:r>
            <a:r>
              <a:rPr lang="en-US" b="1" baseline="0" dirty="0" smtClean="0"/>
              <a:t> who started her on pulse IV steroids </a:t>
            </a:r>
            <a:r>
              <a:rPr lang="en-US" baseline="0" dirty="0" smtClean="0"/>
              <a:t>[with plans to follow her progression with ophthalmic exam and MRI]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3035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INTRO: </a:t>
            </a:r>
            <a:r>
              <a:rPr lang="en-US" b="1" baseline="0" dirty="0" smtClean="0"/>
              <a:t>Sarcoidosis is a multi-systemic granulomatous disorder of unknown etiology</a:t>
            </a:r>
            <a:r>
              <a:rPr lang="en-US" b="0" baseline="0" dirty="0" smtClean="0"/>
              <a:t>; epidemiologic studies have demonstrated an increased incidence of sarcoidosis with various environmental exposures </a:t>
            </a:r>
            <a:r>
              <a:rPr lang="en-US" sz="1050" b="0" baseline="0" dirty="0" smtClean="0"/>
              <a:t>(that include infections such as mycobacterium and </a:t>
            </a:r>
            <a:r>
              <a:rPr lang="en-US" sz="1050" b="0" baseline="0" dirty="0" err="1" smtClean="0"/>
              <a:t>Proprionibacterium</a:t>
            </a:r>
            <a:r>
              <a:rPr lang="en-US" sz="1050" b="0" baseline="0" dirty="0" smtClean="0"/>
              <a:t> acnes, pesticides, mold, fire-fighting, metal dusts, and naval ship-service. Additionally other factors such as race, genetic polymorphisms, host immune status, and geography seem to be important.)</a:t>
            </a:r>
          </a:p>
          <a:p>
            <a:endParaRPr lang="en-US" sz="1050" b="0" baseline="0" dirty="0" smtClean="0"/>
          </a:p>
          <a:p>
            <a:r>
              <a:rPr lang="en-US" dirty="0" smtClean="0"/>
              <a:t>African Americans (35-80/100K) = 0.05 </a:t>
            </a:r>
            <a:r>
              <a:rPr lang="mr-IN" dirty="0" smtClean="0"/>
              <a:t>–</a:t>
            </a:r>
            <a:r>
              <a:rPr lang="en-US" dirty="0" smtClean="0"/>
              <a:t> 0.14%</a:t>
            </a:r>
          </a:p>
          <a:p>
            <a:r>
              <a:rPr lang="en-US" dirty="0" smtClean="0"/>
              <a:t>Northern Europeans (15-20/100K) = 0.02 </a:t>
            </a:r>
            <a:r>
              <a:rPr lang="mr-IN" dirty="0" smtClean="0"/>
              <a:t>–</a:t>
            </a:r>
            <a:r>
              <a:rPr lang="en-US" dirty="0" smtClean="0"/>
              <a:t> 0.1 %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-5</a:t>
            </a:r>
            <a:r>
              <a:rPr lang="en-US" baseline="30000" dirty="0" smtClean="0"/>
              <a:t>th</a:t>
            </a:r>
            <a:r>
              <a:rPr lang="en-US" dirty="0" smtClean="0"/>
              <a:t> decade of life</a:t>
            </a:r>
          </a:p>
          <a:p>
            <a:r>
              <a:rPr lang="en-US" dirty="0" smtClean="0"/>
              <a:t>Women 30% increased risk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The most common ocular manifestations of </a:t>
            </a:r>
            <a:r>
              <a:rPr lang="en-US" baseline="0" dirty="0" err="1" smtClean="0"/>
              <a:t>sarcoidosis</a:t>
            </a:r>
            <a:r>
              <a:rPr lang="en-US" baseline="0" dirty="0" smtClean="0"/>
              <a:t> include </a:t>
            </a:r>
            <a:r>
              <a:rPr lang="en-US" baseline="0" dirty="0" err="1" smtClean="0"/>
              <a:t>conjunctival</a:t>
            </a:r>
            <a:r>
              <a:rPr lang="en-US" baseline="0" dirty="0" smtClean="0"/>
              <a:t> granulomas, lacrimal gland involvement, and all forms of uveitis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Patients of African descent are at most risk for </a:t>
            </a:r>
            <a:r>
              <a:rPr lang="en-US" baseline="0" dirty="0" err="1" smtClean="0"/>
              <a:t>sarcoidosis</a:t>
            </a:r>
            <a:r>
              <a:rPr lang="en-US" baseline="0" dirty="0" smtClean="0"/>
              <a:t>, as are women.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African </a:t>
            </a:r>
            <a:r>
              <a:rPr lang="en-US" baseline="0" dirty="0" err="1" smtClean="0"/>
              <a:t>americans</a:t>
            </a:r>
            <a:r>
              <a:rPr lang="en-US" baseline="0" dirty="0" smtClean="0"/>
              <a:t> generally experience more acute and severe ocular disease course, whereas Europeans have a more asymptomatic and chronic course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19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Neurosaroidosis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most commonly presents as a cranial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neuropathy, with the facial nerve being involved most commonly, but the optic nerve is also involved 1/3 to ½ of the time  [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 7 involved 50% of time,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CN 2 involved ½ to 1/3  of the time]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optic disc pallor is the most common sign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(55%), followed by optic disc edema (29%),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periphlebitis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(14%) and optic disc granulomas (10%)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Leptomeingeal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and/or cerebral parenchymal involvement is common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Lumbar puncture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commonly shows increased protein and </a:t>
            </a:r>
            <a:r>
              <a:rPr lang="en-US" sz="1200" b="1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pleocytosis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with decreased glucose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 common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-ophthalmic manifestations reported include hearing loss,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abducens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nerve palsy,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oculomotor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nerve palsy, optic tract involvement, Horner’s syndrome and tonic pupil [32,37,38].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These manifestations may occur as a consequence either from direct inflammation, compression or infiltration along any level of the visual pathway, whether afferent of efferent. 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causes for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neuro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-ophthalmic involvement include secondary mechanisms from ischemic complications of retinal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choroidal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inflammation and glaucoma, disc granulomas, meningeal inflammation within the optic nerve sheath itself leading to an optic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perineuritis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as a consequence of hydro-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cephalus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900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Neurosarcoidosis</a:t>
            </a:r>
            <a:r>
              <a:rPr lang="en-US" b="1" dirty="0" smtClean="0"/>
              <a:t> is diagnosed based from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Zajicek’s</a:t>
            </a:r>
            <a:r>
              <a:rPr lang="en-US" b="1" baseline="0" dirty="0" smtClean="0"/>
              <a:t> Criteria, which is broken down into 3 categories</a:t>
            </a:r>
            <a:r>
              <a:rPr lang="en-US" baseline="0" dirty="0" smtClean="0"/>
              <a:t>: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Definitive</a:t>
            </a:r>
            <a:r>
              <a:rPr lang="en-US" baseline="0" dirty="0" smtClean="0"/>
              <a:t> is the gold standard and requires histological confirmation of the affected neural tissue</a:t>
            </a:r>
          </a:p>
          <a:p>
            <a:pPr marL="228600" indent="-228600">
              <a:buAutoNum type="arabicPeriod"/>
            </a:pPr>
            <a:r>
              <a:rPr lang="en-US" b="1" baseline="0" dirty="0" smtClean="0"/>
              <a:t>Probable</a:t>
            </a:r>
            <a:r>
              <a:rPr lang="en-US" baseline="0" dirty="0" smtClean="0"/>
              <a:t> diagnosis requires evidence of neurological involvement on imaging and systemic tissue confirmation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And a </a:t>
            </a:r>
            <a:r>
              <a:rPr lang="en-US" b="1" baseline="0" dirty="0" smtClean="0"/>
              <a:t>Possible</a:t>
            </a:r>
            <a:r>
              <a:rPr lang="en-US" baseline="0" dirty="0" smtClean="0"/>
              <a:t> diagnosis is the least certain, and is defined as characteristic neurological involvement seen without tissue diagnosis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Our patient had</a:t>
            </a:r>
            <a:r>
              <a:rPr lang="en-US" b="1" baseline="0" dirty="0" smtClean="0"/>
              <a:t> a probable diagnosis with evidence of ON sheath and cerebral parenchymal involvement on MRI and a positive </a:t>
            </a:r>
            <a:r>
              <a:rPr lang="en-US" b="1" baseline="0" dirty="0" err="1" smtClean="0"/>
              <a:t>subcarinal</a:t>
            </a:r>
            <a:r>
              <a:rPr lang="en-US" b="1" baseline="0" dirty="0" smtClean="0"/>
              <a:t> LN </a:t>
            </a:r>
            <a:r>
              <a:rPr lang="en-US" b="1" baseline="0" dirty="0" err="1" smtClean="0"/>
              <a:t>bx</a:t>
            </a:r>
            <a:endParaRPr lang="en-US" b="0" baseline="0" dirty="0" smtClean="0"/>
          </a:p>
          <a:p>
            <a:r>
              <a:rPr lang="en-US" b="0" baseline="0" dirty="0" smtClean="0"/>
              <a:t>-</a:t>
            </a:r>
            <a:r>
              <a:rPr lang="en-US" baseline="0" dirty="0" smtClean="0"/>
              <a:t> in setting of ocular manifestations of </a:t>
            </a:r>
            <a:r>
              <a:rPr lang="en-US" baseline="0" dirty="0" err="1" smtClean="0"/>
              <a:t>neurosarcoidosis</a:t>
            </a:r>
            <a:r>
              <a:rPr lang="en-US" baseline="0" dirty="0" smtClean="0"/>
              <a:t> a definitive dx is not possible, as a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 of the ON would be inappropriate and could lead to permanent VA loss.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973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Systemic complications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neurosarcoidosis</a:t>
            </a:r>
            <a:r>
              <a:rPr lang="en-US" baseline="0" dirty="0" smtClean="0"/>
              <a:t> include hydrocephalus, seizures, hypothalamic-pituitary dysfunction, neurovascular dysfunction, and cognitive changes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31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 smtClean="0"/>
              <a:t>Neurosarcoidosis</a:t>
            </a:r>
            <a:r>
              <a:rPr lang="en-US" b="1" baseline="0" dirty="0" smtClean="0"/>
              <a:t> often requires </a:t>
            </a:r>
            <a:r>
              <a:rPr lang="en-US" b="1" baseline="0" dirty="0" err="1" smtClean="0"/>
              <a:t>immunosuppresion</a:t>
            </a:r>
            <a:r>
              <a:rPr lang="en-US" b="1" baseline="0" dirty="0" smtClean="0"/>
              <a:t> treatment, </a:t>
            </a:r>
            <a:r>
              <a:rPr lang="en-US" b="1" baseline="0" dirty="0" err="1" smtClean="0"/>
              <a:t>esp</a:t>
            </a:r>
            <a:r>
              <a:rPr lang="en-US" b="1" baseline="0" dirty="0" smtClean="0"/>
              <a:t> in setting of brain/SC involvement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Given lack of controlled trials, </a:t>
            </a:r>
            <a:r>
              <a:rPr lang="en-US" b="1" baseline="0" dirty="0" err="1" smtClean="0"/>
              <a:t>tx</a:t>
            </a:r>
            <a:r>
              <a:rPr lang="en-US" b="1" baseline="0" dirty="0" smtClean="0"/>
              <a:t> guidelines are largely based on anecdotal evidence and small case series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1</a:t>
            </a:r>
            <a:r>
              <a:rPr lang="en-US" b="1" baseline="30000" dirty="0" smtClean="0"/>
              <a:t>st</a:t>
            </a:r>
            <a:r>
              <a:rPr lang="en-US" b="1" baseline="0" dirty="0" smtClean="0"/>
              <a:t> line treatment consists of corticosteroids </a:t>
            </a:r>
            <a:r>
              <a:rPr lang="en-US" baseline="0" dirty="0" smtClean="0"/>
              <a:t>where:</a:t>
            </a:r>
          </a:p>
          <a:p>
            <a:r>
              <a:rPr lang="en-US" baseline="0" dirty="0" smtClean="0"/>
              <a:t>-Mild-moderate cases are treated with 20-40mg PO daily</a:t>
            </a:r>
          </a:p>
          <a:p>
            <a:r>
              <a:rPr lang="en-US" baseline="0" dirty="0" smtClean="0"/>
              <a:t>-Severe cases are treated with 3-5 days of IV steroids, then 60mg PO taper over 6-12 months</a:t>
            </a:r>
          </a:p>
          <a:p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 smtClean="0"/>
              <a:t>READ from slide 2</a:t>
            </a:r>
            <a:r>
              <a:rPr lang="en-US" b="1" baseline="30000" dirty="0" smtClean="0"/>
              <a:t>nd</a:t>
            </a:r>
            <a:r>
              <a:rPr lang="en-US" b="1" baseline="0" dirty="0" smtClean="0"/>
              <a:t> &amp; 3</a:t>
            </a:r>
            <a:r>
              <a:rPr lang="en-US" b="1" baseline="30000" dirty="0" smtClean="0"/>
              <a:t>rd</a:t>
            </a:r>
            <a:r>
              <a:rPr lang="en-US" b="1" baseline="0" dirty="0" smtClean="0"/>
              <a:t> line treatments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XTRA INFO:</a:t>
            </a:r>
          </a:p>
          <a:p>
            <a:r>
              <a:rPr lang="en-US" baseline="0" dirty="0" smtClean="0"/>
              <a:t>Factors to consider in choosing a specific therapy include length of </a:t>
            </a:r>
            <a:r>
              <a:rPr lang="en-US" baseline="0" dirty="0" err="1" smtClean="0"/>
              <a:t>anticiapted</a:t>
            </a:r>
            <a:r>
              <a:rPr lang="en-US" baseline="0" dirty="0" smtClean="0"/>
              <a:t> treatment, severity of clinical manifestation</a:t>
            </a:r>
          </a:p>
          <a:p>
            <a:r>
              <a:rPr lang="en-US" baseline="0" dirty="0" smtClean="0"/>
              <a:t>	-mild: facial palsy </a:t>
            </a:r>
          </a:p>
          <a:p>
            <a:r>
              <a:rPr lang="en-US" baseline="0" dirty="0" smtClean="0"/>
              <a:t>	-moderate: cranial neuropathies involving 2/8, myopathy, neuropathy, </a:t>
            </a:r>
            <a:r>
              <a:rPr lang="en-US" baseline="0" dirty="0" err="1" smtClean="0"/>
              <a:t>dural</a:t>
            </a:r>
            <a:r>
              <a:rPr lang="en-US" baseline="0" dirty="0" smtClean="0"/>
              <a:t> meningeal involvement</a:t>
            </a:r>
          </a:p>
          <a:p>
            <a:r>
              <a:rPr lang="en-US" baseline="0" dirty="0" smtClean="0"/>
              <a:t>	-severe: brain &amp; SC lesions, </a:t>
            </a:r>
            <a:r>
              <a:rPr lang="en-US" baseline="0" dirty="0" err="1" smtClean="0"/>
              <a:t>leptomeningeal</a:t>
            </a:r>
            <a:r>
              <a:rPr lang="en-US" baseline="0" dirty="0" smtClean="0"/>
              <a:t> involvement, hydrocephalus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Whole brain Radiation therapy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 reserved for CNS involvement who fail medical therapy, and whereas it may stop disease progression, it will not likely restore function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04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She has no past ocular history</a:t>
            </a:r>
          </a:p>
          <a:p>
            <a:r>
              <a:rPr lang="en-US" dirty="0" err="1" smtClean="0"/>
              <a:t>PMHx</a:t>
            </a:r>
            <a:r>
              <a:rPr lang="en-US" baseline="0" dirty="0" smtClean="0"/>
              <a:t> for HTN and HLD, for which she was taking medication</a:t>
            </a:r>
          </a:p>
          <a:p>
            <a:r>
              <a:rPr lang="en-US" baseline="0" dirty="0" smtClean="0"/>
              <a:t>She had no allergies, and did not smoke or drink alcohol</a:t>
            </a:r>
          </a:p>
          <a:p>
            <a:r>
              <a:rPr lang="en-US" baseline="0" dirty="0" smtClean="0"/>
              <a:t>ROS was negative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308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There is limited</a:t>
            </a:r>
            <a:r>
              <a:rPr lang="en-US" b="1" baseline="0" dirty="0" smtClean="0"/>
              <a:t> available information on the prognosis in patients with </a:t>
            </a:r>
            <a:r>
              <a:rPr lang="en-US" b="1" baseline="0" dirty="0" err="1" smtClean="0"/>
              <a:t>neurosarcoidosis</a:t>
            </a:r>
            <a:r>
              <a:rPr lang="en-US" b="1" baseline="0" dirty="0" smtClean="0"/>
              <a:t>. </a:t>
            </a:r>
          </a:p>
          <a:p>
            <a:endParaRPr lang="en-US" baseline="0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 smtClean="0"/>
              <a:t>The natural history is poorly defined, and spontaneous remission has </a:t>
            </a:r>
            <a:r>
              <a:rPr lang="en-US" b="1" baseline="0" dirty="0" smtClean="0"/>
              <a:t>occurred, although optic  </a:t>
            </a:r>
            <a:r>
              <a:rPr lang="en-US" b="1" baseline="0" dirty="0" smtClean="0"/>
              <a:t>neuritis </a:t>
            </a:r>
            <a:r>
              <a:rPr lang="en-US" b="1" baseline="0" dirty="0" smtClean="0"/>
              <a:t> carries </a:t>
            </a:r>
            <a:r>
              <a:rPr lang="en-US" b="1" baseline="0" dirty="0" smtClean="0"/>
              <a:t>a poorer </a:t>
            </a:r>
            <a:r>
              <a:rPr lang="en-US" b="1" baseline="0" dirty="0" smtClean="0"/>
              <a:t>prognosis. However,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Unilateral involvement has been shown to demonstrate more favorable outcomes</a:t>
            </a:r>
            <a:endParaRPr lang="en-US" b="1" baseline="0" dirty="0" smtClean="0"/>
          </a:p>
          <a:p>
            <a:endParaRPr lang="en-US" baseline="0" dirty="0" smtClean="0"/>
          </a:p>
          <a:p>
            <a:r>
              <a:rPr lang="en-US" b="1" baseline="0" dirty="0" smtClean="0"/>
              <a:t>Fritz et al. </a:t>
            </a:r>
            <a:r>
              <a:rPr lang="en-US" b="1" baseline="0" dirty="0" smtClean="0"/>
              <a:t>reported on over 1000 </a:t>
            </a:r>
            <a:r>
              <a:rPr lang="en-US" b="1" baseline="0" dirty="0" smtClean="0"/>
              <a:t>patients with </a:t>
            </a:r>
            <a:r>
              <a:rPr lang="en-US" b="1" baseline="0" dirty="0" err="1" smtClean="0"/>
              <a:t>neurosarcoidosis</a:t>
            </a:r>
            <a:r>
              <a:rPr lang="en-US" b="1" baseline="0" dirty="0" smtClean="0"/>
              <a:t>, and as you can see about 1/3 of patients had complete remission, ¼ had incomplete remission or were stable, 6% deteriorate, and 5% of patients died.</a:t>
            </a:r>
          </a:p>
          <a:p>
            <a:r>
              <a:rPr lang="en-US" baseline="0" dirty="0" smtClean="0"/>
              <a:t>(between 1965 and 2015. CN 7 &amp; 2 was the most common presenting </a:t>
            </a:r>
            <a:r>
              <a:rPr lang="en-US" baseline="0" dirty="0" smtClean="0"/>
              <a:t>feature; systemic review and </a:t>
            </a:r>
            <a:r>
              <a:rPr lang="en-US" baseline="0" smtClean="0"/>
              <a:t>meta-analysis study)</a:t>
            </a:r>
            <a:endParaRPr lang="en-US" baseline="0" dirty="0" smtClean="0"/>
          </a:p>
          <a:p>
            <a:r>
              <a:rPr lang="en-US" baseline="0" dirty="0" smtClean="0"/>
              <a:t>	</a:t>
            </a:r>
          </a:p>
          <a:p>
            <a:r>
              <a:rPr lang="en-US" b="1" baseline="0" dirty="0" smtClean="0"/>
              <a:t>Monitoring</a:t>
            </a:r>
            <a:r>
              <a:rPr lang="en-US" baseline="0" dirty="0" smtClean="0"/>
              <a:t>: Visual acuity and color vision +/- MRI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745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In conclusion…</a:t>
            </a:r>
          </a:p>
          <a:p>
            <a:pPr marL="228600" indent="-228600">
              <a:buAutoNum type="arabicPeriod"/>
            </a:pPr>
            <a:r>
              <a:rPr lang="en-US" dirty="0" smtClean="0"/>
              <a:t>Although </a:t>
            </a:r>
            <a:r>
              <a:rPr lang="en-US" dirty="0" err="1" smtClean="0"/>
              <a:t>neurosarcoidosis</a:t>
            </a:r>
            <a:r>
              <a:rPr lang="en-US" dirty="0" smtClean="0"/>
              <a:t> is rare,</a:t>
            </a:r>
            <a:r>
              <a:rPr lang="en-US" baseline="0" dirty="0" smtClean="0"/>
              <a:t> optic neuropathy is a common clinical presentation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Diagnosis is made by history and PE, MRI, and tissue biopsy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CCS are the mainstay of treatment; although immunosuppressive drugs and biological agents are effective in treating severe cases of brain and 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477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Cohen </a:t>
            </a:r>
            <a:r>
              <a:rPr lang="en-US" dirty="0" err="1" smtClean="0"/>
              <a:t>Aubart</a:t>
            </a:r>
            <a:r>
              <a:rPr lang="en-US" baseline="0" dirty="0" smtClean="0"/>
              <a:t> F, et al. Long-term outcomes of refractory </a:t>
            </a:r>
            <a:r>
              <a:rPr lang="en-US" baseline="0" dirty="0" err="1" smtClean="0"/>
              <a:t>neurosarcoidosis</a:t>
            </a:r>
            <a:r>
              <a:rPr lang="en-US" baseline="0" dirty="0" smtClean="0"/>
              <a:t> treated with infliximab. J Neurol. 2017 May;264(5):891-897. </a:t>
            </a:r>
          </a:p>
          <a:p>
            <a:endParaRPr lang="en-US" baseline="0" dirty="0" smtClean="0"/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This was a retrospective review of 18 patients with </a:t>
            </a:r>
            <a:r>
              <a:rPr lang="en-US" baseline="0" dirty="0" err="1" smtClean="0"/>
              <a:t>neurosarcoidosis</a:t>
            </a:r>
            <a:r>
              <a:rPr lang="en-US" baseline="0" dirty="0" smtClean="0"/>
              <a:t> treated with infliximab between 2009 and 2015.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/>
              <a:t>Complete remission was defined as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neurological-related extra-pulmonary physician organ severity tool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score of 0.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ePOST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score is the sum of 17 extra-pulmonary organ activity scores ranging from 0 to 6 (from no activity to maximal activity)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607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Conjunctival</a:t>
            </a:r>
            <a:r>
              <a:rPr lang="en-US" dirty="0" smtClean="0"/>
              <a:t> </a:t>
            </a:r>
            <a:r>
              <a:rPr lang="en-US" dirty="0" err="1" smtClean="0"/>
              <a:t>bx</a:t>
            </a:r>
            <a:r>
              <a:rPr lang="en-US" dirty="0" smtClean="0"/>
              <a:t> has been described</a:t>
            </a:r>
            <a:r>
              <a:rPr lang="en-US" baseline="0" dirty="0" smtClean="0"/>
              <a:t> as a potentially useful and minimally invasive study that demonstrates findings consistent with </a:t>
            </a:r>
            <a:r>
              <a:rPr lang="en-US" baseline="0" dirty="0" err="1" smtClean="0"/>
              <a:t>sarcoidosis</a:t>
            </a:r>
            <a:r>
              <a:rPr lang="en-US" baseline="0" dirty="0" smtClean="0"/>
              <a:t> in up to 55% of cases even in the absence of </a:t>
            </a:r>
            <a:r>
              <a:rPr lang="en-US" baseline="0" dirty="0" err="1" smtClean="0"/>
              <a:t>conj</a:t>
            </a:r>
            <a:r>
              <a:rPr lang="en-US" baseline="0" dirty="0" smtClean="0"/>
              <a:t> lesions, and bilateral </a:t>
            </a:r>
            <a:r>
              <a:rPr lang="en-US" baseline="0" dirty="0" err="1" smtClean="0"/>
              <a:t>bx</a:t>
            </a:r>
            <a:r>
              <a:rPr lang="en-US" baseline="0" dirty="0" smtClean="0"/>
              <a:t> is recommended </a:t>
            </a:r>
            <a:r>
              <a:rPr lang="en-US" baseline="0" dirty="0" err="1" smtClean="0"/>
              <a:t>bc</a:t>
            </a:r>
            <a:r>
              <a:rPr lang="en-US" baseline="0" dirty="0" smtClean="0"/>
              <a:t> abnormalities can often be seen only on one side.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However, a recent retrospective study by </a:t>
            </a:r>
            <a:r>
              <a:rPr lang="en-US" baseline="0" dirty="0" err="1" smtClean="0"/>
              <a:t>Pichler</a:t>
            </a:r>
            <a:r>
              <a:rPr lang="en-US" baseline="0" dirty="0" smtClean="0"/>
              <a:t> et al. found an insufficient yield to recommend </a:t>
            </a:r>
            <a:r>
              <a:rPr lang="en-US" baseline="0" dirty="0" err="1" smtClean="0"/>
              <a:t>conj</a:t>
            </a:r>
            <a:r>
              <a:rPr lang="en-US" baseline="0" dirty="0" smtClean="0"/>
              <a:t> bx.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54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Say: ANTERIOR SEGMENT EXAM WAS NORMAL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965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Whitish patch of retinitis with indistinct</a:t>
            </a:r>
            <a:r>
              <a:rPr lang="en-US" baseline="0" dirty="0" smtClean="0"/>
              <a:t> borders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52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 fundus photo of the left eye remarkable</a:t>
            </a:r>
            <a:r>
              <a:rPr lang="en-US" baseline="0" dirty="0" smtClean="0"/>
              <a:t> for White patch of retinitis </a:t>
            </a:r>
            <a:r>
              <a:rPr lang="en-US" baseline="0" dirty="0" err="1" smtClean="0"/>
              <a:t>superotemporal</a:t>
            </a:r>
            <a:r>
              <a:rPr lang="en-US" baseline="0" dirty="0" smtClean="0"/>
              <a:t> to the disc that is approximately </a:t>
            </a:r>
            <a:r>
              <a:rPr lang="en-US" baseline="0" dirty="0" smtClean="0"/>
              <a:t>1 DD with indistinct </a:t>
            </a:r>
            <a:r>
              <a:rPr lang="en-US" baseline="0" dirty="0" smtClean="0"/>
              <a:t>borders, </a:t>
            </a:r>
            <a:r>
              <a:rPr lang="en-US" baseline="0" dirty="0" smtClean="0"/>
              <a:t>with a similar patch of retinitis ½ DD </a:t>
            </a:r>
            <a:r>
              <a:rPr lang="en-US" baseline="0" dirty="0" err="1" smtClean="0"/>
              <a:t>inferonasal</a:t>
            </a:r>
            <a:r>
              <a:rPr lang="en-US" baseline="0" dirty="0" smtClean="0"/>
              <a:t> to the disc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OD: OCT of the</a:t>
            </a:r>
            <a:r>
              <a:rPr lang="en-US" baseline="0" dirty="0" smtClean="0"/>
              <a:t> right eye remarkable for </a:t>
            </a:r>
            <a:r>
              <a:rPr lang="en-US" baseline="0" dirty="0" err="1" smtClean="0"/>
              <a:t>hyperreflective</a:t>
            </a:r>
            <a:r>
              <a:rPr lang="en-US" baseline="0" dirty="0" smtClean="0"/>
              <a:t> spots in the vitreous which likely is </a:t>
            </a:r>
            <a:r>
              <a:rPr lang="en-US" baseline="0" dirty="0" err="1" smtClean="0"/>
              <a:t>vitritis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11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OS: OCT of the left superior macula was remarkable for significant swelling of the inner retina layer which is shown by the </a:t>
            </a:r>
            <a:r>
              <a:rPr lang="en-US" baseline="0" dirty="0" err="1" smtClean="0"/>
              <a:t>hyperreflective</a:t>
            </a:r>
            <a:r>
              <a:rPr lang="en-US" baseline="0" dirty="0" smtClean="0"/>
              <a:t> signal and correlated with the retinitis patch seen clinically, with shadowing of outer retina layers. (some </a:t>
            </a:r>
            <a:r>
              <a:rPr lang="en-US" baseline="0" dirty="0" err="1" smtClean="0"/>
              <a:t>vitritis</a:t>
            </a:r>
            <a:r>
              <a:rPr lang="en-US" baseline="0" dirty="0" smtClean="0"/>
              <a:t> as well)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334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Assessment: with no systemic signs or symptoms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35109-0146-404B-AD9D-2C9E010BD09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085" y="-89356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304800"/>
            <a:ext cx="7772400" cy="152400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aseline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Title (i.e. Grand Rounds)</a:t>
            </a:r>
            <a:br>
              <a:rPr lang="en-US" dirty="0" smtClean="0"/>
            </a:br>
            <a:r>
              <a:rPr lang="en-US" sz="4000" dirty="0" smtClean="0"/>
              <a:t>Subtitle (i.e.</a:t>
            </a:r>
            <a:r>
              <a:rPr lang="en-US" sz="4000" baseline="0" dirty="0" smtClean="0"/>
              <a:t> </a:t>
            </a:r>
            <a:r>
              <a:rPr lang="en-US" sz="4000" baseline="0" dirty="0" err="1" smtClean="0"/>
              <a:t>Chalazion</a:t>
            </a:r>
            <a:r>
              <a:rPr lang="en-US" sz="4000" dirty="0" smtClean="0"/>
              <a:t>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495800"/>
            <a:ext cx="6400800" cy="12192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Name and Date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32085" y="6180221"/>
            <a:ext cx="9176085" cy="685800"/>
          </a:xfrm>
          <a:prstGeom prst="rect">
            <a:avLst/>
          </a:prstGeom>
          <a:solidFill>
            <a:srgbClr val="AD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302" y="2286000"/>
            <a:ext cx="3148717" cy="18288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507803" y="6348481"/>
            <a:ext cx="6523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Arial Rounded MT Bold" panose="020F0704030504030204" pitchFamily="34" charset="0"/>
              </a:rPr>
              <a:t>Department of Ophthalmology and Visual Sciences</a:t>
            </a:r>
            <a:endParaRPr lang="en-US" sz="2000" dirty="0">
              <a:ln w="3175">
                <a:noFill/>
              </a:ln>
              <a:solidFill>
                <a:schemeClr val="bg1"/>
              </a:solidFill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1028" name="Picture 4" descr="https://cdn0.orgsync.com/images/os-school-logos/374-pyvbk56-university-of-louisville-onred-app-sm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6112042"/>
            <a:ext cx="2286001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1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915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2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349"/>
            <a:ext cx="8229600" cy="1143000"/>
          </a:xfrm>
        </p:spPr>
        <p:txBody>
          <a:bodyPr/>
          <a:lstStyle>
            <a:lvl1pPr>
              <a:defRPr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2" descr="C:\Users\Juan P FdC\Desktop\DOVS 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257" y="6253205"/>
            <a:ext cx="1013680" cy="5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72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03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5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1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94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2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376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A4EB-0B06-4F24-98BB-CEE041FC849F}" type="datetimeFigureOut">
              <a:rPr lang="en-US" smtClean="0"/>
              <a:t>9/15/2017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3579-E7DE-4469-A140-89CEE8B03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95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Josh Gross, MD</a:t>
            </a:r>
          </a:p>
          <a:p>
            <a:r>
              <a:rPr lang="en-US" dirty="0" smtClean="0"/>
              <a:t>September 15, 2017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304800"/>
            <a:ext cx="9144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Grand Rounds</a:t>
            </a:r>
            <a:br>
              <a:rPr lang="en-US" dirty="0" smtClean="0"/>
            </a:br>
            <a:r>
              <a:rPr lang="en-US" sz="4000" dirty="0" smtClean="0"/>
              <a:t>A Unique Case of Acute Optic Neuropathy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15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0593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59yo AAF previously treated for GCA in the right eye </a:t>
            </a:r>
            <a:r>
              <a:rPr lang="en-US" dirty="0"/>
              <a:t>with likely </a:t>
            </a:r>
            <a:r>
              <a:rPr lang="en-US" dirty="0" err="1"/>
              <a:t>vitritis</a:t>
            </a:r>
            <a:r>
              <a:rPr lang="en-US" dirty="0"/>
              <a:t> of the right </a:t>
            </a:r>
            <a:r>
              <a:rPr lang="en-US" dirty="0" smtClean="0"/>
              <a:t>eye and two retinitis patches with overlying </a:t>
            </a:r>
            <a:r>
              <a:rPr lang="en-US" dirty="0" err="1" smtClean="0"/>
              <a:t>vitritis</a:t>
            </a:r>
            <a:r>
              <a:rPr lang="en-US" dirty="0" smtClean="0"/>
              <a:t> in the left eye with no systemic signs or symptoms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DDX: Posterior Uveitis</a:t>
            </a:r>
          </a:p>
          <a:p>
            <a:pPr marL="0" indent="0">
              <a:buNone/>
            </a:pPr>
            <a:r>
              <a:rPr lang="en-US" dirty="0" smtClean="0"/>
              <a:t>1. Infectious </a:t>
            </a:r>
            <a:r>
              <a:rPr lang="mr-IN" dirty="0"/>
              <a:t>–</a:t>
            </a:r>
            <a:r>
              <a:rPr lang="en-US" dirty="0"/>
              <a:t> </a:t>
            </a:r>
            <a:r>
              <a:rPr lang="en-US" dirty="0" smtClean="0"/>
              <a:t>syphilis</a:t>
            </a:r>
            <a:r>
              <a:rPr lang="en-US" dirty="0"/>
              <a:t>, TB, </a:t>
            </a:r>
            <a:r>
              <a:rPr lang="en-US" dirty="0" err="1" smtClean="0"/>
              <a:t>lyme</a:t>
            </a:r>
            <a:r>
              <a:rPr lang="en-US" dirty="0"/>
              <a:t>, toxoplasmosis</a:t>
            </a:r>
          </a:p>
          <a:p>
            <a:pPr marL="0" indent="0">
              <a:buNone/>
            </a:pPr>
            <a:r>
              <a:rPr lang="en-US" dirty="0" smtClean="0"/>
              <a:t>2. Non-infectious </a:t>
            </a:r>
            <a:r>
              <a:rPr lang="mr-IN" dirty="0" smtClean="0"/>
              <a:t>–</a:t>
            </a:r>
            <a:r>
              <a:rPr lang="en-US" dirty="0" smtClean="0"/>
              <a:t> sarcoidosis, </a:t>
            </a:r>
            <a:r>
              <a:rPr lang="en-US" dirty="0"/>
              <a:t>m</a:t>
            </a:r>
            <a:r>
              <a:rPr lang="en-US" dirty="0" smtClean="0"/>
              <a:t>ultiple sclerosis, systemic lupus erythematous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u="sng" dirty="0" smtClean="0"/>
              <a:t>Plan</a:t>
            </a:r>
            <a:endParaRPr lang="en-US" dirty="0" smtClean="0"/>
          </a:p>
          <a:p>
            <a:r>
              <a:rPr lang="en-US" dirty="0" smtClean="0"/>
              <a:t>Infectious work-up ordered, </a:t>
            </a:r>
            <a:r>
              <a:rPr lang="en-US" dirty="0" err="1" smtClean="0"/>
              <a:t>pt</a:t>
            </a:r>
            <a:r>
              <a:rPr lang="en-US" dirty="0" smtClean="0"/>
              <a:t> to follow up with results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Assessment/Plan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4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New onset loss of central VA OD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marL="457200" lvl="1" indent="0">
              <a:buNone/>
            </a:pPr>
            <a:r>
              <a:rPr lang="en-US" dirty="0" smtClean="0"/>
              <a:t>59yo AAF history of sudden VA loss OD, who noticed several days ago her central VA was becoming dark, which has worsened to no central VA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68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821223"/>
              </p:ext>
            </p:extLst>
          </p:nvPr>
        </p:nvGraphicFramePr>
        <p:xfrm>
          <a:off x="457200" y="1066800"/>
          <a:ext cx="7924800" cy="35052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CF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@ 5ft peripherally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20/30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sphere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 sphere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4→3mm, + 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90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99319"/>
              </p:ext>
            </p:extLst>
          </p:nvPr>
        </p:nvGraphicFramePr>
        <p:xfrm>
          <a:off x="457200" y="1066800"/>
          <a:ext cx="8305800" cy="3754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with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sharp margins,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0.3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with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sharp margins,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C/D 0.3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hemorrhage, fluid, or edema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Resolving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retinitis with more discrete borders and decreased swelling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caliber, no venous sheathing</a:t>
                      </a: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caliber, no venous sheathing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holes or tears, attached 360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degrees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Resolving retinitis with more discrete borders and decreased swelling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 OD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60079"/>
            <a:ext cx="3810000" cy="36977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52881"/>
            <a:ext cx="3832934" cy="37049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73526" y="1065302"/>
            <a:ext cx="87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Before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48400" y="1080691"/>
            <a:ext cx="978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13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OCT OS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408945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32964"/>
            <a:ext cx="4177361" cy="4029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7051" y="971490"/>
            <a:ext cx="872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Before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323683" y="971490"/>
            <a:ext cx="978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2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>
            <a:normAutofit/>
          </a:bodyPr>
          <a:lstStyle/>
          <a:p>
            <a:r>
              <a:rPr lang="en-US" dirty="0" smtClean="0"/>
              <a:t>FA/ICG OD</a:t>
            </a:r>
            <a:endParaRPr lang="en-US" dirty="0"/>
          </a:p>
        </p:txBody>
      </p:sp>
      <p:pic>
        <p:nvPicPr>
          <p:cNvPr id="4" name="Picture 3" descr="BROWNJ_00800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447800"/>
            <a:ext cx="5029200" cy="2514600"/>
          </a:xfrm>
          <a:prstGeom prst="rect">
            <a:avLst/>
          </a:prstGeom>
        </p:spPr>
      </p:pic>
      <p:pic>
        <p:nvPicPr>
          <p:cNvPr id="5" name="Picture 4" descr="BROWNJ_008049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76700"/>
            <a:ext cx="5029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8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762001"/>
          </a:xfrm>
        </p:spPr>
        <p:txBody>
          <a:bodyPr/>
          <a:lstStyle/>
          <a:p>
            <a:r>
              <a:rPr lang="en-US" dirty="0" smtClean="0"/>
              <a:t>FA/ICG OS</a:t>
            </a:r>
            <a:endParaRPr lang="en-US" dirty="0"/>
          </a:p>
        </p:txBody>
      </p:sp>
      <p:pic>
        <p:nvPicPr>
          <p:cNvPr id="2" name="Picture 1" descr="BROWNJ_FAOS_late2_7.12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886200"/>
            <a:ext cx="5791200" cy="2895600"/>
          </a:xfrm>
          <a:prstGeom prst="rect">
            <a:avLst/>
          </a:prstGeom>
        </p:spPr>
      </p:pic>
      <p:pic>
        <p:nvPicPr>
          <p:cNvPr id="6" name="Picture 5" descr="BROWNJ_FAOS_early_7.1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57912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5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Fundus </a:t>
            </a:r>
            <a:r>
              <a:rPr lang="en-US" dirty="0" err="1" smtClean="0"/>
              <a:t>Autofluorescence</a:t>
            </a:r>
            <a:r>
              <a:rPr lang="en-US" dirty="0" smtClean="0"/>
              <a:t> OD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9144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9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Fundus </a:t>
            </a:r>
            <a:r>
              <a:rPr lang="en-US" dirty="0" err="1" smtClean="0"/>
              <a:t>Autofluorescence</a:t>
            </a:r>
            <a:r>
              <a:rPr lang="en-US" dirty="0" smtClean="0"/>
              <a:t> 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19200"/>
            <a:ext cx="52578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5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No commercial disclosure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Chest Computed Tomography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6" y="990600"/>
            <a:ext cx="4886325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9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Transbronchial</a:t>
            </a:r>
            <a:r>
              <a:rPr lang="en-US" dirty="0" smtClean="0"/>
              <a:t> Lymph Node Biopsy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066800"/>
            <a:ext cx="7025640" cy="526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2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Sarcoidosis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Diagnosis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3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 to University Hospital for admission and expedited work-up and initiation of IV corticosteroids for suspected optic neuropathy secondary to sarcoidosis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7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Infectious work-up negative</a:t>
            </a:r>
          </a:p>
          <a:p>
            <a:endParaRPr lang="en-US" dirty="0" smtClean="0"/>
          </a:p>
          <a:p>
            <a:r>
              <a:rPr lang="en-US" dirty="0" smtClean="0"/>
              <a:t>Started 1g IV </a:t>
            </a:r>
            <a:r>
              <a:rPr lang="en-US" dirty="0" err="1" smtClean="0"/>
              <a:t>Solu-medrol</a:t>
            </a:r>
            <a:r>
              <a:rPr lang="en-US" dirty="0" smtClean="0"/>
              <a:t> x 3 days, VA OD markedly improved to 20/20 @ near on day 2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MRI Brain/orbits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964451"/>
          </a:xfrm>
        </p:spPr>
        <p:txBody>
          <a:bodyPr/>
          <a:lstStyle/>
          <a:p>
            <a:r>
              <a:rPr lang="en-US" dirty="0" smtClean="0"/>
              <a:t>ULH 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7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MRI orbits </a:t>
            </a:r>
            <a:endParaRPr lang="en-US" dirty="0"/>
          </a:p>
        </p:txBody>
      </p:sp>
      <p:pic>
        <p:nvPicPr>
          <p:cNvPr id="2" name="Picture 1" descr="Jeanie Brown MRI T1 axi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66800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2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88251"/>
          </a:xfrm>
        </p:spPr>
        <p:txBody>
          <a:bodyPr/>
          <a:lstStyle/>
          <a:p>
            <a:r>
              <a:rPr lang="en-US" dirty="0" smtClean="0"/>
              <a:t>MRI Orbits</a:t>
            </a:r>
            <a:endParaRPr lang="en-US" dirty="0"/>
          </a:p>
        </p:txBody>
      </p:sp>
      <p:pic>
        <p:nvPicPr>
          <p:cNvPr id="4" name="Picture 3" descr="Jeanie Brown MRI T1 cornon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14400"/>
            <a:ext cx="55721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MRI Brain</a:t>
            </a:r>
            <a:endParaRPr lang="en-US" dirty="0"/>
          </a:p>
        </p:txBody>
      </p:sp>
      <p:pic>
        <p:nvPicPr>
          <p:cNvPr id="4" name="Picture 3" descr="Jeanie Brown MRi T1 axial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000126"/>
            <a:ext cx="54864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4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 right eye improved to 20/20</a:t>
            </a:r>
          </a:p>
          <a:p>
            <a:endParaRPr lang="en-US" dirty="0"/>
          </a:p>
          <a:p>
            <a:r>
              <a:rPr lang="en-US" dirty="0" smtClean="0"/>
              <a:t>No </a:t>
            </a:r>
            <a:r>
              <a:rPr lang="en-US" dirty="0" err="1" smtClean="0"/>
              <a:t>rapd</a:t>
            </a:r>
            <a:r>
              <a:rPr lang="en-US" dirty="0" smtClean="0"/>
              <a:t> or optic disc pallor</a:t>
            </a:r>
          </a:p>
          <a:p>
            <a:endParaRPr lang="en-US" dirty="0"/>
          </a:p>
          <a:p>
            <a:r>
              <a:rPr lang="en-US" dirty="0" err="1" smtClean="0"/>
              <a:t>Vitritis</a:t>
            </a:r>
            <a:r>
              <a:rPr lang="en-US" dirty="0" smtClean="0"/>
              <a:t> resolved</a:t>
            </a:r>
          </a:p>
          <a:p>
            <a:endParaRPr lang="en-US" dirty="0" smtClean="0"/>
          </a:p>
          <a:p>
            <a:r>
              <a:rPr lang="en-US" dirty="0" smtClean="0"/>
              <a:t>DX - </a:t>
            </a:r>
            <a:r>
              <a:rPr lang="en-US" dirty="0" err="1" smtClean="0"/>
              <a:t>Neurosarcoidosis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1 Month Follow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01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Occurs in 5-16% of patients with </a:t>
            </a:r>
            <a:r>
              <a:rPr lang="en-US" dirty="0" err="1" smtClean="0"/>
              <a:t>sarcoidosis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err="1"/>
              <a:t>Neuro</a:t>
            </a:r>
            <a:r>
              <a:rPr lang="en-US" dirty="0"/>
              <a:t>-</a:t>
            </a:r>
            <a:r>
              <a:rPr lang="en-US" dirty="0" smtClean="0"/>
              <a:t>ophthalmic symptoms are the </a:t>
            </a:r>
            <a:r>
              <a:rPr lang="en-US" dirty="0"/>
              <a:t>p</a:t>
            </a:r>
            <a:r>
              <a:rPr lang="en-US" dirty="0" smtClean="0"/>
              <a:t>resenting clinical manifestation in 1% of </a:t>
            </a:r>
            <a:r>
              <a:rPr lang="en-US" dirty="0" err="1" smtClean="0"/>
              <a:t>sarcoidosis</a:t>
            </a:r>
            <a:r>
              <a:rPr lang="en-US" dirty="0" smtClean="0"/>
              <a:t> cases</a:t>
            </a:r>
          </a:p>
          <a:p>
            <a:endParaRPr lang="en-US" dirty="0" smtClean="0"/>
          </a:p>
          <a:p>
            <a:r>
              <a:rPr lang="en-US" dirty="0" smtClean="0"/>
              <a:t>Most common in women of African descent between ages of 20-40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Neurosarcoidosis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CC</a:t>
            </a:r>
          </a:p>
          <a:p>
            <a:pPr marL="457200" lvl="1" indent="0">
              <a:buNone/>
            </a:pPr>
            <a:r>
              <a:rPr lang="en-US" dirty="0" smtClean="0"/>
              <a:t>Vision loss right eye 1 month ago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HPI</a:t>
            </a:r>
          </a:p>
          <a:p>
            <a:pPr marL="457200" lvl="1" indent="0">
              <a:buNone/>
            </a:pPr>
            <a:r>
              <a:rPr lang="en-US" dirty="0" smtClean="0"/>
              <a:t>59 </a:t>
            </a:r>
            <a:r>
              <a:rPr lang="en-US" dirty="0" err="1" smtClean="0"/>
              <a:t>yo</a:t>
            </a:r>
            <a:r>
              <a:rPr lang="en-US" dirty="0" smtClean="0"/>
              <a:t> AAF previously admitted to Norton’s for work-up for painless vision loss OD. Subsequently treated for presumed GCA. Now presents to clinic 1 month later for f/u with no visual complaints.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Patient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7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Cranial neuropathy most common: 50-70%</a:t>
            </a:r>
          </a:p>
          <a:p>
            <a:endParaRPr lang="en-US" dirty="0" smtClean="0"/>
          </a:p>
          <a:p>
            <a:pPr marL="514350" indent="-457200"/>
            <a:r>
              <a:rPr lang="en-US" dirty="0" smtClean="0"/>
              <a:t>Optic disc </a:t>
            </a:r>
            <a:r>
              <a:rPr lang="en-US" dirty="0"/>
              <a:t>pallor (55%</a:t>
            </a:r>
            <a:r>
              <a:rPr lang="en-US" dirty="0" smtClean="0"/>
              <a:t>), optic disc edema (29%), </a:t>
            </a:r>
            <a:r>
              <a:rPr lang="en-US" dirty="0" err="1" smtClean="0"/>
              <a:t>periphlebitis</a:t>
            </a:r>
            <a:r>
              <a:rPr lang="en-US" dirty="0" smtClean="0"/>
              <a:t> (14%), ON granuloma (10%)</a:t>
            </a:r>
          </a:p>
          <a:p>
            <a:pPr marL="57150" indent="0">
              <a:buNone/>
            </a:pPr>
            <a:endParaRPr lang="en-US" dirty="0" smtClean="0"/>
          </a:p>
          <a:p>
            <a:pPr marL="514350" indent="-457200"/>
            <a:r>
              <a:rPr lang="en-US" dirty="0" smtClean="0"/>
              <a:t>Leptomeningeal +/- cerebral parenchymal involvement common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6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 smtClean="0"/>
              <a:t>Definitive</a:t>
            </a:r>
            <a:r>
              <a:rPr lang="en-US" dirty="0" smtClean="0"/>
              <a:t>: histologic confirmation of affected neural tissue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Probable</a:t>
            </a:r>
            <a:r>
              <a:rPr lang="en-US" dirty="0" smtClean="0"/>
              <a:t>: 1) evidence of neurological involvement on imaging (MRI) and tissue confirmation of systemic sarcoidosis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Possible</a:t>
            </a:r>
            <a:r>
              <a:rPr lang="en-US" dirty="0" smtClean="0"/>
              <a:t>: characteristic neurological involvement seen in the absence of any tissue diagnosis or </a:t>
            </a:r>
            <a:r>
              <a:rPr lang="en-US" smtClean="0"/>
              <a:t>diagnosis of sarcoidosis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199"/>
            <a:ext cx="8229600" cy="964451"/>
          </a:xfrm>
        </p:spPr>
        <p:txBody>
          <a:bodyPr/>
          <a:lstStyle/>
          <a:p>
            <a:r>
              <a:rPr lang="en-US" dirty="0" smtClean="0"/>
              <a:t>Diagnosis: </a:t>
            </a:r>
            <a:r>
              <a:rPr lang="en-US" dirty="0" err="1" smtClean="0"/>
              <a:t>Zajicek’s</a:t>
            </a:r>
            <a:r>
              <a:rPr lang="en-US" dirty="0" smtClean="0"/>
              <a:t> Criteria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1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Hydrocephalus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Hypothalamic-pituitary dysfunction</a:t>
            </a:r>
          </a:p>
          <a:p>
            <a:r>
              <a:rPr lang="en-US" dirty="0" smtClean="0"/>
              <a:t>Peripheral neuropathy, trigeminal neuralgia</a:t>
            </a:r>
          </a:p>
          <a:p>
            <a:r>
              <a:rPr lang="en-US" dirty="0" smtClean="0"/>
              <a:t>Neurovascular complications</a:t>
            </a:r>
          </a:p>
          <a:p>
            <a:r>
              <a:rPr lang="en-US" dirty="0" smtClean="0"/>
              <a:t>Fatigue, weight gain</a:t>
            </a:r>
          </a:p>
          <a:p>
            <a:r>
              <a:rPr lang="en-US" dirty="0" smtClean="0"/>
              <a:t>Depression, cognitive changes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Systemic Complications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0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Line: Corticosteroids</a:t>
            </a:r>
          </a:p>
          <a:p>
            <a:endParaRPr lang="en-US" dirty="0" smtClean="0"/>
          </a:p>
          <a:p>
            <a:pPr marL="514350" indent="-457200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Line: Hydroxychloroquine, Methotrexate, Azathioprine, Mycophenolate, cyclophosphamide </a:t>
            </a:r>
          </a:p>
          <a:p>
            <a:pPr marL="514350" indent="-457200"/>
            <a:endParaRPr lang="en-US" dirty="0"/>
          </a:p>
          <a:p>
            <a:pPr marL="514350" indent="-457200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Line: Infliximab, </a:t>
            </a:r>
            <a:r>
              <a:rPr lang="en-US" dirty="0" err="1" smtClean="0"/>
              <a:t>Adalimumab</a:t>
            </a:r>
            <a:r>
              <a:rPr lang="en-US" dirty="0" smtClean="0"/>
              <a:t>, Rituximab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0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Natural history poorly defined</a:t>
            </a:r>
          </a:p>
          <a:p>
            <a:endParaRPr lang="en-US" dirty="0"/>
          </a:p>
          <a:p>
            <a:r>
              <a:rPr lang="en-US" dirty="0" smtClean="0"/>
              <a:t>Optic neuritis carries poorer prognosis</a:t>
            </a:r>
          </a:p>
          <a:p>
            <a:endParaRPr lang="en-US" dirty="0"/>
          </a:p>
          <a:p>
            <a:r>
              <a:rPr lang="en-US" dirty="0" smtClean="0"/>
              <a:t>Fritz et al. reported on 1088 </a:t>
            </a:r>
            <a:r>
              <a:rPr lang="en-US" dirty="0" err="1" smtClean="0"/>
              <a:t>neurosarcoid</a:t>
            </a:r>
            <a:r>
              <a:rPr lang="en-US" dirty="0" smtClean="0"/>
              <a:t> </a:t>
            </a:r>
            <a:r>
              <a:rPr lang="en-US" dirty="0" err="1" smtClean="0"/>
              <a:t>pts</a:t>
            </a:r>
            <a:r>
              <a:rPr lang="en-US" dirty="0" smtClean="0"/>
              <a:t> with multiple neurological presentations</a:t>
            </a:r>
          </a:p>
          <a:p>
            <a:pPr lvl="1"/>
            <a:r>
              <a:rPr lang="en-US" dirty="0" smtClean="0"/>
              <a:t>27% complete remission</a:t>
            </a:r>
          </a:p>
          <a:p>
            <a:pPr lvl="1"/>
            <a:r>
              <a:rPr lang="en-US" dirty="0" smtClean="0"/>
              <a:t>32% incomplete remission</a:t>
            </a:r>
          </a:p>
          <a:p>
            <a:pPr lvl="1"/>
            <a:r>
              <a:rPr lang="en-US" dirty="0" smtClean="0"/>
              <a:t>24% stable</a:t>
            </a:r>
          </a:p>
          <a:p>
            <a:pPr lvl="1"/>
            <a:r>
              <a:rPr lang="en-US" dirty="0" smtClean="0"/>
              <a:t>6% deteriorated</a:t>
            </a:r>
          </a:p>
          <a:p>
            <a:pPr lvl="1"/>
            <a:r>
              <a:rPr lang="en-US" dirty="0" smtClean="0"/>
              <a:t>5% death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Prognosis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</a:t>
            </a:r>
            <a:r>
              <a:rPr lang="en-US" dirty="0" smtClean="0"/>
              <a:t>ptic neuropathy is a common clinical presentation</a:t>
            </a:r>
          </a:p>
          <a:p>
            <a:endParaRPr lang="en-US" dirty="0" smtClean="0"/>
          </a:p>
          <a:p>
            <a:r>
              <a:rPr lang="en-US" dirty="0" smtClean="0"/>
              <a:t>Diagnosis made by history/physical exam, MRI, and tissue biopsy</a:t>
            </a:r>
          </a:p>
          <a:p>
            <a:endParaRPr lang="en-US" dirty="0" smtClean="0"/>
          </a:p>
          <a:p>
            <a:r>
              <a:rPr lang="en-US" dirty="0" smtClean="0"/>
              <a:t>Corticosteroids are the mainstay of treatment, although immunosuppressive drugs and biological agents are effective in treating severe cases of the brain and </a:t>
            </a:r>
            <a:r>
              <a:rPr lang="en-US" dirty="0" smtClean="0"/>
              <a:t>spinal cord involvement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3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err="1" smtClean="0"/>
              <a:t>Tavee</a:t>
            </a:r>
            <a:r>
              <a:rPr lang="en-US" sz="2400" dirty="0" smtClean="0"/>
              <a:t> JO, Stern BJ. </a:t>
            </a:r>
            <a:r>
              <a:rPr lang="en-US" sz="2400" dirty="0" err="1" smtClean="0"/>
              <a:t>Neurosarcoidosis</a:t>
            </a:r>
            <a:r>
              <a:rPr lang="en-US" sz="2400" dirty="0" smtClean="0"/>
              <a:t>. </a:t>
            </a:r>
            <a:r>
              <a:rPr lang="en-US" sz="2400" dirty="0" err="1" smtClean="0"/>
              <a:t>Clin</a:t>
            </a:r>
            <a:r>
              <a:rPr lang="en-US" sz="2400" dirty="0" smtClean="0"/>
              <a:t> Chest Med.2015 Dec;36(4):643-56</a:t>
            </a:r>
          </a:p>
          <a:p>
            <a:r>
              <a:rPr lang="en-US" sz="2400" dirty="0" err="1" smtClean="0"/>
              <a:t>Agnihotri</a:t>
            </a:r>
            <a:r>
              <a:rPr lang="en-US" sz="2400" dirty="0" smtClean="0"/>
              <a:t> SP, </a:t>
            </a:r>
            <a:r>
              <a:rPr lang="en-US" sz="2400" dirty="0" err="1" smtClean="0"/>
              <a:t>Singhal</a:t>
            </a:r>
            <a:r>
              <a:rPr lang="en-US" sz="2400" dirty="0" smtClean="0"/>
              <a:t> T, Stern BJ, Cho TA. </a:t>
            </a:r>
            <a:r>
              <a:rPr lang="en-US" sz="2400" dirty="0" err="1" smtClean="0"/>
              <a:t>Neurosarcoidosis</a:t>
            </a:r>
            <a:r>
              <a:rPr lang="en-US" sz="2400" dirty="0" smtClean="0"/>
              <a:t>. </a:t>
            </a:r>
            <a:r>
              <a:rPr lang="en-US" sz="2400" dirty="0" err="1" smtClean="0"/>
              <a:t>Semin</a:t>
            </a:r>
            <a:r>
              <a:rPr lang="en-US" sz="2400" dirty="0" smtClean="0"/>
              <a:t> Neurol. 2014 Sep;34(4):386-94.</a:t>
            </a:r>
          </a:p>
          <a:p>
            <a:r>
              <a:rPr lang="en-US" sz="2400" dirty="0" err="1" smtClean="0"/>
              <a:t>Kefella</a:t>
            </a:r>
            <a:r>
              <a:rPr lang="en-US" sz="2400" dirty="0" smtClean="0"/>
              <a:t> H, Luther D, </a:t>
            </a:r>
            <a:r>
              <a:rPr lang="en-US" sz="2400" dirty="0" err="1" smtClean="0"/>
              <a:t>Hainline</a:t>
            </a:r>
            <a:r>
              <a:rPr lang="en-US" sz="2400" dirty="0" smtClean="0"/>
              <a:t> C. Ophthalmic and </a:t>
            </a:r>
            <a:r>
              <a:rPr lang="en-US" sz="2400" dirty="0" err="1" smtClean="0"/>
              <a:t>neuro</a:t>
            </a:r>
            <a:r>
              <a:rPr lang="en-US" sz="2400" dirty="0" smtClean="0"/>
              <a:t>-ophthalmic manifestations of </a:t>
            </a:r>
            <a:r>
              <a:rPr lang="en-US" sz="2400" dirty="0" err="1" smtClean="0"/>
              <a:t>sarcoidosis</a:t>
            </a:r>
            <a:r>
              <a:rPr lang="en-US" sz="2400" dirty="0" smtClean="0"/>
              <a:t>. </a:t>
            </a:r>
            <a:r>
              <a:rPr lang="en-US" sz="2400" dirty="0" err="1" smtClean="0"/>
              <a:t>Curr</a:t>
            </a:r>
            <a:r>
              <a:rPr lang="en-US" sz="2400" dirty="0" smtClean="0"/>
              <a:t> </a:t>
            </a:r>
            <a:r>
              <a:rPr lang="en-US" sz="2400" dirty="0" err="1" smtClean="0"/>
              <a:t>Opin</a:t>
            </a:r>
            <a:r>
              <a:rPr lang="en-US" sz="2400" dirty="0" smtClean="0"/>
              <a:t> </a:t>
            </a:r>
            <a:r>
              <a:rPr lang="en-US" sz="2400" dirty="0" err="1" smtClean="0"/>
              <a:t>Ophthalmol</a:t>
            </a:r>
            <a:r>
              <a:rPr lang="en-US" sz="2400" dirty="0" smtClean="0"/>
              <a:t>. 2017 Jul 28. </a:t>
            </a:r>
            <a:r>
              <a:rPr lang="en-US" sz="2400" dirty="0" err="1" smtClean="0"/>
              <a:t>Epub</a:t>
            </a:r>
            <a:r>
              <a:rPr lang="en-US" sz="2400" dirty="0" smtClean="0"/>
              <a:t> ahead of print.</a:t>
            </a:r>
          </a:p>
          <a:p>
            <a:r>
              <a:rPr lang="en-US" sz="2400" dirty="0" smtClean="0"/>
              <a:t>Fritz D, van de </a:t>
            </a:r>
            <a:r>
              <a:rPr lang="en-US" sz="2400" dirty="0" err="1" smtClean="0"/>
              <a:t>Beek</a:t>
            </a:r>
            <a:r>
              <a:rPr lang="en-US" sz="2400" dirty="0" smtClean="0"/>
              <a:t> D, </a:t>
            </a:r>
            <a:r>
              <a:rPr lang="en-US" sz="2400" dirty="0" err="1" smtClean="0"/>
              <a:t>Brouwer</a:t>
            </a:r>
            <a:r>
              <a:rPr lang="en-US" sz="2400" dirty="0" smtClean="0"/>
              <a:t> MC. Clinical features, treatment, and outcome in </a:t>
            </a:r>
            <a:r>
              <a:rPr lang="en-US" sz="2400" dirty="0" err="1" smtClean="0"/>
              <a:t>neurosarcoidosis</a:t>
            </a:r>
            <a:r>
              <a:rPr lang="en-US" sz="2400" dirty="0" smtClean="0"/>
              <a:t>: systemic review and meta-analysis. BMC Neurol. 2016 Nov 15;16(1):220.</a:t>
            </a:r>
          </a:p>
          <a:p>
            <a:r>
              <a:rPr lang="en-US" sz="2400" dirty="0"/>
              <a:t>Cohen </a:t>
            </a:r>
            <a:r>
              <a:rPr lang="en-US" sz="2400" dirty="0" err="1"/>
              <a:t>Aubart</a:t>
            </a:r>
            <a:r>
              <a:rPr lang="en-US" sz="2400" dirty="0"/>
              <a:t> F, et al. Long-term outcomes of refractory </a:t>
            </a:r>
            <a:r>
              <a:rPr lang="en-US" sz="2400" dirty="0" err="1"/>
              <a:t>neurosarcoidosis</a:t>
            </a:r>
            <a:r>
              <a:rPr lang="en-US" sz="2400" dirty="0"/>
              <a:t> treated with infliximab. J Neurol. 2017 May;264(5):891-897.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46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Dr. Pham</a:t>
            </a:r>
          </a:p>
          <a:p>
            <a:pPr marL="0" indent="0" algn="ct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Sigford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Dr. Mueller</a:t>
            </a:r>
          </a:p>
          <a:p>
            <a:pPr marL="0" indent="0" algn="ct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Mugavin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Dr. </a:t>
            </a:r>
            <a:r>
              <a:rPr lang="en-US" dirty="0" err="1" smtClean="0"/>
              <a:t>Piri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399"/>
            <a:ext cx="8229600" cy="888251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78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7-09-10 at 11.45.43 PM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943" b="-74943"/>
          <a:stretch>
            <a:fillRect/>
          </a:stretch>
        </p:blipFill>
        <p:spPr>
          <a:xfrm>
            <a:off x="457200" y="-1066800"/>
            <a:ext cx="8229600" cy="4419600"/>
          </a:xfrm>
        </p:spPr>
      </p:pic>
      <p:sp>
        <p:nvSpPr>
          <p:cNvPr id="7" name="TextBox 6"/>
          <p:cNvSpPr txBox="1"/>
          <p:nvPr/>
        </p:nvSpPr>
        <p:spPr>
          <a:xfrm>
            <a:off x="533400" y="2057400"/>
            <a:ext cx="8153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18 patients with histologically proven </a:t>
            </a:r>
            <a:r>
              <a:rPr lang="en-US" dirty="0" err="1" smtClean="0"/>
              <a:t>sarcoidosis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Neuro</a:t>
            </a:r>
            <a:r>
              <a:rPr lang="en-US" dirty="0" smtClean="0"/>
              <a:t> involvement: meningeal (16), cerebral (10), SC (6), ON (5)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Median follow-up: 20 months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</a:t>
            </a:r>
            <a:r>
              <a:rPr lang="en-US" dirty="0" err="1" smtClean="0"/>
              <a:t>pts</a:t>
            </a:r>
            <a:r>
              <a:rPr lang="en-US" dirty="0" smtClean="0"/>
              <a:t> treated with Infliximab (3-7.5 mg/kg) and CCS (18), low-dose MTX (15), azathioprine (2),  </a:t>
            </a:r>
            <a:r>
              <a:rPr lang="en-US" dirty="0" err="1" smtClean="0"/>
              <a:t>mycophenolate</a:t>
            </a:r>
            <a:r>
              <a:rPr lang="en-US" dirty="0" smtClean="0"/>
              <a:t> (1)</a:t>
            </a:r>
          </a:p>
          <a:p>
            <a:endParaRPr lang="en-US" dirty="0"/>
          </a:p>
          <a:p>
            <a:r>
              <a:rPr lang="en-US" b="1" dirty="0" smtClean="0"/>
              <a:t>RESULTS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At 6 months after infliximab initiation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6 </a:t>
            </a:r>
            <a:r>
              <a:rPr lang="en-US" dirty="0" err="1" smtClean="0"/>
              <a:t>pts</a:t>
            </a:r>
            <a:r>
              <a:rPr lang="en-US" dirty="0" smtClean="0"/>
              <a:t> with complete remission (33%)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10 </a:t>
            </a:r>
            <a:r>
              <a:rPr lang="en-US" dirty="0" err="1" smtClean="0"/>
              <a:t>pt</a:t>
            </a:r>
            <a:r>
              <a:rPr lang="en-US" dirty="0" smtClean="0"/>
              <a:t> with partial remission (56%)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2 with stable disease (11%)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Of 8 </a:t>
            </a:r>
            <a:r>
              <a:rPr lang="en-US" dirty="0" err="1" smtClean="0"/>
              <a:t>pts</a:t>
            </a:r>
            <a:r>
              <a:rPr lang="en-US" dirty="0" smtClean="0"/>
              <a:t> with toxic side effects, 7 of these were infectious events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CONSLUSION</a:t>
            </a:r>
            <a:r>
              <a:rPr lang="en-US" dirty="0" smtClean="0"/>
              <a:t>: Infliximab is an efficacious treatment of refractory </a:t>
            </a:r>
            <a:r>
              <a:rPr lang="en-US" dirty="0" err="1" smtClean="0"/>
              <a:t>neurosarcoidosis</a:t>
            </a:r>
            <a:r>
              <a:rPr lang="en-US" dirty="0" smtClean="0"/>
              <a:t>, however, relapses frequently occurred during follow-up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3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Pichler</a:t>
            </a:r>
            <a:r>
              <a:rPr lang="en-US" dirty="0" smtClean="0"/>
              <a:t> M, et al. Neurology 2015</a:t>
            </a:r>
          </a:p>
          <a:p>
            <a:pPr lvl="1"/>
            <a:r>
              <a:rPr lang="en-US" dirty="0" smtClean="0"/>
              <a:t>440 </a:t>
            </a:r>
            <a:r>
              <a:rPr lang="en-US" dirty="0" err="1" smtClean="0"/>
              <a:t>pts</a:t>
            </a:r>
            <a:r>
              <a:rPr lang="en-US" dirty="0" smtClean="0"/>
              <a:t> at Mayo Clinic with blind </a:t>
            </a:r>
            <a:r>
              <a:rPr lang="en-US" dirty="0" err="1" smtClean="0"/>
              <a:t>conjunctival</a:t>
            </a:r>
            <a:r>
              <a:rPr lang="en-US" dirty="0" smtClean="0"/>
              <a:t> </a:t>
            </a:r>
            <a:r>
              <a:rPr lang="en-US" dirty="0" err="1" smtClean="0"/>
              <a:t>bx</a:t>
            </a:r>
            <a:r>
              <a:rPr lang="en-US" dirty="0" smtClean="0"/>
              <a:t> for concern for </a:t>
            </a:r>
            <a:r>
              <a:rPr lang="en-US" dirty="0" err="1" smtClean="0"/>
              <a:t>neuro-sarcoid</a:t>
            </a:r>
            <a:endParaRPr lang="en-US" dirty="0" smtClean="0"/>
          </a:p>
          <a:p>
            <a:pPr lvl="1"/>
            <a:r>
              <a:rPr lang="en-US" dirty="0" smtClean="0"/>
              <a:t>3% of patients had + </a:t>
            </a:r>
            <a:r>
              <a:rPr lang="en-US" dirty="0" err="1" smtClean="0"/>
              <a:t>conj</a:t>
            </a:r>
            <a:r>
              <a:rPr lang="en-US" dirty="0" smtClean="0"/>
              <a:t> </a:t>
            </a:r>
            <a:r>
              <a:rPr lang="en-US" dirty="0" err="1" smtClean="0"/>
              <a:t>bx</a:t>
            </a:r>
            <a:r>
              <a:rPr lang="en-US" dirty="0" smtClean="0"/>
              <a:t> </a:t>
            </a:r>
            <a:r>
              <a:rPr lang="en-US" dirty="0" err="1" smtClean="0"/>
              <a:t>consisent</a:t>
            </a:r>
            <a:r>
              <a:rPr lang="en-US" dirty="0" smtClean="0"/>
              <a:t> with </a:t>
            </a:r>
            <a:r>
              <a:rPr lang="en-US" dirty="0" err="1" smtClean="0"/>
              <a:t>sarcoidosis</a:t>
            </a:r>
            <a:r>
              <a:rPr lang="en-US" dirty="0" smtClean="0"/>
              <a:t>, 1% of positive </a:t>
            </a:r>
            <a:r>
              <a:rPr lang="en-US" dirty="0" err="1" smtClean="0"/>
              <a:t>bx</a:t>
            </a:r>
            <a:r>
              <a:rPr lang="en-US" dirty="0" smtClean="0"/>
              <a:t> were diagnosed with other neurological disease; 14% of negative </a:t>
            </a:r>
            <a:r>
              <a:rPr lang="en-US" dirty="0" err="1" smtClean="0"/>
              <a:t>bx</a:t>
            </a:r>
            <a:r>
              <a:rPr lang="en-US" dirty="0" smtClean="0"/>
              <a:t> ultimately </a:t>
            </a:r>
            <a:r>
              <a:rPr lang="en-US" dirty="0" err="1" smtClean="0"/>
              <a:t>dx’d</a:t>
            </a:r>
            <a:r>
              <a:rPr lang="en-US" dirty="0" smtClean="0"/>
              <a:t> with </a:t>
            </a:r>
            <a:r>
              <a:rPr lang="en-US" dirty="0" err="1" smtClean="0"/>
              <a:t>neuro-sarcoidosis</a:t>
            </a:r>
            <a:endParaRPr lang="en-US" dirty="0" smtClean="0"/>
          </a:p>
          <a:p>
            <a:pPr lvl="1"/>
            <a:r>
              <a:rPr lang="en-US" dirty="0" smtClean="0"/>
              <a:t>With high pre-test probability, </a:t>
            </a:r>
            <a:r>
              <a:rPr lang="en-US" dirty="0" err="1" smtClean="0"/>
              <a:t>conj</a:t>
            </a:r>
            <a:r>
              <a:rPr lang="en-US" dirty="0" smtClean="0"/>
              <a:t> </a:t>
            </a:r>
            <a:r>
              <a:rPr lang="en-US" dirty="0" err="1" smtClean="0"/>
              <a:t>bx</a:t>
            </a:r>
            <a:r>
              <a:rPr lang="en-US" dirty="0" smtClean="0"/>
              <a:t> may still have a diagnostic role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Conjunctival</a:t>
            </a:r>
            <a:r>
              <a:rPr lang="en-US" dirty="0" smtClean="0"/>
              <a:t> </a:t>
            </a:r>
            <a:r>
              <a:rPr lang="en-US" dirty="0" err="1" smtClean="0"/>
              <a:t>Bx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9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Past Ocular </a:t>
            </a:r>
            <a:r>
              <a:rPr lang="en-US" dirty="0" err="1" smtClean="0"/>
              <a:t>Hx</a:t>
            </a:r>
            <a:r>
              <a:rPr lang="en-US" dirty="0" smtClean="0"/>
              <a:t>: none</a:t>
            </a:r>
          </a:p>
          <a:p>
            <a:pPr marL="0" indent="0">
              <a:buNone/>
            </a:pPr>
            <a:r>
              <a:rPr lang="en-US" dirty="0" smtClean="0"/>
              <a:t>Past Medical </a:t>
            </a:r>
            <a:r>
              <a:rPr lang="en-US" dirty="0" err="1" smtClean="0"/>
              <a:t>Hx</a:t>
            </a:r>
            <a:r>
              <a:rPr lang="en-US" dirty="0" smtClean="0"/>
              <a:t>: HTN, HLD</a:t>
            </a:r>
          </a:p>
          <a:p>
            <a:pPr marL="0" indent="0">
              <a:buNone/>
            </a:pPr>
            <a:r>
              <a:rPr lang="en-US" dirty="0" err="1" smtClean="0"/>
              <a:t>Fam</a:t>
            </a:r>
            <a:r>
              <a:rPr lang="en-US" dirty="0" smtClean="0"/>
              <a:t> </a:t>
            </a:r>
            <a:r>
              <a:rPr lang="en-US" dirty="0" err="1" smtClean="0"/>
              <a:t>Hx</a:t>
            </a:r>
            <a:r>
              <a:rPr lang="en-US" dirty="0" smtClean="0"/>
              <a:t>: HTN, CA, CVA, MI</a:t>
            </a:r>
          </a:p>
          <a:p>
            <a:pPr marL="0" indent="0">
              <a:buNone/>
            </a:pPr>
            <a:r>
              <a:rPr lang="en-US" dirty="0" smtClean="0"/>
              <a:t>Meds: </a:t>
            </a:r>
            <a:r>
              <a:rPr lang="en-US" sz="3000" dirty="0" smtClean="0"/>
              <a:t>Lipitor, Amlodipine, </a:t>
            </a:r>
            <a:r>
              <a:rPr lang="en-US" sz="3000" dirty="0" err="1" smtClean="0"/>
              <a:t>Carvedilol</a:t>
            </a:r>
            <a:r>
              <a:rPr lang="en-US" sz="3000" dirty="0" smtClean="0"/>
              <a:t>, ASA 81mg, </a:t>
            </a:r>
            <a:r>
              <a:rPr lang="en-US" sz="3000" dirty="0" err="1" smtClean="0"/>
              <a:t>Lisinopril</a:t>
            </a:r>
            <a:r>
              <a:rPr lang="en-US" sz="3000" dirty="0" smtClean="0"/>
              <a:t> 20mg, Ferrous sulfate, </a:t>
            </a:r>
            <a:r>
              <a:rPr lang="en-US" sz="3000" dirty="0" err="1"/>
              <a:t>L</a:t>
            </a:r>
            <a:r>
              <a:rPr lang="en-US" sz="3000" dirty="0" err="1" smtClean="0"/>
              <a:t>oratadine</a:t>
            </a:r>
            <a:endParaRPr lang="en-US" sz="3000" dirty="0" smtClean="0"/>
          </a:p>
          <a:p>
            <a:pPr marL="0" indent="0">
              <a:buNone/>
            </a:pPr>
            <a:r>
              <a:rPr lang="en-US" dirty="0" smtClean="0"/>
              <a:t>Allergies: NKDA</a:t>
            </a:r>
          </a:p>
          <a:p>
            <a:pPr marL="0" indent="0">
              <a:buNone/>
            </a:pPr>
            <a:r>
              <a:rPr lang="en-US" dirty="0" smtClean="0"/>
              <a:t>Social </a:t>
            </a:r>
            <a:r>
              <a:rPr lang="en-US" dirty="0" err="1" smtClean="0"/>
              <a:t>Hx</a:t>
            </a:r>
            <a:r>
              <a:rPr lang="en-US" dirty="0" smtClean="0"/>
              <a:t>: non-smoker, non-</a:t>
            </a:r>
            <a:r>
              <a:rPr lang="en-US" dirty="0" err="1" smtClean="0"/>
              <a:t>EtOH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ROS: negative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(</a:t>
            </a:r>
            <a:r>
              <a:rPr lang="en-US" dirty="0" err="1" smtClean="0"/>
              <a:t>Hx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987669"/>
              </p:ext>
            </p:extLst>
          </p:nvPr>
        </p:nvGraphicFramePr>
        <p:xfrm>
          <a:off x="457200" y="1066800"/>
          <a:ext cx="79248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71600"/>
                <a:gridCol w="2743200"/>
                <a:gridCol w="10668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BCVA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20/20-2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20/30+3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Refraction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 sphere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 sphere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Pupils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</a:t>
                      </a:r>
                      <a:r>
                        <a:rPr lang="en-US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rAPD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4→3mm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IOP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 mmHg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mmHg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EOM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CVF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cell or flare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cell or flare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03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Exam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667517"/>
              </p:ext>
            </p:extLst>
          </p:nvPr>
        </p:nvGraphicFramePr>
        <p:xfrm>
          <a:off x="457200" y="1066800"/>
          <a:ext cx="8305800" cy="4851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67180"/>
                <a:gridCol w="2743200"/>
                <a:gridCol w="1066800"/>
                <a:gridCol w="2928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Fundus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4356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Optic Nerve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with sharp margins, c/d 0.3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Pink with blurred margins, c/d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Macula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hemorrhage, fluid, or edema</a:t>
                      </a: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disc diameter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w</a:t>
                      </a: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hitish patch of retinitis with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indistinct borders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superotemporal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disc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Vessels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caliber, no venous sheathing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 caliber, no venous sheathing</a:t>
                      </a:r>
                    </a:p>
                  </a:txBody>
                  <a:tcPr marL="365760" anchor="ctr"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Periphery</a:t>
                      </a:r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holes or tears, attached 360 degrees</a:t>
                      </a:r>
                    </a:p>
                    <a:p>
                      <a:pPr algn="ctr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  <a:tc>
                  <a:txBody>
                    <a:bodyPr/>
                    <a:lstStyle/>
                    <a:p>
                      <a:pPr algn="l"/>
                      <a:endParaRPr lang="en-US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marR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½ disc diameter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whitish patch of retinitis with indistinct borders </a:t>
                      </a:r>
                      <a:r>
                        <a:rPr lang="en-US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inferonasal</a:t>
                      </a:r>
                      <a:r>
                        <a:rPr lang="en-US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to the disc</a:t>
                      </a: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576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17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Fundus Photo OS</a:t>
            </a:r>
            <a:endParaRPr lang="en-US" dirty="0"/>
          </a:p>
        </p:txBody>
      </p:sp>
      <p:pic>
        <p:nvPicPr>
          <p:cNvPr id="4" name="Picture 3" descr="JeanieBrownFundPhotoOS_5.3.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7924800" cy="52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0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888251"/>
          </a:xfrm>
        </p:spPr>
        <p:txBody>
          <a:bodyPr/>
          <a:lstStyle/>
          <a:p>
            <a:r>
              <a:rPr lang="en-US" dirty="0" smtClean="0"/>
              <a:t>OCT OD</a:t>
            </a:r>
            <a:endParaRPr lang="en-US" dirty="0"/>
          </a:p>
        </p:txBody>
      </p:sp>
      <p:pic>
        <p:nvPicPr>
          <p:cNvPr id="2" name="Picture 1" descr="BROWNJ_OCT_5.3.17_O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9" y="1524000"/>
            <a:ext cx="9085005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7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0" y="152399"/>
            <a:ext cx="9144000" cy="888251"/>
          </a:xfrm>
        </p:spPr>
        <p:txBody>
          <a:bodyPr/>
          <a:lstStyle/>
          <a:p>
            <a:r>
              <a:rPr lang="en-US" dirty="0" smtClean="0"/>
              <a:t>OCT OS</a:t>
            </a:r>
            <a:endParaRPr lang="en-US" dirty="0"/>
          </a:p>
        </p:txBody>
      </p:sp>
      <p:pic>
        <p:nvPicPr>
          <p:cNvPr id="6" name="Picture 5" descr="BROWNJ_oct_5.3.17_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69" y="1447800"/>
            <a:ext cx="8986685" cy="442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80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1315</TotalTime>
  <Words>2975</Words>
  <Application>Microsoft Office PowerPoint</Application>
  <PresentationFormat>On-screen Show (4:3)</PresentationFormat>
  <Paragraphs>401</Paragraphs>
  <Slides>39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Arial Rounded MT Bold</vt:lpstr>
      <vt:lpstr>Calibri</vt:lpstr>
      <vt:lpstr>Mangal</vt:lpstr>
      <vt:lpstr>Office Theme</vt:lpstr>
      <vt:lpstr>Grand Rounds A Unique Case of Acute Optic Neuropathy</vt:lpstr>
      <vt:lpstr>PowerPoint Presentation</vt:lpstr>
      <vt:lpstr>Patient Presentation</vt:lpstr>
      <vt:lpstr>History (Hx)</vt:lpstr>
      <vt:lpstr>Physical Exam</vt:lpstr>
      <vt:lpstr>Physical Exam</vt:lpstr>
      <vt:lpstr>Fundus Photo OS</vt:lpstr>
      <vt:lpstr>OCT OD</vt:lpstr>
      <vt:lpstr>OCT OS</vt:lpstr>
      <vt:lpstr>Assessment/Plan</vt:lpstr>
      <vt:lpstr>New Presentation</vt:lpstr>
      <vt:lpstr>Physical Exam</vt:lpstr>
      <vt:lpstr>Physical Exam</vt:lpstr>
      <vt:lpstr>OCT OD</vt:lpstr>
      <vt:lpstr>OCT OS</vt:lpstr>
      <vt:lpstr>FA/ICG OD</vt:lpstr>
      <vt:lpstr>FA/ICG OS</vt:lpstr>
      <vt:lpstr>Fundus Autofluorescence OD</vt:lpstr>
      <vt:lpstr>Fundus Autofluorescence OS</vt:lpstr>
      <vt:lpstr>Chest Computed Tomography</vt:lpstr>
      <vt:lpstr>Transbronchial Lymph Node Biopsy</vt:lpstr>
      <vt:lpstr>Final Diagnosis</vt:lpstr>
      <vt:lpstr>Plan</vt:lpstr>
      <vt:lpstr>ULH Admission</vt:lpstr>
      <vt:lpstr>MRI orbits </vt:lpstr>
      <vt:lpstr>MRI Orbits</vt:lpstr>
      <vt:lpstr>MRI Brain</vt:lpstr>
      <vt:lpstr>1 Month Follow up</vt:lpstr>
      <vt:lpstr>Neurosarcoidosis</vt:lpstr>
      <vt:lpstr>Clinical Presentation</vt:lpstr>
      <vt:lpstr>Diagnosis: Zajicek’s Criteria</vt:lpstr>
      <vt:lpstr>Systemic Complications</vt:lpstr>
      <vt:lpstr>Treatment</vt:lpstr>
      <vt:lpstr>Prognosis</vt:lpstr>
      <vt:lpstr>Conclusions</vt:lpstr>
      <vt:lpstr>References</vt:lpstr>
      <vt:lpstr>Thank you</vt:lpstr>
      <vt:lpstr>PowerPoint Presentation</vt:lpstr>
      <vt:lpstr>Conjunctival Bx</vt:lpstr>
    </vt:vector>
  </TitlesOfParts>
  <Company>Windows User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P FdC</dc:creator>
  <cp:lastModifiedBy>DOVS Conf</cp:lastModifiedBy>
  <cp:revision>283</cp:revision>
  <dcterms:created xsi:type="dcterms:W3CDTF">2016-06-13T00:58:53Z</dcterms:created>
  <dcterms:modified xsi:type="dcterms:W3CDTF">2017-09-15T05:20:17Z</dcterms:modified>
</cp:coreProperties>
</file>